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67" r:id="rId2"/>
    <p:sldMasterId id="2147483895" r:id="rId3"/>
    <p:sldMasterId id="2147483854" r:id="rId4"/>
    <p:sldMasterId id="2147483830" r:id="rId5"/>
    <p:sldMasterId id="2147483842" r:id="rId6"/>
    <p:sldMasterId id="2147483708" r:id="rId7"/>
  </p:sldMasterIdLst>
  <p:notesMasterIdLst>
    <p:notesMasterId r:id="rId70"/>
  </p:notesMasterIdLst>
  <p:handoutMasterIdLst>
    <p:handoutMasterId r:id="rId71"/>
  </p:handoutMasterIdLst>
  <p:sldIdLst>
    <p:sldId id="256" r:id="rId8"/>
    <p:sldId id="546" r:id="rId9"/>
    <p:sldId id="770" r:id="rId10"/>
    <p:sldId id="768" r:id="rId11"/>
    <p:sldId id="705" r:id="rId12"/>
    <p:sldId id="761" r:id="rId13"/>
    <p:sldId id="771" r:id="rId14"/>
    <p:sldId id="769" r:id="rId15"/>
    <p:sldId id="737" r:id="rId16"/>
    <p:sldId id="735" r:id="rId17"/>
    <p:sldId id="772" r:id="rId18"/>
    <p:sldId id="773" r:id="rId19"/>
    <p:sldId id="754" r:id="rId20"/>
    <p:sldId id="703" r:id="rId21"/>
    <p:sldId id="704" r:id="rId22"/>
    <p:sldId id="774" r:id="rId23"/>
    <p:sldId id="734" r:id="rId24"/>
    <p:sldId id="755" r:id="rId25"/>
    <p:sldId id="765" r:id="rId26"/>
    <p:sldId id="766" r:id="rId27"/>
    <p:sldId id="764" r:id="rId28"/>
    <p:sldId id="756" r:id="rId29"/>
    <p:sldId id="707" r:id="rId30"/>
    <p:sldId id="708" r:id="rId31"/>
    <p:sldId id="709" r:id="rId32"/>
    <p:sldId id="710" r:id="rId33"/>
    <p:sldId id="759" r:id="rId34"/>
    <p:sldId id="758" r:id="rId35"/>
    <p:sldId id="711" r:id="rId36"/>
    <p:sldId id="712" r:id="rId37"/>
    <p:sldId id="713" r:id="rId38"/>
    <p:sldId id="714" r:id="rId39"/>
    <p:sldId id="753" r:id="rId40"/>
    <p:sldId id="716" r:id="rId41"/>
    <p:sldId id="760" r:id="rId42"/>
    <p:sldId id="717" r:id="rId43"/>
    <p:sldId id="718" r:id="rId44"/>
    <p:sldId id="719" r:id="rId45"/>
    <p:sldId id="720" r:id="rId46"/>
    <p:sldId id="721" r:id="rId47"/>
    <p:sldId id="722" r:id="rId48"/>
    <p:sldId id="723" r:id="rId49"/>
    <p:sldId id="744" r:id="rId50"/>
    <p:sldId id="724" r:id="rId51"/>
    <p:sldId id="725" r:id="rId52"/>
    <p:sldId id="726" r:id="rId53"/>
    <p:sldId id="727" r:id="rId54"/>
    <p:sldId id="728" r:id="rId55"/>
    <p:sldId id="733" r:id="rId56"/>
    <p:sldId id="608" r:id="rId57"/>
    <p:sldId id="609" r:id="rId58"/>
    <p:sldId id="614" r:id="rId59"/>
    <p:sldId id="617" r:id="rId60"/>
    <p:sldId id="618" r:id="rId61"/>
    <p:sldId id="745" r:id="rId62"/>
    <p:sldId id="746" r:id="rId63"/>
    <p:sldId id="747" r:id="rId64"/>
    <p:sldId id="748" r:id="rId65"/>
    <p:sldId id="749" r:id="rId66"/>
    <p:sldId id="750" r:id="rId67"/>
    <p:sldId id="751" r:id="rId68"/>
    <p:sldId id="762" r:id="rId69"/>
  </p:sldIdLst>
  <p:sldSz cx="9144000" cy="6858000" type="screen4x3"/>
  <p:notesSz cx="7099300" cy="10234613"/>
  <p:defaultTextStyle>
    <a:defPPr>
      <a:defRPr lang="it-IT"/>
    </a:defPPr>
    <a:lvl1pPr algn="l" rtl="0" eaLnBrk="0" fontAlgn="base" hangingPunct="0">
      <a:spcBef>
        <a:spcPct val="0"/>
      </a:spcBef>
      <a:spcAft>
        <a:spcPct val="0"/>
      </a:spcAft>
      <a:defRPr sz="1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3399"/>
    <a:srgbClr val="CC0000"/>
    <a:srgbClr val="E6AF00"/>
    <a:srgbClr val="FCDBC0"/>
    <a:srgbClr val="D09E00"/>
    <a:srgbClr val="003399"/>
    <a:srgbClr val="3C9935"/>
    <a:srgbClr val="C0C0C0"/>
    <a:srgbClr val="F69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94660" autoAdjust="0"/>
  </p:normalViewPr>
  <p:slideViewPr>
    <p:cSldViewPr>
      <p:cViewPr varScale="1">
        <p:scale>
          <a:sx n="117" d="100"/>
          <a:sy n="117" d="100"/>
        </p:scale>
        <p:origin x="1650"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930" y="9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i\COMUNICAZIONE\2016\dati%20risorse%20umane\DISTRIBUZIONE%20Dipendenti%20%2001%20GENNAIO%202016.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ti\COMUNICAZIONE\2016\dati%20risorse%20umane\CostoValore_Personale_2015_igia25_01.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644546866585872E-2"/>
          <c:y val="0.11538336593805776"/>
          <c:w val="0.91809853554187904"/>
          <c:h val="0.62924662309455703"/>
        </c:manualLayout>
      </c:layout>
      <c:pie3DChart>
        <c:varyColors val="1"/>
        <c:ser>
          <c:idx val="0"/>
          <c:order val="0"/>
          <c:tx>
            <c:strRef>
              <c:f>Foglio1!$B$1</c:f>
              <c:strCache>
                <c:ptCount val="1"/>
                <c:pt idx="0">
                  <c:v>Colonna1</c:v>
                </c:pt>
              </c:strCache>
            </c:strRef>
          </c:tx>
          <c:dPt>
            <c:idx val="0"/>
            <c:bubble3D val="0"/>
            <c:spPr>
              <a:solidFill>
                <a:schemeClr val="accent3">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523C-4BBC-81DA-9CFE734153B2}"/>
              </c:ext>
            </c:extLst>
          </c:dPt>
          <c:dPt>
            <c:idx val="1"/>
            <c:bubble3D val="0"/>
            <c:spPr>
              <a:solidFill>
                <a:schemeClr val="accent2">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523C-4BBC-81DA-9CFE734153B2}"/>
              </c:ext>
            </c:extLst>
          </c:dPt>
          <c:dPt>
            <c:idx val="2"/>
            <c:bubble3D val="0"/>
            <c:spPr>
              <a:solidFill>
                <a:schemeClr val="accent1">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523C-4BBC-81DA-9CFE734153B2}"/>
              </c:ext>
            </c:extLst>
          </c:dPt>
          <c:dPt>
            <c:idx val="3"/>
            <c:bubble3D val="0"/>
            <c:spPr>
              <a:solidFill>
                <a:schemeClr val="accent6">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523C-4BBC-81DA-9CFE734153B2}"/>
              </c:ext>
            </c:extLst>
          </c:dPt>
          <c:dPt>
            <c:idx val="4"/>
            <c:bubble3D val="0"/>
            <c:spPr>
              <a:solidFill>
                <a:schemeClr val="accent5">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523C-4BBC-81DA-9CFE734153B2}"/>
              </c:ext>
            </c:extLst>
          </c:dPt>
          <c:dPt>
            <c:idx val="5"/>
            <c:bubble3D val="0"/>
            <c:spPr>
              <a:solidFill>
                <a:schemeClr val="accent4">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523C-4BBC-81DA-9CFE734153B2}"/>
              </c:ext>
            </c:extLst>
          </c:dPt>
          <c:dPt>
            <c:idx val="6"/>
            <c:bubble3D val="0"/>
            <c:spPr>
              <a:solidFill>
                <a:schemeClr val="accent1">
                  <a:lumMod val="60000"/>
                </a:schemeClr>
              </a:solidFill>
              <a:ln w="25400">
                <a:solidFill>
                  <a:schemeClr val="lt1"/>
                </a:solidFill>
              </a:ln>
              <a:effectLst/>
              <a:sp3d contourW="25400">
                <a:contourClr>
                  <a:schemeClr val="lt1"/>
                </a:contourClr>
              </a:sp3d>
            </c:spPr>
          </c:dPt>
          <c:dLbls>
            <c:dLbl>
              <c:idx val="0"/>
              <c:layout>
                <c:manualLayout>
                  <c:x val="7.280161712697053E-2"/>
                  <c:y val="-3.3484543021668552E-3"/>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FF64C78B-A1BB-4896-BC29-BAA8B106A81A}" type="CATEGORYNAME">
                      <a:rPr lang="en-US" sz="800" baseline="0"/>
                      <a:pPr>
                        <a:defRPr/>
                      </a:pPr>
                      <a:t>[NOME CATEGORIA]</a:t>
                    </a:fld>
                    <a:r>
                      <a:rPr lang="en-US" sz="800" baseline="0" dirty="0"/>
                      <a:t>
</a:t>
                    </a:r>
                    <a:fld id="{6BBAB1BA-7447-4C0D-B053-ACD9304E18A7}" type="PERCENTAGE">
                      <a:rPr lang="en-US" sz="800" baseline="0"/>
                      <a:pPr>
                        <a:defRPr/>
                      </a:pPr>
                      <a:t>[PERCENTUALE]</a:t>
                    </a:fld>
                    <a:endParaRPr lang="en-US" sz="800"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862124474035909"/>
                      <c:h val="0.10546226049171517"/>
                    </c:manualLayout>
                  </c15:layout>
                  <c15:dlblFieldTable/>
                  <c15:showDataLabelsRange val="0"/>
                </c:ext>
              </c:extLst>
            </c:dLbl>
            <c:dLbl>
              <c:idx val="1"/>
              <c:layout>
                <c:manualLayout>
                  <c:x val="2.9237318917871766E-2"/>
                  <c:y val="0.10678182599017763"/>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F2AA3941-449E-41F3-8F85-56E5C1F1C392}" type="CATEGORYNAME">
                      <a:rPr lang="en-US" sz="800" baseline="0"/>
                      <a:pPr>
                        <a:defRPr/>
                      </a:pPr>
                      <a:t>[NOME CATEGORIA]</a:t>
                    </a:fld>
                    <a:r>
                      <a:rPr lang="en-US" sz="800" baseline="0" dirty="0"/>
                      <a:t>
</a:t>
                    </a:r>
                    <a:fld id="{4883F5B8-DE85-4F3C-AF69-6C13856BCA25}" type="PERCENTAGE">
                      <a:rPr lang="en-US" sz="800" baseline="0"/>
                      <a:pPr>
                        <a:defRPr/>
                      </a:pPr>
                      <a:t>[PERCENTUALE]</a:t>
                    </a:fld>
                    <a:endParaRPr lang="en-US" sz="800"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418976341896854"/>
                      <c:h val="9.4595943198565652E-2"/>
                    </c:manualLayout>
                  </c15:layout>
                  <c15:dlblFieldTable/>
                  <c15:showDataLabelsRange val="0"/>
                </c:ext>
              </c:extLst>
            </c:dLbl>
            <c:dLbl>
              <c:idx val="2"/>
              <c:layout>
                <c:manualLayout>
                  <c:x val="-0.27114966611586261"/>
                  <c:y val="-0.20932850293962296"/>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298384372077579"/>
                      <c:h val="0.13380693022025894"/>
                    </c:manualLayout>
                  </c15:layout>
                </c:ext>
              </c:extLst>
            </c:dLbl>
            <c:dLbl>
              <c:idx val="3"/>
              <c:layout>
                <c:manualLayout>
                  <c:x val="8.641873948504239E-2"/>
                  <c:y val="-4.4214215313327039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A6427D0E-AE0E-427A-88DD-CBF616C2645D}" type="CATEGORYNAME">
                      <a:rPr lang="en-US" sz="800"/>
                      <a:pPr>
                        <a:defRPr/>
                      </a:pPr>
                      <a:t>[NOME CATEGORIA]</a:t>
                    </a:fld>
                    <a:r>
                      <a:rPr lang="en-US" sz="800" baseline="0" dirty="0"/>
                      <a:t>
</a:t>
                    </a:r>
                    <a:fld id="{B7FBCD88-53B2-426A-825B-2FCA790AEC1D}" type="PERCENTAGE">
                      <a:rPr lang="en-US" sz="800" baseline="0"/>
                      <a:pPr>
                        <a:defRPr/>
                      </a:pPr>
                      <a:t>[PERCENTUALE]</a:t>
                    </a:fld>
                    <a:endParaRPr lang="en-US" sz="800"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699884803918742"/>
                      <c:h val="0.14862004375162022"/>
                    </c:manualLayout>
                  </c15:layout>
                  <c15:dlblFieldTable/>
                  <c15:showDataLabelsRange val="0"/>
                </c:ext>
              </c:extLst>
            </c:dLbl>
            <c:dLbl>
              <c:idx val="4"/>
              <c:layout>
                <c:manualLayout>
                  <c:x val="0.11746563525518555"/>
                  <c:y val="-1.594610855882319E-2"/>
                </c:manualLayout>
              </c:layout>
              <c:tx>
                <c:rich>
                  <a:bodyPr/>
                  <a:lstStyle/>
                  <a:p>
                    <a:fld id="{D88C315B-B059-48C6-B2B3-C99E2F4542A4}" type="CATEGORYNAME">
                      <a:rPr lang="it-IT" sz="800" baseline="0"/>
                      <a:pPr/>
                      <a:t>[NOME CATEGORIA]</a:t>
                    </a:fld>
                    <a:r>
                      <a:rPr lang="it-IT" baseline="0" dirty="0"/>
                      <a:t>
</a:t>
                    </a:r>
                    <a:fld id="{CFDBBF91-0A3F-4271-BEC4-51D89CB8B708}" type="PERCENTAGE">
                      <a:rPr lang="it-IT" sz="800" baseline="0"/>
                      <a:pPr/>
                      <a:t>[PERCENTUALE]</a:t>
                    </a:fld>
                    <a:endParaRPr lang="it-IT"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523C-4BBC-81DA-9CFE734153B2}"/>
                </c:ext>
                <c:ext xmlns:c15="http://schemas.microsoft.com/office/drawing/2012/chart" uri="{CE6537A1-D6FC-4f65-9D91-7224C49458BB}">
                  <c15:layout>
                    <c:manualLayout>
                      <c:w val="0.22730526686883731"/>
                      <c:h val="0.14707133597651059"/>
                    </c:manualLayout>
                  </c15:layout>
                  <c15:dlblFieldTable/>
                  <c15:showDataLabelsRange val="0"/>
                </c:ext>
              </c:extLst>
            </c:dLbl>
            <c:dLbl>
              <c:idx val="5"/>
              <c:layout>
                <c:manualLayout>
                  <c:x val="-3.3228130906105394E-2"/>
                  <c:y val="-1.4951502232086297E-2"/>
                </c:manualLayout>
              </c:layout>
              <c:tx>
                <c:rich>
                  <a:bodyPr/>
                  <a:lstStyle/>
                  <a:p>
                    <a:fld id="{35AAB2B5-D4D5-4218-8E91-27CC7DDB9AF2}" type="CATEGORYNAME">
                      <a:rPr lang="en-US" sz="800" dirty="0"/>
                      <a:pPr/>
                      <a:t>[NOME CATEGORIA]</a:t>
                    </a:fld>
                    <a:r>
                      <a:rPr lang="en-US" sz="800" baseline="0" dirty="0"/>
                      <a:t>
</a:t>
                    </a:r>
                    <a:fld id="{A131F12A-2246-44F3-96A1-64DB7FEA59DA}" type="PERCENTAGE">
                      <a:rPr lang="en-US" sz="800" baseline="0" dirty="0"/>
                      <a:pPr/>
                      <a:t>[PERCENTUALE]</a:t>
                    </a:fld>
                    <a:endParaRPr lang="en-US" sz="8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6"/>
              <c:layout>
                <c:manualLayout>
                  <c:x val="1.1421561750178916E-2"/>
                  <c:y val="-1.769114164140920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algn="ctr" rtl="0">
                    <a:defRPr lang="it-IT" sz="800" b="0" i="0" u="none" strike="noStrike" kern="1200" baseline="0">
                      <a:solidFill>
                        <a:prstClr val="black">
                          <a:lumMod val="65000"/>
                          <a:lumOff val="35000"/>
                        </a:prstClr>
                      </a:solidFill>
                      <a:latin typeface="+mn-lt"/>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Foglio1!$A$2:$A$8</c:f>
              <c:strCache>
                <c:ptCount val="7"/>
                <c:pt idx="0">
                  <c:v>DIREZIONE GENERALE</c:v>
                </c:pt>
                <c:pt idx="1">
                  <c:v>AFFARI GENERALI</c:v>
                </c:pt>
                <c:pt idx="2">
                  <c:v>INFORMATICA E TELEMATICA</c:v>
                </c:pt>
                <c:pt idx="3">
                  <c:v>ASSEGNAZIONE TEMPORANEA</c:v>
                </c:pt>
                <c:pt idx="4">
                  <c:v>CONSULENZA E ASSISTENZA TECNICA</c:v>
                </c:pt>
                <c:pt idx="5">
                  <c:v>UO SARPULIA</c:v>
                </c:pt>
                <c:pt idx="6">
                  <c:v>ASPETTATIVA</c:v>
                </c:pt>
              </c:strCache>
            </c:strRef>
          </c:cat>
          <c:val>
            <c:numRef>
              <c:f>Foglio1!$B$2:$B$8</c:f>
              <c:numCache>
                <c:formatCode>General</c:formatCode>
                <c:ptCount val="7"/>
                <c:pt idx="0">
                  <c:v>7</c:v>
                </c:pt>
                <c:pt idx="1">
                  <c:v>13</c:v>
                </c:pt>
                <c:pt idx="2">
                  <c:v>89</c:v>
                </c:pt>
                <c:pt idx="3">
                  <c:v>10</c:v>
                </c:pt>
                <c:pt idx="4">
                  <c:v>41</c:v>
                </c:pt>
                <c:pt idx="5">
                  <c:v>14</c:v>
                </c:pt>
                <c:pt idx="6">
                  <c:v>3</c:v>
                </c:pt>
              </c:numCache>
            </c:numRef>
          </c:val>
          <c:extLst xmlns:c16r2="http://schemas.microsoft.com/office/drawing/2015/06/chart">
            <c:ext xmlns:c16="http://schemas.microsoft.com/office/drawing/2014/chart" uri="{C3380CC4-5D6E-409C-BE32-E72D297353CC}">
              <c16:uniqueId val="{0000000C-523C-4BBC-81DA-9CFE734153B2}"/>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266747244806822"/>
          <c:w val="1"/>
          <c:h val="0.8548958652290666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dLbl>
              <c:idx val="0"/>
              <c:layout>
                <c:manualLayout>
                  <c:x val="0.11349278215223096"/>
                  <c:y val="7.2386264216972879E-3"/>
                </c:manualLayout>
              </c:layou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15694838145231846"/>
                  <c:y val="4.6634951881014873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0.13055555555555556"/>
                  <c:y val="-0.3082538641003208"/>
                </c:manualLayout>
              </c:layout>
              <c:showLegendKey val="0"/>
              <c:showVal val="1"/>
              <c:showCatName val="1"/>
              <c:showSerName val="0"/>
              <c:showPercent val="0"/>
              <c:showBubbleSize val="0"/>
              <c:extLst>
                <c:ext xmlns:c15="http://schemas.microsoft.com/office/drawing/2012/chart" uri="{CE6537A1-D6FC-4f65-9D91-7224C49458BB}">
                  <c15:layout>
                    <c:manualLayout>
                      <c:w val="0.21868197725284338"/>
                      <c:h val="0.20849300087489064"/>
                    </c:manualLayout>
                  </c15:layout>
                </c:ext>
              </c:extLst>
            </c:dLbl>
            <c:dLbl>
              <c:idx val="3"/>
              <c:layout>
                <c:manualLayout>
                  <c:x val="1.682534347169103E-2"/>
                  <c:y val="2.984255261819754E-2"/>
                </c:manualLayout>
              </c:layout>
              <c:showLegendKey val="0"/>
              <c:showVal val="1"/>
              <c:showCatName val="1"/>
              <c:showSerName val="0"/>
              <c:showPercent val="0"/>
              <c:showBubbleSize val="0"/>
              <c:extLst>
                <c:ext xmlns:c15="http://schemas.microsoft.com/office/drawing/2012/chart" uri="{CE6537A1-D6FC-4f65-9D91-7224C49458BB}">
                  <c15:layout>
                    <c:manualLayout>
                      <c:w val="0.21317869641294837"/>
                      <c:h val="0.2421606153397492"/>
                    </c:manualLayout>
                  </c15:layout>
                </c:ext>
              </c:extLst>
            </c:dLbl>
            <c:dLbl>
              <c:idx val="4"/>
              <c:layout>
                <c:manualLayout>
                  <c:x val="4.807240991911722E-3"/>
                  <c:y val="-0.12647503917704053"/>
                </c:manualLayout>
              </c:layout>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1.2340604001441416E-2"/>
                  <c:y val="-2.4473290010582717E-2"/>
                </c:manualLayout>
              </c:layout>
              <c:showLegendKey val="0"/>
              <c:showVal val="1"/>
              <c:showCatName val="1"/>
              <c:showSerName val="0"/>
              <c:showPercent val="0"/>
              <c:showBubbleSize val="0"/>
              <c:extLst>
                <c:ext xmlns:c15="http://schemas.microsoft.com/office/drawing/2012/chart" uri="{CE6537A1-D6FC-4f65-9D91-7224C49458BB}">
                  <c15:layout>
                    <c:manualLayout>
                      <c:w val="0.25299741815056465"/>
                      <c:h val="0.13186189899772754"/>
                    </c:manualLayout>
                  </c15:layout>
                </c:ext>
              </c:extLst>
            </c:dLbl>
            <c:dLbl>
              <c:idx val="6"/>
              <c:layout>
                <c:manualLayout>
                  <c:x val="4.5770706717419007E-2"/>
                  <c:y val="-0.11912764403022544"/>
                </c:manualLayout>
              </c:layout>
              <c:showLegendKey val="0"/>
              <c:showVal val="1"/>
              <c:showCatName val="1"/>
              <c:showSerName val="0"/>
              <c:showPercent val="0"/>
              <c:showBubbleSize val="0"/>
              <c:extLst>
                <c:ext xmlns:c15="http://schemas.microsoft.com/office/drawing/2012/chart" uri="{CE6537A1-D6FC-4f65-9D91-7224C49458BB}">
                  <c15:layout>
                    <c:manualLayout>
                      <c:w val="0.24911155014858299"/>
                      <c:h val="0.11819131708033298"/>
                    </c:manualLayout>
                  </c15:layout>
                </c:ext>
              </c:extLst>
            </c:dLbl>
            <c:dLbl>
              <c:idx val="7"/>
              <c:layout>
                <c:manualLayout>
                  <c:x val="0.11229014689717198"/>
                  <c:y val="-4.2422886751872127E-2"/>
                </c:manualLayout>
              </c:layout>
              <c:showLegendKey val="0"/>
              <c:showVal val="1"/>
              <c:showCatName val="1"/>
              <c:showSerName val="0"/>
              <c:showPercent val="0"/>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900" b="0" i="0" u="none" strike="noStrike" kern="1200" cap="all" baseline="0">
                    <a:solidFill>
                      <a:schemeClr val="dk1">
                        <a:lumMod val="65000"/>
                        <a:lumOff val="35000"/>
                      </a:schemeClr>
                    </a:solidFill>
                    <a:latin typeface="+mn-lt"/>
                    <a:ea typeface="+mn-ea"/>
                    <a:cs typeface="+mn-cs"/>
                  </a:defRPr>
                </a:pPr>
                <a:endParaRPr lang="it-IT"/>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profili!$A$14:$A$21</c:f>
              <c:strCache>
                <c:ptCount val="8"/>
                <c:pt idx="0">
                  <c:v>Direzione</c:v>
                </c:pt>
                <c:pt idx="1">
                  <c:v>Project Manager</c:v>
                </c:pt>
                <c:pt idx="2">
                  <c:v>Domand management</c:v>
                </c:pt>
                <c:pt idx="3">
                  <c:v>Risorse in Assegnazione temporanea </c:v>
                </c:pt>
                <c:pt idx="4">
                  <c:v>Staff</c:v>
                </c:pt>
                <c:pt idx="5">
                  <c:v>Supply Management</c:v>
                </c:pt>
                <c:pt idx="6">
                  <c:v>Amministrazione</c:v>
                </c:pt>
                <c:pt idx="7">
                  <c:v>Operativi </c:v>
                </c:pt>
              </c:strCache>
            </c:strRef>
          </c:cat>
          <c:val>
            <c:numRef>
              <c:f>profili!$B$14:$B$21</c:f>
              <c:numCache>
                <c:formatCode>0</c:formatCode>
                <c:ptCount val="8"/>
                <c:pt idx="0">
                  <c:v>3</c:v>
                </c:pt>
                <c:pt idx="1">
                  <c:v>74</c:v>
                </c:pt>
                <c:pt idx="2">
                  <c:v>33</c:v>
                </c:pt>
                <c:pt idx="3">
                  <c:v>17</c:v>
                </c:pt>
                <c:pt idx="4">
                  <c:v>6</c:v>
                </c:pt>
                <c:pt idx="5">
                  <c:v>12</c:v>
                </c:pt>
                <c:pt idx="6">
                  <c:v>13</c:v>
                </c:pt>
                <c:pt idx="7">
                  <c:v>19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7829945684152"/>
          <c:y val="4.141535058338848E-2"/>
          <c:w val="0.89143818711889988"/>
          <c:h val="0.58005432367835708"/>
        </c:manualLayout>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 per slide'!$B$81:$O$82</c:f>
              <c:strCache>
                <c:ptCount val="14"/>
                <c:pt idx="0">
                  <c:v>CSI - Piemonte</c:v>
                </c:pt>
                <c:pt idx="1">
                  <c:v>Insiel - Friuli Venezia Giulia</c:v>
                </c:pt>
                <c:pt idx="2">
                  <c:v>CUP2000 - Emilia Romagna (sanità)</c:v>
                </c:pt>
                <c:pt idx="3">
                  <c:v>Lispa - Lombardia</c:v>
                </c:pt>
                <c:pt idx="4">
                  <c:v>Liguria Digitale - Liguria</c:v>
                </c:pt>
                <c:pt idx="5">
                  <c:v>InfoTrent - Trentino </c:v>
                </c:pt>
                <c:pt idx="6">
                  <c:v>IN.VA - Valle d'Aosta</c:v>
                </c:pt>
                <c:pt idx="7">
                  <c:v>Lait - Lazio</c:v>
                </c:pt>
                <c:pt idx="8">
                  <c:v>InnovaPuglia - Puglia</c:v>
                </c:pt>
                <c:pt idx="9">
                  <c:v>SIAG - Alto Adige</c:v>
                </c:pt>
                <c:pt idx="10">
                  <c:v>Umbria Digitale - Umbria</c:v>
                </c:pt>
                <c:pt idx="11">
                  <c:v>Sicilia e-Servizi - Sicilia</c:v>
                </c:pt>
                <c:pt idx="12">
                  <c:v>Lepida - Emilia Romagna</c:v>
                </c:pt>
                <c:pt idx="13">
                  <c:v>Arsenàl.IT - Veneto</c:v>
                </c:pt>
              </c:strCache>
            </c:strRef>
          </c:cat>
          <c:val>
            <c:numRef>
              <c:f>'tabelle per slide'!$B$83:$O$83</c:f>
              <c:numCache>
                <c:formatCode>#,##0</c:formatCode>
                <c:ptCount val="14"/>
                <c:pt idx="0">
                  <c:v>1121</c:v>
                </c:pt>
                <c:pt idx="1">
                  <c:v>697</c:v>
                </c:pt>
                <c:pt idx="2">
                  <c:v>556</c:v>
                </c:pt>
                <c:pt idx="3">
                  <c:v>466</c:v>
                </c:pt>
                <c:pt idx="4">
                  <c:v>399</c:v>
                </c:pt>
                <c:pt idx="5">
                  <c:v>290</c:v>
                </c:pt>
                <c:pt idx="6">
                  <c:v>235</c:v>
                </c:pt>
                <c:pt idx="7">
                  <c:v>233</c:v>
                </c:pt>
                <c:pt idx="8">
                  <c:v>177</c:v>
                </c:pt>
                <c:pt idx="9">
                  <c:v>91</c:v>
                </c:pt>
                <c:pt idx="10">
                  <c:v>77</c:v>
                </c:pt>
                <c:pt idx="11">
                  <c:v>73</c:v>
                </c:pt>
                <c:pt idx="12">
                  <c:v>72</c:v>
                </c:pt>
                <c:pt idx="13">
                  <c:v>48</c:v>
                </c:pt>
              </c:numCache>
            </c:numRef>
          </c:val>
        </c:ser>
        <c:dLbls>
          <c:showLegendKey val="0"/>
          <c:showVal val="0"/>
          <c:showCatName val="0"/>
          <c:showSerName val="0"/>
          <c:showPercent val="0"/>
          <c:showBubbleSize val="0"/>
        </c:dLbls>
        <c:gapWidth val="219"/>
        <c:overlap val="-27"/>
        <c:axId val="249814976"/>
        <c:axId val="249815536"/>
      </c:barChart>
      <c:catAx>
        <c:axId val="24981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249815536"/>
        <c:crosses val="autoZero"/>
        <c:auto val="1"/>
        <c:lblAlgn val="ctr"/>
        <c:lblOffset val="100"/>
        <c:noMultiLvlLbl val="0"/>
      </c:catAx>
      <c:valAx>
        <c:axId val="249815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4981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5C2E4-8190-4315-889C-C5E05101E744}"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473F082E-CCFF-4B43-B235-80078C23EA0E}">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8575">
          <a:solidFill>
            <a:srgbClr val="0070C0"/>
          </a:solidFill>
        </a:ln>
        <a:scene3d>
          <a:camera prst="orthographicFront">
            <a:rot lat="0" lon="0" rev="0"/>
          </a:camera>
          <a:lightRig rig="threePt" dir="t">
            <a:rot lat="0" lon="0" rev="1200000"/>
          </a:lightRig>
        </a:scene3d>
        <a:sp3d>
          <a:bevelT w="63500" h="25400"/>
        </a:sp3d>
      </dgm:spPr>
      <dgm:t>
        <a:bodyPr/>
        <a:lstStyle/>
        <a:p>
          <a:pPr algn="ctr" rtl="0"/>
          <a:r>
            <a:rPr lang="en-GB" sz="1400" b="1" dirty="0" smtClean="0">
              <a:ln>
                <a:noFill/>
              </a:ln>
              <a:latin typeface="Avenir Book"/>
            </a:rPr>
            <a:t>Performance and Demand Management</a:t>
          </a:r>
        </a:p>
        <a:p>
          <a:pPr algn="ctr" rtl="0"/>
          <a:r>
            <a:rPr lang="x-none" sz="1000" dirty="0" smtClean="0">
              <a:latin typeface="Avenir Book"/>
            </a:rPr>
            <a:t>per </a:t>
          </a:r>
          <a:r>
            <a:rPr lang="it-IT" sz="1000" dirty="0" smtClean="0">
              <a:latin typeface="Avenir Book"/>
            </a:rPr>
            <a:t>la </a:t>
          </a:r>
          <a:r>
            <a:rPr lang="x-none" sz="1000" dirty="0" smtClean="0">
              <a:latin typeface="Avenir Book"/>
            </a:rPr>
            <a:t>sincronia tra l’assetto gestionale aziendale</a:t>
          </a:r>
          <a:r>
            <a:rPr lang="it-IT" sz="1000" dirty="0" smtClean="0">
              <a:latin typeface="Avenir Book"/>
            </a:rPr>
            <a:t>,</a:t>
          </a:r>
          <a:r>
            <a:rPr lang="x-none" sz="1000" dirty="0" smtClean="0">
              <a:latin typeface="Avenir Book"/>
            </a:rPr>
            <a:t> l’interazione con gli utenti (PA, cittadini, imprese) e la loro soddisfazione.</a:t>
          </a:r>
          <a:endParaRPr lang="it-IT" sz="1000" b="1" dirty="0">
            <a:ln>
              <a:noFill/>
            </a:ln>
            <a:latin typeface="Avenir Book"/>
          </a:endParaRPr>
        </a:p>
      </dgm:t>
    </dgm:pt>
    <dgm:pt modelId="{7543F58E-E4E0-465C-BEF9-4C2E6ABB61F9}" type="sibTrans" cxnId="{80E94120-A1DC-481F-A3E3-EDB317CCE791}">
      <dgm:prSet/>
      <dgm:spPr/>
      <dgm:t>
        <a:bodyPr/>
        <a:lstStyle/>
        <a:p>
          <a:endParaRPr lang="it-IT"/>
        </a:p>
      </dgm:t>
    </dgm:pt>
    <dgm:pt modelId="{DD1A31D8-7B1C-4BA6-AB2F-407865B672B7}" type="parTrans" cxnId="{80E94120-A1DC-481F-A3E3-EDB317CCE791}">
      <dgm:prSet/>
      <dgm:spPr/>
      <dgm:t>
        <a:bodyPr/>
        <a:lstStyle/>
        <a:p>
          <a:endParaRPr lang="it-IT"/>
        </a:p>
      </dgm:t>
    </dgm:pt>
    <dgm:pt modelId="{07E22346-5D52-44D0-B283-2A464150C1A0}">
      <dgm:prSet custT="1"/>
      <dgm:spPr>
        <a:ln w="28575" cap="rnd">
          <a:noFill/>
        </a:ln>
      </dgm:spPr>
      <dgm:t>
        <a:bodyPr/>
        <a:lstStyle/>
        <a:p>
          <a:pPr marL="88900" indent="-88900" rtl="0"/>
          <a:endParaRPr lang="it-IT" sz="1100" b="1" dirty="0">
            <a:solidFill>
              <a:srgbClr val="002060"/>
            </a:solidFill>
          </a:endParaRPr>
        </a:p>
      </dgm:t>
    </dgm:pt>
    <dgm:pt modelId="{A10B5F90-99FC-401D-AC59-B8DA03F83352}" type="parTrans" cxnId="{E85CB22C-8071-440C-8456-73E4D1463040}">
      <dgm:prSet/>
      <dgm:spPr/>
      <dgm:t>
        <a:bodyPr/>
        <a:lstStyle/>
        <a:p>
          <a:endParaRPr lang="it-IT"/>
        </a:p>
      </dgm:t>
    </dgm:pt>
    <dgm:pt modelId="{53906B16-0146-4E43-B229-F0BADEE46612}" type="sibTrans" cxnId="{E85CB22C-8071-440C-8456-73E4D1463040}">
      <dgm:prSet/>
      <dgm:spPr/>
      <dgm:t>
        <a:bodyPr/>
        <a:lstStyle/>
        <a:p>
          <a:endParaRPr lang="it-IT"/>
        </a:p>
      </dgm:t>
    </dgm:pt>
    <dgm:pt modelId="{4CA3304E-34B0-47C4-9703-F915C5E46D49}" type="pres">
      <dgm:prSet presAssocID="{4D95C2E4-8190-4315-889C-C5E05101E744}" presName="linear" presStyleCnt="0">
        <dgm:presLayoutVars>
          <dgm:animLvl val="lvl"/>
          <dgm:resizeHandles val="exact"/>
        </dgm:presLayoutVars>
      </dgm:prSet>
      <dgm:spPr/>
      <dgm:t>
        <a:bodyPr/>
        <a:lstStyle/>
        <a:p>
          <a:endParaRPr lang="it-IT"/>
        </a:p>
      </dgm:t>
    </dgm:pt>
    <dgm:pt modelId="{D881C21E-D978-4B68-8707-F32D2101A590}" type="pres">
      <dgm:prSet presAssocID="{473F082E-CCFF-4B43-B235-80078C23EA0E}" presName="parentText" presStyleLbl="node1" presStyleIdx="0" presStyleCnt="1" custScaleY="298863" custLinFactY="-12253" custLinFactNeighborX="-1747" custLinFactNeighborY="-100000">
        <dgm:presLayoutVars>
          <dgm:chMax val="0"/>
          <dgm:bulletEnabled val="1"/>
        </dgm:presLayoutVars>
      </dgm:prSet>
      <dgm:spPr/>
      <dgm:t>
        <a:bodyPr/>
        <a:lstStyle/>
        <a:p>
          <a:endParaRPr lang="it-IT"/>
        </a:p>
      </dgm:t>
    </dgm:pt>
    <dgm:pt modelId="{FA0764F8-30F3-46BF-BD80-CD6066098D2D}" type="pres">
      <dgm:prSet presAssocID="{473F082E-CCFF-4B43-B235-80078C23EA0E}" presName="childText" presStyleLbl="revTx" presStyleIdx="0" presStyleCnt="1" custScaleY="112051" custLinFactNeighborX="598" custLinFactNeighborY="-11722">
        <dgm:presLayoutVars>
          <dgm:bulletEnabled val="1"/>
        </dgm:presLayoutVars>
      </dgm:prSet>
      <dgm:spPr/>
      <dgm:t>
        <a:bodyPr/>
        <a:lstStyle/>
        <a:p>
          <a:endParaRPr lang="it-IT"/>
        </a:p>
      </dgm:t>
    </dgm:pt>
  </dgm:ptLst>
  <dgm:cxnLst>
    <dgm:cxn modelId="{D1FD750E-6414-46E5-B13E-60690C6067E3}" type="presOf" srcId="{4D95C2E4-8190-4315-889C-C5E05101E744}" destId="{4CA3304E-34B0-47C4-9703-F915C5E46D49}" srcOrd="0" destOrd="0" presId="urn:microsoft.com/office/officeart/2005/8/layout/vList2"/>
    <dgm:cxn modelId="{116EF1EA-6065-4C2F-AACE-4766603A1B61}" type="presOf" srcId="{07E22346-5D52-44D0-B283-2A464150C1A0}" destId="{FA0764F8-30F3-46BF-BD80-CD6066098D2D}" srcOrd="0" destOrd="0" presId="urn:microsoft.com/office/officeart/2005/8/layout/vList2"/>
    <dgm:cxn modelId="{E85CB22C-8071-440C-8456-73E4D1463040}" srcId="{473F082E-CCFF-4B43-B235-80078C23EA0E}" destId="{07E22346-5D52-44D0-B283-2A464150C1A0}" srcOrd="0" destOrd="0" parTransId="{A10B5F90-99FC-401D-AC59-B8DA03F83352}" sibTransId="{53906B16-0146-4E43-B229-F0BADEE46612}"/>
    <dgm:cxn modelId="{80E94120-A1DC-481F-A3E3-EDB317CCE791}" srcId="{4D95C2E4-8190-4315-889C-C5E05101E744}" destId="{473F082E-CCFF-4B43-B235-80078C23EA0E}" srcOrd="0" destOrd="0" parTransId="{DD1A31D8-7B1C-4BA6-AB2F-407865B672B7}" sibTransId="{7543F58E-E4E0-465C-BEF9-4C2E6ABB61F9}"/>
    <dgm:cxn modelId="{4AEADF54-02BE-444B-BB6C-A4D0E59684E9}" type="presOf" srcId="{473F082E-CCFF-4B43-B235-80078C23EA0E}" destId="{D881C21E-D978-4B68-8707-F32D2101A590}" srcOrd="0" destOrd="0" presId="urn:microsoft.com/office/officeart/2005/8/layout/vList2"/>
    <dgm:cxn modelId="{25348552-3748-497A-B21E-4CA9CB3AA91A}" type="presParOf" srcId="{4CA3304E-34B0-47C4-9703-F915C5E46D49}" destId="{D881C21E-D978-4B68-8707-F32D2101A590}" srcOrd="0" destOrd="0" presId="urn:microsoft.com/office/officeart/2005/8/layout/vList2"/>
    <dgm:cxn modelId="{6F5521F7-778F-4106-9D6B-52ABF23E7327}" type="presParOf" srcId="{4CA3304E-34B0-47C4-9703-F915C5E46D49}" destId="{FA0764F8-30F3-46BF-BD80-CD6066098D2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EDF9BE-8980-48BC-892D-5C45C221689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it-IT"/>
        </a:p>
      </dgm:t>
    </dgm:pt>
    <dgm:pt modelId="{C87C032A-863D-4147-81EB-167E8508FEED}">
      <dgm:prSet phldrT="[Testo]" custT="1"/>
      <dgm:spPr>
        <a:solidFill>
          <a:srgbClr val="CCFFCC"/>
        </a:solidFill>
      </dgm:spPr>
      <dgm:t>
        <a:bodyPr/>
        <a:lstStyle/>
        <a:p>
          <a:pPr defTabSz="72000"/>
          <a:r>
            <a:rPr lang="it-IT" sz="700" dirty="0">
              <a:solidFill>
                <a:sysClr val="windowText" lastClr="000000"/>
              </a:solidFill>
            </a:rPr>
            <a:t>MONITORAGGIO CONTINUO </a:t>
          </a:r>
          <a:r>
            <a:rPr lang="it-IT" sz="700" dirty="0" smtClean="0">
              <a:solidFill>
                <a:sysClr val="windowText" lastClr="000000"/>
              </a:solidFill>
            </a:rPr>
            <a:t>DI </a:t>
          </a:r>
          <a:r>
            <a:rPr lang="it-IT" sz="700" dirty="0">
              <a:solidFill>
                <a:sysClr val="windowText" lastClr="000000"/>
              </a:solidFill>
            </a:rPr>
            <a:t>9.000 PUNTI DI </a:t>
          </a:r>
          <a:r>
            <a:rPr lang="it-IT" sz="700" baseline="0" dirty="0">
              <a:solidFill>
                <a:sysClr val="windowText" lastClr="000000"/>
              </a:solidFill>
            </a:rPr>
            <a:t>CONTROLLO</a:t>
          </a:r>
        </a:p>
        <a:p>
          <a:pPr defTabSz="72000"/>
          <a:r>
            <a:rPr lang="it-IT" sz="700" b="0" dirty="0">
              <a:solidFill>
                <a:sysClr val="windowText" lastClr="000000"/>
              </a:solidFill>
            </a:rPr>
            <a:t>OLTRE 600 INTERVENTI / MESE HELPDESK</a:t>
          </a:r>
        </a:p>
        <a:p>
          <a:pPr defTabSz="72000"/>
          <a:r>
            <a:rPr lang="it-IT" sz="700" b="0" dirty="0">
              <a:solidFill>
                <a:sysClr val="windowText" lastClr="000000"/>
              </a:solidFill>
            </a:rPr>
            <a:t>CERTIFICAZIONE 1SO 27001</a:t>
          </a:r>
        </a:p>
      </dgm:t>
    </dgm:pt>
    <dgm:pt modelId="{421E5D03-AE93-4BE5-BA63-F31C622B86AF}" type="parTrans" cxnId="{BBC7089E-F2F4-45DF-A3C2-EE0158900FE7}">
      <dgm:prSet/>
      <dgm:spPr/>
      <dgm:t>
        <a:bodyPr/>
        <a:lstStyle/>
        <a:p>
          <a:endParaRPr lang="it-IT"/>
        </a:p>
      </dgm:t>
    </dgm:pt>
    <dgm:pt modelId="{7FA1E1B1-E794-42AF-A818-79867FFB02D8}" type="sibTrans" cxnId="{BBC7089E-F2F4-45DF-A3C2-EE0158900FE7}">
      <dgm:prSet custT="1"/>
      <dgm:spPr>
        <a:solidFill>
          <a:srgbClr val="666633"/>
        </a:solidFill>
      </dgm:spPr>
      <dgm:t>
        <a:bodyPr/>
        <a:lstStyle/>
        <a:p>
          <a:r>
            <a:rPr lang="it-IT" sz="700" baseline="0" dirty="0"/>
            <a:t>400 Mq. DATA CENTER, </a:t>
          </a:r>
          <a:r>
            <a:rPr lang="it-IT" sz="700" b="0" baseline="0" dirty="0"/>
            <a:t>203 SERVER FISICI, 355 SERVER VIRTUALI</a:t>
          </a:r>
        </a:p>
        <a:p>
          <a:r>
            <a:rPr lang="it-IT" sz="700" b="0" baseline="0" dirty="0"/>
            <a:t>219 TB  STORAGE</a:t>
          </a:r>
        </a:p>
        <a:p>
          <a:r>
            <a:rPr lang="it-IT" sz="700" b="0" baseline="0" dirty="0"/>
            <a:t>440 DISPOSITIVI MOBILI ATTIVI SU RUPAR WIRELESS</a:t>
          </a:r>
        </a:p>
        <a:p>
          <a:r>
            <a:rPr lang="it-IT" sz="700" b="0" baseline="0" dirty="0"/>
            <a:t>RETE DI 12 STAZIONI </a:t>
          </a:r>
          <a:r>
            <a:rPr lang="it-IT" sz="700" b="0" baseline="0" dirty="0" smtClean="0"/>
            <a:t>GNSS </a:t>
          </a:r>
          <a:endParaRPr lang="it-IT" sz="700" b="0" baseline="0" dirty="0"/>
        </a:p>
      </dgm:t>
    </dgm:pt>
    <dgm:pt modelId="{ADB5063F-DF5B-47F8-BE2E-589DE5F69B6F}">
      <dgm:prSet phldrT="[Testo]" custT="1"/>
      <dgm:spPr/>
      <dgm:t>
        <a:bodyPr/>
        <a:lstStyle/>
        <a:p>
          <a:r>
            <a:rPr lang="it-IT" sz="1000" b="1" i="1">
              <a:solidFill>
                <a:srgbClr val="365F91"/>
              </a:solidFill>
            </a:rPr>
            <a:t>dimensione infrastrutturale</a:t>
          </a:r>
        </a:p>
      </dgm:t>
    </dgm:pt>
    <dgm:pt modelId="{316F2DE4-52BA-4F94-AC55-13BD79F340DB}" type="parTrans" cxnId="{9F2DCA33-9443-4319-9AB7-66FB73B91562}">
      <dgm:prSet/>
      <dgm:spPr/>
      <dgm:t>
        <a:bodyPr/>
        <a:lstStyle/>
        <a:p>
          <a:endParaRPr lang="it-IT"/>
        </a:p>
      </dgm:t>
    </dgm:pt>
    <dgm:pt modelId="{2CB8F747-380F-45E9-9400-24DD04188FC7}" type="sibTrans" cxnId="{9F2DCA33-9443-4319-9AB7-66FB73B91562}">
      <dgm:prSet/>
      <dgm:spPr/>
      <dgm:t>
        <a:bodyPr/>
        <a:lstStyle/>
        <a:p>
          <a:endParaRPr lang="it-IT"/>
        </a:p>
      </dgm:t>
    </dgm:pt>
    <dgm:pt modelId="{12C09004-5E55-4C3F-9D78-E0A5C2D5DF01}">
      <dgm:prSet phldrT="[Testo]" custT="1"/>
      <dgm:spPr>
        <a:solidFill>
          <a:srgbClr val="006600"/>
        </a:solidFill>
      </dgm:spPr>
      <dgm:t>
        <a:bodyPr/>
        <a:lstStyle/>
        <a:p>
          <a:r>
            <a:rPr lang="it-IT" sz="750" b="1" baseline="0" dirty="0"/>
            <a:t>REGIONE PUGLIA:</a:t>
          </a:r>
        </a:p>
        <a:p>
          <a:r>
            <a:rPr lang="it-IT" sz="750" baseline="0" dirty="0"/>
            <a:t>600 PEC </a:t>
          </a:r>
          <a:r>
            <a:rPr lang="it-IT" sz="750" baseline="0" dirty="0" smtClean="0"/>
            <a:t>ASSEGNATE -  </a:t>
          </a:r>
          <a:r>
            <a:rPr lang="it-IT" sz="750" b="0" baseline="0" dirty="0" smtClean="0"/>
            <a:t>400.000 /MESE - 82 PUNTI DI PROTOCOLLAZIONE DIGITALE</a:t>
          </a:r>
        </a:p>
        <a:p>
          <a:r>
            <a:rPr lang="it-IT" sz="750" b="0" baseline="0" dirty="0" smtClean="0"/>
            <a:t>12.000 DOCUMENTI /MESE FIRMATI DIGITALMENTE</a:t>
          </a:r>
          <a:endParaRPr lang="it-IT" sz="750" b="0" baseline="0" dirty="0"/>
        </a:p>
      </dgm:t>
    </dgm:pt>
    <dgm:pt modelId="{CBF78971-A2CB-4EE5-9BA2-D32DC903CC15}" type="parTrans" cxnId="{C19E1BB5-7AFE-4141-8245-48551375E363}">
      <dgm:prSet/>
      <dgm:spPr/>
      <dgm:t>
        <a:bodyPr/>
        <a:lstStyle/>
        <a:p>
          <a:endParaRPr lang="it-IT"/>
        </a:p>
      </dgm:t>
    </dgm:pt>
    <dgm:pt modelId="{4C49B85D-BB27-42B4-98AB-F6857C966A2A}" type="sibTrans" cxnId="{C19E1BB5-7AFE-4141-8245-48551375E363}">
      <dgm:prSet custT="1"/>
      <dgm:spPr>
        <a:solidFill>
          <a:srgbClr val="99FFCC"/>
        </a:solidFill>
      </dgm:spPr>
      <dgm:t>
        <a:bodyPr/>
        <a:lstStyle/>
        <a:p>
          <a:r>
            <a:rPr lang="it-IT" sz="750" b="1" dirty="0">
              <a:solidFill>
                <a:sysClr val="windowText" lastClr="000000"/>
              </a:solidFill>
            </a:rPr>
            <a:t>ALTRE PA:</a:t>
          </a:r>
        </a:p>
        <a:p>
          <a:r>
            <a:rPr lang="it-IT" sz="750" dirty="0">
              <a:solidFill>
                <a:sysClr val="windowText" lastClr="000000"/>
              </a:solidFill>
            </a:rPr>
            <a:t>208 PA SU RUPAR</a:t>
          </a:r>
        </a:p>
        <a:p>
          <a:r>
            <a:rPr lang="it-IT" sz="750" b="0" dirty="0">
              <a:solidFill>
                <a:sysClr val="windowText" lastClr="000000"/>
              </a:solidFill>
            </a:rPr>
            <a:t>190 UTENTI SERVIZIO PEC</a:t>
          </a:r>
        </a:p>
        <a:p>
          <a:r>
            <a:rPr lang="it-IT" sz="750" b="0" dirty="0">
              <a:solidFill>
                <a:sysClr val="windowText" lastClr="000000"/>
              </a:solidFill>
            </a:rPr>
            <a:t>300 PROTOCOLLI INFORMATICI /GIORNO</a:t>
          </a:r>
        </a:p>
      </dgm:t>
    </dgm:pt>
    <dgm:pt modelId="{308381B4-B701-428B-9F3A-03C5B415C42E}">
      <dgm:prSet phldrT="[Testo]" custT="1"/>
      <dgm:spPr/>
      <dgm:t>
        <a:bodyPr/>
        <a:lstStyle/>
        <a:p>
          <a:r>
            <a:rPr lang="it-IT" sz="1000" b="1" i="1">
              <a:solidFill>
                <a:srgbClr val="365F91"/>
              </a:solidFill>
            </a:rPr>
            <a:t>interoperabilità e attuazione del CAD</a:t>
          </a:r>
          <a:endParaRPr lang="it-IT" sz="1000">
            <a:solidFill>
              <a:srgbClr val="365F91"/>
            </a:solidFill>
          </a:endParaRPr>
        </a:p>
      </dgm:t>
    </dgm:pt>
    <dgm:pt modelId="{6A2E8E95-BB55-4272-AD90-BE1248B70B95}" type="parTrans" cxnId="{8F3E0FD5-9D96-49B7-93BC-53FDBC7DF5AC}">
      <dgm:prSet/>
      <dgm:spPr/>
      <dgm:t>
        <a:bodyPr/>
        <a:lstStyle/>
        <a:p>
          <a:endParaRPr lang="it-IT"/>
        </a:p>
      </dgm:t>
    </dgm:pt>
    <dgm:pt modelId="{2C73C8A0-4DFB-4A9F-9C20-048722299E6D}" type="sibTrans" cxnId="{8F3E0FD5-9D96-49B7-93BC-53FDBC7DF5AC}">
      <dgm:prSet/>
      <dgm:spPr/>
      <dgm:t>
        <a:bodyPr/>
        <a:lstStyle/>
        <a:p>
          <a:endParaRPr lang="it-IT"/>
        </a:p>
      </dgm:t>
    </dgm:pt>
    <dgm:pt modelId="{9DC7DB51-6D27-469A-8192-1AABDF9BE526}">
      <dgm:prSet phldrT="[Testo]" custT="1"/>
      <dgm:spPr/>
      <dgm:t>
        <a:bodyPr/>
        <a:lstStyle/>
        <a:p>
          <a:r>
            <a:rPr lang="it-IT" sz="1000" b="1" i="1" dirty="0">
              <a:solidFill>
                <a:srgbClr val="365F91"/>
              </a:solidFill>
            </a:rPr>
            <a:t>ottimizzazione e risparmio acquisti PA </a:t>
          </a:r>
        </a:p>
      </dgm:t>
    </dgm:pt>
    <dgm:pt modelId="{EBA4A887-0135-4BE1-AEBC-D26C4AA28154}" type="parTrans" cxnId="{1C4C09D4-26CA-4700-BBAA-27654FD05A2D}">
      <dgm:prSet/>
      <dgm:spPr/>
      <dgm:t>
        <a:bodyPr/>
        <a:lstStyle/>
        <a:p>
          <a:endParaRPr lang="it-IT"/>
        </a:p>
      </dgm:t>
    </dgm:pt>
    <dgm:pt modelId="{212DA4FB-468E-4F3E-96A8-40F0E582ED5B}" type="sibTrans" cxnId="{1C4C09D4-26CA-4700-BBAA-27654FD05A2D}">
      <dgm:prSet/>
      <dgm:spPr/>
      <dgm:t>
        <a:bodyPr/>
        <a:lstStyle/>
        <a:p>
          <a:endParaRPr lang="it-IT"/>
        </a:p>
      </dgm:t>
    </dgm:pt>
    <dgm:pt modelId="{31FA3434-0C14-46F7-9875-003A2C81482A}">
      <dgm:prSet custT="1"/>
      <dgm:spPr>
        <a:noFill/>
      </dgm:spPr>
      <dgm:t>
        <a:bodyPr/>
        <a:lstStyle/>
        <a:p>
          <a:r>
            <a:rPr lang="it-IT" sz="1000" b="1" i="1" dirty="0">
              <a:solidFill>
                <a:schemeClr val="accent5">
                  <a:lumMod val="75000"/>
                </a:schemeClr>
              </a:solidFill>
            </a:rPr>
            <a:t>cooperazione </a:t>
          </a:r>
          <a:r>
            <a:rPr lang="it-IT" sz="1000" b="1" i="1" dirty="0" err="1">
              <a:solidFill>
                <a:schemeClr val="accent5">
                  <a:lumMod val="75000"/>
                </a:schemeClr>
              </a:solidFill>
            </a:rPr>
            <a:t>interamministrativa</a:t>
          </a:r>
          <a:endParaRPr lang="it-IT" sz="1000" b="1" i="1" dirty="0">
            <a:solidFill>
              <a:schemeClr val="accent5">
                <a:lumMod val="75000"/>
              </a:schemeClr>
            </a:solidFill>
          </a:endParaRPr>
        </a:p>
      </dgm:t>
    </dgm:pt>
    <dgm:pt modelId="{680A0BE3-86BD-4D8B-9C79-F3F58FA5BE99}" type="parTrans" cxnId="{4D1C40FB-197A-461A-97CA-3E3C22DAF106}">
      <dgm:prSet/>
      <dgm:spPr/>
      <dgm:t>
        <a:bodyPr/>
        <a:lstStyle/>
        <a:p>
          <a:endParaRPr lang="it-IT"/>
        </a:p>
      </dgm:t>
    </dgm:pt>
    <dgm:pt modelId="{0ACCECBC-07BA-4C4C-ABD0-BF81D52EC0B0}" type="sibTrans" cxnId="{4D1C40FB-197A-461A-97CA-3E3C22DAF106}">
      <dgm:prSet/>
      <dgm:spPr>
        <a:solidFill>
          <a:schemeClr val="accent2">
            <a:lumMod val="20000"/>
            <a:lumOff val="80000"/>
          </a:schemeClr>
        </a:solidFill>
      </dgm:spPr>
      <dgm:t>
        <a:bodyPr/>
        <a:lstStyle/>
        <a:p>
          <a:endParaRPr lang="it-IT"/>
        </a:p>
      </dgm:t>
    </dgm:pt>
    <dgm:pt modelId="{8F5CFBAC-9DB1-42DD-8099-26C87BFC03FC}">
      <dgm:prSet custT="1"/>
      <dgm:spPr>
        <a:solidFill>
          <a:srgbClr val="FFCC99"/>
        </a:solidFill>
      </dgm:spPr>
      <dgm:t>
        <a:bodyPr/>
        <a:lstStyle/>
        <a:p>
          <a:endParaRPr lang="it-IT" sz="700" baseline="0" dirty="0"/>
        </a:p>
        <a:p>
          <a:r>
            <a:rPr lang="it-IT" sz="700" b="0" baseline="0" dirty="0">
              <a:solidFill>
                <a:sysClr val="windowText" lastClr="000000"/>
              </a:solidFill>
            </a:rPr>
            <a:t>39.561 PROGETTI </a:t>
          </a:r>
          <a:r>
            <a:rPr lang="it-IT" sz="700" b="0" baseline="0" dirty="0" smtClean="0">
              <a:solidFill>
                <a:sysClr val="windowText" lastClr="000000"/>
              </a:solidFill>
            </a:rPr>
            <a:t>MONITORATI</a:t>
          </a:r>
        </a:p>
        <a:p>
          <a:r>
            <a:rPr lang="it-IT" sz="700" b="0" baseline="0" dirty="0" smtClean="0">
              <a:solidFill>
                <a:sysClr val="windowText" lastClr="000000"/>
              </a:solidFill>
            </a:rPr>
            <a:t>58.456 </a:t>
          </a:r>
          <a:r>
            <a:rPr lang="it-IT" sz="700" b="0" baseline="0" dirty="0">
              <a:solidFill>
                <a:sysClr val="windowText" lastClr="000000"/>
              </a:solidFill>
            </a:rPr>
            <a:t>RENDICONTI </a:t>
          </a:r>
          <a:r>
            <a:rPr lang="it-IT" sz="700" b="0" baseline="0" dirty="0" smtClean="0">
              <a:solidFill>
                <a:sysClr val="windowText" lastClr="000000"/>
              </a:solidFill>
            </a:rPr>
            <a:t>SU </a:t>
          </a:r>
          <a:r>
            <a:rPr lang="it-IT" sz="700" b="0" baseline="0" dirty="0">
              <a:solidFill>
                <a:sysClr val="windowText" lastClr="000000"/>
              </a:solidFill>
            </a:rPr>
            <a:t>MIRWEB</a:t>
          </a:r>
        </a:p>
        <a:p>
          <a:r>
            <a:rPr lang="it-IT" sz="700" b="0" baseline="0" dirty="0" smtClean="0">
              <a:solidFill>
                <a:sysClr val="windowText" lastClr="000000"/>
              </a:solidFill>
            </a:rPr>
            <a:t>TEMPI MEDI DI ISTRUTTORIA BANDI  R&amp;I DA </a:t>
          </a:r>
          <a:r>
            <a:rPr lang="it-IT" sz="700" b="0" baseline="0" dirty="0">
              <a:solidFill>
                <a:sysClr val="windowText" lastClr="000000"/>
              </a:solidFill>
            </a:rPr>
            <a:t>4-6 </a:t>
          </a:r>
          <a:r>
            <a:rPr lang="it-IT" sz="700" b="0" baseline="0" dirty="0" smtClean="0">
              <a:solidFill>
                <a:sysClr val="windowText" lastClr="000000"/>
              </a:solidFill>
            </a:rPr>
            <a:t>A </a:t>
          </a:r>
          <a:r>
            <a:rPr lang="it-IT" sz="700" b="0" baseline="0" dirty="0">
              <a:solidFill>
                <a:sysClr val="windowText" lastClr="000000"/>
              </a:solidFill>
            </a:rPr>
            <a:t>1,5 MESI </a:t>
          </a:r>
          <a:endParaRPr lang="it-IT" sz="700" b="0" baseline="0" dirty="0" smtClean="0">
            <a:solidFill>
              <a:sysClr val="windowText" lastClr="000000"/>
            </a:solidFill>
          </a:endParaRPr>
        </a:p>
        <a:p>
          <a:r>
            <a:rPr lang="it-IT" sz="700" b="0" baseline="0" dirty="0" smtClean="0">
              <a:solidFill>
                <a:sysClr val="windowText" lastClr="000000"/>
              </a:solidFill>
            </a:rPr>
            <a:t>2</a:t>
          </a:r>
          <a:r>
            <a:rPr lang="it-IT" sz="700" b="0" baseline="0" dirty="0">
              <a:solidFill>
                <a:sysClr val="windowText" lastClr="000000"/>
              </a:solidFill>
            </a:rPr>
            <a:t>% RICORSI SU GRADUATORIE</a:t>
          </a:r>
        </a:p>
        <a:p>
          <a:endParaRPr lang="it-IT" sz="700" baseline="0" dirty="0">
            <a:solidFill>
              <a:sysClr val="windowText" lastClr="000000"/>
            </a:solidFill>
          </a:endParaRPr>
        </a:p>
      </dgm:t>
    </dgm:pt>
    <dgm:pt modelId="{2F54EDAB-DC4E-4C8E-AEB3-D958180337EF}" type="parTrans" cxnId="{4E2E0647-ACC9-4288-8D30-00812F3DE8C7}">
      <dgm:prSet/>
      <dgm:spPr/>
      <dgm:t>
        <a:bodyPr/>
        <a:lstStyle/>
        <a:p>
          <a:endParaRPr lang="it-IT"/>
        </a:p>
      </dgm:t>
    </dgm:pt>
    <dgm:pt modelId="{24943AC5-2528-42D0-A617-F71F70EF970C}" type="sibTrans" cxnId="{4E2E0647-ACC9-4288-8D30-00812F3DE8C7}">
      <dgm:prSet custT="1"/>
      <dgm:spPr>
        <a:solidFill>
          <a:srgbClr val="FF6600"/>
        </a:solidFill>
      </dgm:spPr>
      <dgm:t>
        <a:bodyPr/>
        <a:lstStyle/>
        <a:p>
          <a:r>
            <a:rPr lang="it-IT" sz="700" baseline="0" dirty="0"/>
            <a:t>100 TB VOLUME ARCHIVI GESTITI </a:t>
          </a:r>
          <a:r>
            <a:rPr lang="it-IT" sz="700" baseline="0" dirty="0" smtClean="0"/>
            <a:t>30.000 </a:t>
          </a:r>
          <a:r>
            <a:rPr lang="it-IT" sz="700" baseline="0" dirty="0"/>
            <a:t>ATTI </a:t>
          </a:r>
          <a:r>
            <a:rPr lang="it-IT" sz="700" baseline="0" dirty="0" smtClean="0"/>
            <a:t>AMM./MESE</a:t>
          </a:r>
          <a:endParaRPr lang="it-IT" sz="700" baseline="0" dirty="0"/>
        </a:p>
        <a:p>
          <a:r>
            <a:rPr lang="it-IT" sz="700" baseline="0" dirty="0"/>
            <a:t>2,2 MILIONI DOCUMENTI DEMATERIALIZZATI</a:t>
          </a:r>
        </a:p>
        <a:p>
          <a:r>
            <a:rPr lang="it-IT" sz="700" baseline="0" dirty="0"/>
            <a:t>447.000 FASCICOLI DIGITALI SU </a:t>
          </a:r>
          <a:r>
            <a:rPr lang="it-IT" sz="700" baseline="0" dirty="0" smtClean="0"/>
            <a:t>DIOGENE</a:t>
          </a:r>
          <a:endParaRPr lang="it-IT" sz="700" baseline="0" dirty="0"/>
        </a:p>
      </dgm:t>
    </dgm:pt>
    <dgm:pt modelId="{AC4BACE9-FB62-4F55-B11A-7F14338EEECE}">
      <dgm:prSet custT="1"/>
      <dgm:spPr>
        <a:solidFill>
          <a:schemeClr val="accent4">
            <a:lumMod val="75000"/>
          </a:schemeClr>
        </a:solidFill>
      </dgm:spPr>
      <dgm:t>
        <a:bodyPr/>
        <a:lstStyle/>
        <a:p>
          <a:r>
            <a:rPr lang="it-IT" sz="700" baseline="0" dirty="0">
              <a:solidFill>
                <a:schemeClr val="bg1"/>
              </a:solidFill>
            </a:rPr>
            <a:t>13 PROTOCOLLI D'INTESA </a:t>
          </a:r>
          <a:r>
            <a:rPr lang="it-IT" sz="700" baseline="0" dirty="0" smtClean="0">
              <a:solidFill>
                <a:schemeClr val="bg1"/>
              </a:solidFill>
            </a:rPr>
            <a:t>PER IL FUNZIONAMENTO </a:t>
          </a:r>
          <a:r>
            <a:rPr lang="it-IT" sz="700" baseline="0" dirty="0">
              <a:solidFill>
                <a:schemeClr val="bg1"/>
              </a:solidFill>
            </a:rPr>
            <a:t>DEI SERVIZI</a:t>
          </a:r>
        </a:p>
        <a:p>
          <a:r>
            <a:rPr lang="it-IT" sz="700" baseline="0" dirty="0">
              <a:solidFill>
                <a:schemeClr val="bg1"/>
              </a:solidFill>
            </a:rPr>
            <a:t>8 ACCORDI DI COOPERAZIONE APPLICATIVA</a:t>
          </a:r>
        </a:p>
        <a:p>
          <a:r>
            <a:rPr lang="it-IT" sz="700" baseline="0" dirty="0">
              <a:solidFill>
                <a:schemeClr val="bg1"/>
              </a:solidFill>
            </a:rPr>
            <a:t>7 ACCORDI PER IL RIUSO </a:t>
          </a:r>
        </a:p>
      </dgm:t>
    </dgm:pt>
    <dgm:pt modelId="{B3AFD5F9-1B3D-4DE4-879F-A89012874A92}" type="parTrans" cxnId="{9954ABD3-CCB8-4F6D-9FE5-7E3C31A0368C}">
      <dgm:prSet/>
      <dgm:spPr/>
      <dgm:t>
        <a:bodyPr/>
        <a:lstStyle/>
        <a:p>
          <a:endParaRPr lang="it-IT"/>
        </a:p>
      </dgm:t>
    </dgm:pt>
    <dgm:pt modelId="{9E915501-C4B4-40C2-839A-02DB3DA0F6E1}" type="sibTrans" cxnId="{9954ABD3-CCB8-4F6D-9FE5-7E3C31A0368C}">
      <dgm:prSet custT="1"/>
      <dgm:spPr>
        <a:solidFill>
          <a:srgbClr val="FFFF99"/>
        </a:solidFill>
      </dgm:spPr>
      <dgm:t>
        <a:bodyPr/>
        <a:lstStyle/>
        <a:p>
          <a:r>
            <a:rPr lang="it-IT" sz="750" b="0" dirty="0">
              <a:solidFill>
                <a:sysClr val="windowText" lastClr="000000"/>
              </a:solidFill>
            </a:rPr>
            <a:t>PARTECIPAZIONE </a:t>
          </a:r>
          <a:r>
            <a:rPr lang="it-IT" sz="750" b="0" dirty="0" smtClean="0">
              <a:solidFill>
                <a:sysClr val="windowText" lastClr="000000"/>
              </a:solidFill>
            </a:rPr>
            <a:t> </a:t>
          </a:r>
          <a:r>
            <a:rPr lang="it-IT" sz="750" b="0" dirty="0">
              <a:solidFill>
                <a:sysClr val="windowText" lastClr="000000"/>
              </a:solidFill>
            </a:rPr>
            <a:t>8 TAVOLI </a:t>
          </a:r>
          <a:r>
            <a:rPr lang="it-IT" sz="750" b="0" dirty="0" smtClean="0">
              <a:solidFill>
                <a:sysClr val="windowText" lastClr="000000"/>
              </a:solidFill>
            </a:rPr>
            <a:t> NAZ. SU </a:t>
          </a:r>
          <a:r>
            <a:rPr lang="it-IT" sz="750" b="0" dirty="0">
              <a:solidFill>
                <a:sysClr val="windowText" lastClr="000000"/>
              </a:solidFill>
            </a:rPr>
            <a:t>ALTRETTANTE TEMATICHE</a:t>
          </a:r>
        </a:p>
        <a:p>
          <a:r>
            <a:rPr lang="it-IT" sz="750" b="0" dirty="0">
              <a:solidFill>
                <a:sysClr val="windowText" lastClr="000000"/>
              </a:solidFill>
            </a:rPr>
            <a:t>7 PROGETTI DI RICERCA </a:t>
          </a:r>
          <a:r>
            <a:rPr lang="it-IT" sz="750" b="0" dirty="0" smtClean="0">
              <a:solidFill>
                <a:sysClr val="windowText" lastClr="000000"/>
              </a:solidFill>
            </a:rPr>
            <a:t>NAZIONALI </a:t>
          </a:r>
          <a:r>
            <a:rPr lang="it-IT" sz="750" b="0" dirty="0">
              <a:solidFill>
                <a:sysClr val="windowText" lastClr="000000"/>
              </a:solidFill>
            </a:rPr>
            <a:t>O UE</a:t>
          </a:r>
        </a:p>
        <a:p>
          <a:r>
            <a:rPr kumimoji="0" lang="it-IT" sz="750" b="0" i="0" u="none" strike="noStrike" cap="none" normalizeH="0" baseline="0" dirty="0" smtClean="0">
              <a:ln>
                <a:noFill/>
              </a:ln>
              <a:solidFill>
                <a:sysClr val="windowText" lastClr="000000"/>
              </a:solidFill>
              <a:effectLst/>
              <a:latin typeface="+mn-lt"/>
              <a:ea typeface="ＭＳ Ｐゴシック" panose="020B0600070205080204" pitchFamily="34" charset="-128"/>
            </a:rPr>
            <a:t>4 SERVIZI PROTOTIPALI</a:t>
          </a:r>
          <a:endParaRPr lang="it-IT" sz="750" dirty="0">
            <a:solidFill>
              <a:sysClr val="windowText" lastClr="000000"/>
            </a:solidFill>
          </a:endParaRPr>
        </a:p>
      </dgm:t>
    </dgm:pt>
    <dgm:pt modelId="{C3F5482A-3F55-4C45-AEA5-BDF3031605BA}">
      <dgm:prSet custT="1"/>
      <dgm:spPr>
        <a:noFill/>
      </dgm:spPr>
      <dgm:t>
        <a:bodyPr/>
        <a:lstStyle/>
        <a:p>
          <a:r>
            <a:rPr lang="it-IT" sz="900" b="1" i="1">
              <a:solidFill>
                <a:schemeClr val="accent5">
                  <a:lumMod val="75000"/>
                </a:schemeClr>
              </a:solidFill>
            </a:rPr>
            <a:t>dematerializzazzione e miglioramento delle performance</a:t>
          </a:r>
          <a:endParaRPr lang="it-IT" sz="900">
            <a:solidFill>
              <a:sysClr val="windowText" lastClr="000000"/>
            </a:solidFill>
          </a:endParaRPr>
        </a:p>
      </dgm:t>
    </dgm:pt>
    <dgm:pt modelId="{73401C7D-61FB-400C-98D6-CB1F170953A4}" type="parTrans" cxnId="{52241B8C-C332-4199-8647-072296C0A011}">
      <dgm:prSet/>
      <dgm:spPr/>
      <dgm:t>
        <a:bodyPr/>
        <a:lstStyle/>
        <a:p>
          <a:endParaRPr lang="it-IT"/>
        </a:p>
      </dgm:t>
    </dgm:pt>
    <dgm:pt modelId="{5AEC3781-D130-485C-882D-CE42B81EE83A}" type="sibTrans" cxnId="{52241B8C-C332-4199-8647-072296C0A011}">
      <dgm:prSet/>
      <dgm:spPr/>
      <dgm:t>
        <a:bodyPr/>
        <a:lstStyle/>
        <a:p>
          <a:endParaRPr lang="it-IT"/>
        </a:p>
      </dgm:t>
    </dgm:pt>
    <dgm:pt modelId="{F209E0C9-9ACD-4448-B486-075869D51BC8}">
      <dgm:prSet phldrT="[Testo]" custT="1"/>
      <dgm:spPr>
        <a:solidFill>
          <a:srgbClr val="CCECFF"/>
        </a:solidFill>
      </dgm:spPr>
      <dgm:t>
        <a:bodyPr/>
        <a:lstStyle/>
        <a:p>
          <a:r>
            <a:rPr lang="it-IT" sz="700" baseline="0" dirty="0">
              <a:solidFill>
                <a:sysClr val="windowText" lastClr="000000"/>
              </a:solidFill>
            </a:rPr>
            <a:t>175 PUNTI ORDINANTI E 72 ENTI ADERENTI A EMPULIA</a:t>
          </a:r>
        </a:p>
        <a:p>
          <a:r>
            <a:rPr lang="it-IT" sz="700" baseline="0" dirty="0">
              <a:solidFill>
                <a:sysClr val="windowText" lastClr="000000"/>
              </a:solidFill>
            </a:rPr>
            <a:t>134 INTERVENTI DI ASSISTENZA SU GARE TELEMATICHE</a:t>
          </a:r>
        </a:p>
        <a:p>
          <a:r>
            <a:rPr lang="it-IT" sz="700" baseline="0" dirty="0">
              <a:solidFill>
                <a:sysClr val="windowText" lastClr="000000"/>
              </a:solidFill>
            </a:rPr>
            <a:t>500 BUYER ADDESTRATI PER OPERARE SU EMPULIA</a:t>
          </a:r>
        </a:p>
      </dgm:t>
    </dgm:pt>
    <dgm:pt modelId="{6EE42B59-88A0-4C6E-A427-A22B0D4D6F99}" type="sibTrans" cxnId="{4F8EA2A0-5E21-4049-B84E-FB5BCA3E05D2}">
      <dgm:prSet custT="1"/>
      <dgm:spPr>
        <a:solidFill>
          <a:srgbClr val="336699"/>
        </a:solidFill>
      </dgm:spPr>
      <dgm:t>
        <a:bodyPr/>
        <a:lstStyle/>
        <a:p>
          <a:r>
            <a:rPr lang="it-IT" sz="700" baseline="0" dirty="0">
              <a:solidFill>
                <a:schemeClr val="bg1"/>
              </a:solidFill>
            </a:rPr>
            <a:t>26% RIBASSO MEDIO </a:t>
          </a:r>
          <a:r>
            <a:rPr lang="it-IT" sz="700" baseline="0" dirty="0" smtClean="0">
              <a:solidFill>
                <a:schemeClr val="bg1"/>
              </a:solidFill>
            </a:rPr>
            <a:t>GARE </a:t>
          </a:r>
          <a:r>
            <a:rPr lang="it-IT" sz="700" baseline="0" dirty="0">
              <a:solidFill>
                <a:schemeClr val="bg1"/>
              </a:solidFill>
            </a:rPr>
            <a:t>TELEMATICJHE </a:t>
          </a:r>
        </a:p>
        <a:p>
          <a:r>
            <a:rPr lang="it-IT" sz="700" baseline="0" dirty="0">
              <a:solidFill>
                <a:schemeClr val="bg1"/>
              </a:solidFill>
            </a:rPr>
            <a:t>-80% COSTI DI GESTIONE </a:t>
          </a:r>
          <a:r>
            <a:rPr lang="it-IT" sz="700" baseline="0" dirty="0" smtClean="0">
              <a:solidFill>
                <a:schemeClr val="bg1"/>
              </a:solidFill>
            </a:rPr>
            <a:t>PORTALI  </a:t>
          </a:r>
          <a:r>
            <a:rPr lang="it-IT" sz="700" baseline="0" dirty="0">
              <a:solidFill>
                <a:schemeClr val="bg1"/>
              </a:solidFill>
            </a:rPr>
            <a:t>SISTEMA SANITARIO REGIONALE</a:t>
          </a:r>
        </a:p>
        <a:p>
          <a:r>
            <a:rPr lang="it-IT" sz="700" baseline="0" dirty="0">
              <a:solidFill>
                <a:schemeClr val="bg1"/>
              </a:solidFill>
            </a:rPr>
            <a:t>3% GARE TELEMATICHE ANNULLATE</a:t>
          </a:r>
        </a:p>
      </dgm:t>
    </dgm:pt>
    <dgm:pt modelId="{687BABCE-8FC8-47AA-91F5-7A6DC093F8CB}" type="parTrans" cxnId="{4F8EA2A0-5E21-4049-B84E-FB5BCA3E05D2}">
      <dgm:prSet/>
      <dgm:spPr/>
      <dgm:t>
        <a:bodyPr/>
        <a:lstStyle/>
        <a:p>
          <a:endParaRPr lang="it-IT"/>
        </a:p>
      </dgm:t>
    </dgm:pt>
    <dgm:pt modelId="{A23CDEA4-D3C9-445F-850D-82A1C39A2F99}" type="pres">
      <dgm:prSet presAssocID="{3DEDF9BE-8980-48BC-892D-5C45C221689F}" presName="Name0" presStyleCnt="0">
        <dgm:presLayoutVars>
          <dgm:chMax/>
          <dgm:chPref/>
          <dgm:dir/>
          <dgm:animLvl val="lvl"/>
        </dgm:presLayoutVars>
      </dgm:prSet>
      <dgm:spPr/>
      <dgm:t>
        <a:bodyPr/>
        <a:lstStyle/>
        <a:p>
          <a:endParaRPr lang="it-IT"/>
        </a:p>
      </dgm:t>
    </dgm:pt>
    <dgm:pt modelId="{73842BDD-C7BC-4085-AE47-4CEA731E2049}" type="pres">
      <dgm:prSet presAssocID="{C87C032A-863D-4147-81EB-167E8508FEED}" presName="composite" presStyleCnt="0"/>
      <dgm:spPr/>
    </dgm:pt>
    <dgm:pt modelId="{821986BB-CECA-4676-B68F-8841268E8287}" type="pres">
      <dgm:prSet presAssocID="{C87C032A-863D-4147-81EB-167E8508FEED}" presName="Parent1" presStyleLbl="node1" presStyleIdx="0" presStyleCnt="10" custScaleX="102712" custScaleY="107088">
        <dgm:presLayoutVars>
          <dgm:chMax val="1"/>
          <dgm:chPref val="1"/>
          <dgm:bulletEnabled val="1"/>
        </dgm:presLayoutVars>
      </dgm:prSet>
      <dgm:spPr/>
      <dgm:t>
        <a:bodyPr/>
        <a:lstStyle/>
        <a:p>
          <a:endParaRPr lang="it-IT"/>
        </a:p>
      </dgm:t>
    </dgm:pt>
    <dgm:pt modelId="{58AA84E2-1134-447F-9CA5-F71F2925303A}" type="pres">
      <dgm:prSet presAssocID="{C87C032A-863D-4147-81EB-167E8508FEED}" presName="Childtext1" presStyleLbl="revTx" presStyleIdx="0" presStyleCnt="5">
        <dgm:presLayoutVars>
          <dgm:chMax val="0"/>
          <dgm:chPref val="0"/>
          <dgm:bulletEnabled val="1"/>
        </dgm:presLayoutVars>
      </dgm:prSet>
      <dgm:spPr/>
      <dgm:t>
        <a:bodyPr/>
        <a:lstStyle/>
        <a:p>
          <a:endParaRPr lang="it-IT"/>
        </a:p>
      </dgm:t>
    </dgm:pt>
    <dgm:pt modelId="{06DB89FD-4A9C-4855-A368-8BDD1FCDC7F8}" type="pres">
      <dgm:prSet presAssocID="{C87C032A-863D-4147-81EB-167E8508FEED}" presName="BalanceSpacing" presStyleCnt="0"/>
      <dgm:spPr/>
    </dgm:pt>
    <dgm:pt modelId="{67CF1E07-53F1-4D4D-B8F2-0284BB61F0C9}" type="pres">
      <dgm:prSet presAssocID="{C87C032A-863D-4147-81EB-167E8508FEED}" presName="BalanceSpacing1" presStyleCnt="0"/>
      <dgm:spPr/>
    </dgm:pt>
    <dgm:pt modelId="{834AE6ED-906C-40D5-BE94-A09510F0753D}" type="pres">
      <dgm:prSet presAssocID="{7FA1E1B1-E794-42AF-A818-79867FFB02D8}" presName="Accent1Text" presStyleLbl="node1" presStyleIdx="1" presStyleCnt="10" custScaleX="109282" custScaleY="106830" custLinFactNeighborX="694"/>
      <dgm:spPr/>
      <dgm:t>
        <a:bodyPr/>
        <a:lstStyle/>
        <a:p>
          <a:endParaRPr lang="it-IT"/>
        </a:p>
      </dgm:t>
    </dgm:pt>
    <dgm:pt modelId="{1136AEEB-DD59-4729-8FDB-1C8FD62A5DBC}" type="pres">
      <dgm:prSet presAssocID="{7FA1E1B1-E794-42AF-A818-79867FFB02D8}" presName="spaceBetweenRectangles" presStyleCnt="0"/>
      <dgm:spPr/>
    </dgm:pt>
    <dgm:pt modelId="{5B492A0F-C2DA-424C-AC93-7294C7F28B41}" type="pres">
      <dgm:prSet presAssocID="{12C09004-5E55-4C3F-9D78-E0A5C2D5DF01}" presName="composite" presStyleCnt="0"/>
      <dgm:spPr/>
    </dgm:pt>
    <dgm:pt modelId="{7343A838-C9F5-4ED1-82DF-16AEDE8461F3}" type="pres">
      <dgm:prSet presAssocID="{12C09004-5E55-4C3F-9D78-E0A5C2D5DF01}" presName="Parent1" presStyleLbl="node1" presStyleIdx="2" presStyleCnt="10" custScaleX="110797" custScaleY="101412" custLinFactNeighborX="1015" custLinFactNeighborY="-670">
        <dgm:presLayoutVars>
          <dgm:chMax val="1"/>
          <dgm:chPref val="1"/>
          <dgm:bulletEnabled val="1"/>
        </dgm:presLayoutVars>
      </dgm:prSet>
      <dgm:spPr/>
      <dgm:t>
        <a:bodyPr/>
        <a:lstStyle/>
        <a:p>
          <a:endParaRPr lang="it-IT"/>
        </a:p>
      </dgm:t>
    </dgm:pt>
    <dgm:pt modelId="{71461571-7D89-460B-BCA6-7B6367ACB46A}" type="pres">
      <dgm:prSet presAssocID="{12C09004-5E55-4C3F-9D78-E0A5C2D5DF01}" presName="Childtext1" presStyleLbl="revTx" presStyleIdx="1" presStyleCnt="5" custScaleX="97396">
        <dgm:presLayoutVars>
          <dgm:chMax val="0"/>
          <dgm:chPref val="0"/>
          <dgm:bulletEnabled val="1"/>
        </dgm:presLayoutVars>
      </dgm:prSet>
      <dgm:spPr/>
      <dgm:t>
        <a:bodyPr/>
        <a:lstStyle/>
        <a:p>
          <a:endParaRPr lang="it-IT"/>
        </a:p>
      </dgm:t>
    </dgm:pt>
    <dgm:pt modelId="{92D73AC1-E2B5-4EE4-9D2E-AA645CFECA25}" type="pres">
      <dgm:prSet presAssocID="{12C09004-5E55-4C3F-9D78-E0A5C2D5DF01}" presName="BalanceSpacing" presStyleCnt="0"/>
      <dgm:spPr/>
    </dgm:pt>
    <dgm:pt modelId="{3D9C6264-1D6B-4419-854E-CC4EE11E2B00}" type="pres">
      <dgm:prSet presAssocID="{12C09004-5E55-4C3F-9D78-E0A5C2D5DF01}" presName="BalanceSpacing1" presStyleCnt="0"/>
      <dgm:spPr/>
    </dgm:pt>
    <dgm:pt modelId="{7742594C-19D7-40D6-A596-72BA7DF776AD}" type="pres">
      <dgm:prSet presAssocID="{4C49B85D-BB27-42B4-98AB-F6857C966A2A}" presName="Accent1Text" presStyleLbl="node1" presStyleIdx="3" presStyleCnt="10"/>
      <dgm:spPr/>
      <dgm:t>
        <a:bodyPr/>
        <a:lstStyle/>
        <a:p>
          <a:endParaRPr lang="it-IT"/>
        </a:p>
      </dgm:t>
    </dgm:pt>
    <dgm:pt modelId="{F3BE170A-6905-47F9-BD07-02CDD5B10A9E}" type="pres">
      <dgm:prSet presAssocID="{4C49B85D-BB27-42B4-98AB-F6857C966A2A}" presName="spaceBetweenRectangles" presStyleCnt="0"/>
      <dgm:spPr/>
    </dgm:pt>
    <dgm:pt modelId="{D5E47343-F858-4EEF-A0B6-E0F54105A702}" type="pres">
      <dgm:prSet presAssocID="{F209E0C9-9ACD-4448-B486-075869D51BC8}" presName="composite" presStyleCnt="0"/>
      <dgm:spPr/>
    </dgm:pt>
    <dgm:pt modelId="{2C0F3847-4B7A-4CD0-813D-62E3826F5204}" type="pres">
      <dgm:prSet presAssocID="{F209E0C9-9ACD-4448-B486-075869D51BC8}" presName="Parent1" presStyleLbl="node1" presStyleIdx="4" presStyleCnt="10" custScaleX="100028" custLinFactNeighborX="5861" custLinFactNeighborY="-2232">
        <dgm:presLayoutVars>
          <dgm:chMax val="1"/>
          <dgm:chPref val="1"/>
          <dgm:bulletEnabled val="1"/>
        </dgm:presLayoutVars>
      </dgm:prSet>
      <dgm:spPr/>
      <dgm:t>
        <a:bodyPr/>
        <a:lstStyle/>
        <a:p>
          <a:endParaRPr lang="it-IT"/>
        </a:p>
      </dgm:t>
    </dgm:pt>
    <dgm:pt modelId="{F0F0EDF8-A713-4550-9415-2784CCABE930}" type="pres">
      <dgm:prSet presAssocID="{F209E0C9-9ACD-4448-B486-075869D51BC8}" presName="Childtext1" presStyleLbl="revTx" presStyleIdx="2" presStyleCnt="5" custLinFactNeighborX="16869" custLinFactNeighborY="-1504">
        <dgm:presLayoutVars>
          <dgm:chMax val="0"/>
          <dgm:chPref val="0"/>
          <dgm:bulletEnabled val="1"/>
        </dgm:presLayoutVars>
      </dgm:prSet>
      <dgm:spPr/>
      <dgm:t>
        <a:bodyPr/>
        <a:lstStyle/>
        <a:p>
          <a:endParaRPr lang="it-IT"/>
        </a:p>
      </dgm:t>
    </dgm:pt>
    <dgm:pt modelId="{0AA2C756-E9C3-470A-8426-0AAFEBCC8A51}" type="pres">
      <dgm:prSet presAssocID="{F209E0C9-9ACD-4448-B486-075869D51BC8}" presName="BalanceSpacing" presStyleCnt="0"/>
      <dgm:spPr/>
    </dgm:pt>
    <dgm:pt modelId="{7D4A16A8-2618-4B13-99AF-48B9D791F82E}" type="pres">
      <dgm:prSet presAssocID="{F209E0C9-9ACD-4448-B486-075869D51BC8}" presName="BalanceSpacing1" presStyleCnt="0"/>
      <dgm:spPr/>
    </dgm:pt>
    <dgm:pt modelId="{99276AAA-EB9E-4EFA-B94C-44F501441900}" type="pres">
      <dgm:prSet presAssocID="{6EE42B59-88A0-4C6E-A427-A22B0D4D6F99}" presName="Accent1Text" presStyleLbl="node1" presStyleIdx="5" presStyleCnt="10" custScaleX="110888" custScaleY="104464"/>
      <dgm:spPr/>
      <dgm:t>
        <a:bodyPr/>
        <a:lstStyle/>
        <a:p>
          <a:endParaRPr lang="it-IT"/>
        </a:p>
      </dgm:t>
    </dgm:pt>
    <dgm:pt modelId="{9A706C85-AEE5-4C33-A3B0-902E28BBEBBF}" type="pres">
      <dgm:prSet presAssocID="{6EE42B59-88A0-4C6E-A427-A22B0D4D6F99}" presName="spaceBetweenRectangles" presStyleCnt="0"/>
      <dgm:spPr/>
    </dgm:pt>
    <dgm:pt modelId="{145CA8AD-3EB1-4BEC-A0D2-3B51A456DE91}" type="pres">
      <dgm:prSet presAssocID="{AC4BACE9-FB62-4F55-B11A-7F14338EEECE}" presName="composite" presStyleCnt="0"/>
      <dgm:spPr/>
    </dgm:pt>
    <dgm:pt modelId="{CF986A47-82AD-4E80-82FB-DDA5A044938A}" type="pres">
      <dgm:prSet presAssocID="{AC4BACE9-FB62-4F55-B11A-7F14338EEECE}" presName="Parent1" presStyleLbl="node1" presStyleIdx="6" presStyleCnt="10" custScaleX="105681">
        <dgm:presLayoutVars>
          <dgm:chMax val="1"/>
          <dgm:chPref val="1"/>
          <dgm:bulletEnabled val="1"/>
        </dgm:presLayoutVars>
      </dgm:prSet>
      <dgm:spPr/>
      <dgm:t>
        <a:bodyPr/>
        <a:lstStyle/>
        <a:p>
          <a:endParaRPr lang="it-IT"/>
        </a:p>
      </dgm:t>
    </dgm:pt>
    <dgm:pt modelId="{76FBCA1F-6C87-4A00-83A9-7E8F7657C1E6}" type="pres">
      <dgm:prSet presAssocID="{AC4BACE9-FB62-4F55-B11A-7F14338EEECE}" presName="Childtext1" presStyleLbl="revTx" presStyleIdx="3" presStyleCnt="5" custLinFactNeighborX="-10007" custLinFactNeighborY="-1314">
        <dgm:presLayoutVars>
          <dgm:chMax val="0"/>
          <dgm:chPref val="0"/>
          <dgm:bulletEnabled val="1"/>
        </dgm:presLayoutVars>
      </dgm:prSet>
      <dgm:spPr/>
      <dgm:t>
        <a:bodyPr/>
        <a:lstStyle/>
        <a:p>
          <a:endParaRPr lang="it-IT"/>
        </a:p>
      </dgm:t>
    </dgm:pt>
    <dgm:pt modelId="{CEE53196-0D3F-4B2F-B638-8392DF99096A}" type="pres">
      <dgm:prSet presAssocID="{AC4BACE9-FB62-4F55-B11A-7F14338EEECE}" presName="BalanceSpacing" presStyleCnt="0"/>
      <dgm:spPr/>
    </dgm:pt>
    <dgm:pt modelId="{C9DE900D-7DF1-4DCF-9A55-DB9921D7EDEB}" type="pres">
      <dgm:prSet presAssocID="{AC4BACE9-FB62-4F55-B11A-7F14338EEECE}" presName="BalanceSpacing1" presStyleCnt="0"/>
      <dgm:spPr/>
    </dgm:pt>
    <dgm:pt modelId="{9FC74ED3-557A-4C78-85B2-2F87CBD3B698}" type="pres">
      <dgm:prSet presAssocID="{9E915501-C4B4-40C2-839A-02DB3DA0F6E1}" presName="Accent1Text" presStyleLbl="node1" presStyleIdx="7" presStyleCnt="10" custScaleX="104424"/>
      <dgm:spPr/>
      <dgm:t>
        <a:bodyPr/>
        <a:lstStyle/>
        <a:p>
          <a:endParaRPr lang="it-IT"/>
        </a:p>
      </dgm:t>
    </dgm:pt>
    <dgm:pt modelId="{F7E35F35-84D2-4660-A50B-959ED191E052}" type="pres">
      <dgm:prSet presAssocID="{9E915501-C4B4-40C2-839A-02DB3DA0F6E1}" presName="spaceBetweenRectangles" presStyleCnt="0"/>
      <dgm:spPr/>
    </dgm:pt>
    <dgm:pt modelId="{97F0055D-80BE-4C52-9B2E-AFA3FC5BBCF2}" type="pres">
      <dgm:prSet presAssocID="{8F5CFBAC-9DB1-42DD-8099-26C87BFC03FC}" presName="composite" presStyleCnt="0"/>
      <dgm:spPr/>
    </dgm:pt>
    <dgm:pt modelId="{1D4F81FB-4682-4817-896D-EC8A9394AE41}" type="pres">
      <dgm:prSet presAssocID="{8F5CFBAC-9DB1-42DD-8099-26C87BFC03FC}" presName="Parent1" presStyleLbl="node1" presStyleIdx="8" presStyleCnt="10" custLinFactNeighborX="2082">
        <dgm:presLayoutVars>
          <dgm:chMax val="1"/>
          <dgm:chPref val="1"/>
          <dgm:bulletEnabled val="1"/>
        </dgm:presLayoutVars>
      </dgm:prSet>
      <dgm:spPr/>
      <dgm:t>
        <a:bodyPr/>
        <a:lstStyle/>
        <a:p>
          <a:endParaRPr lang="it-IT"/>
        </a:p>
      </dgm:t>
    </dgm:pt>
    <dgm:pt modelId="{020557B0-90FD-4931-BAF0-B85B79E96319}" type="pres">
      <dgm:prSet presAssocID="{8F5CFBAC-9DB1-42DD-8099-26C87BFC03FC}" presName="Childtext1" presStyleLbl="revTx" presStyleIdx="4" presStyleCnt="5">
        <dgm:presLayoutVars>
          <dgm:chMax val="0"/>
          <dgm:chPref val="0"/>
          <dgm:bulletEnabled val="1"/>
        </dgm:presLayoutVars>
      </dgm:prSet>
      <dgm:spPr/>
      <dgm:t>
        <a:bodyPr/>
        <a:lstStyle/>
        <a:p>
          <a:endParaRPr lang="it-IT"/>
        </a:p>
      </dgm:t>
    </dgm:pt>
    <dgm:pt modelId="{21A0E4A6-6856-456D-BBF8-A67424EAD6F6}" type="pres">
      <dgm:prSet presAssocID="{8F5CFBAC-9DB1-42DD-8099-26C87BFC03FC}" presName="BalanceSpacing" presStyleCnt="0"/>
      <dgm:spPr/>
    </dgm:pt>
    <dgm:pt modelId="{660CBE71-776E-4239-A27C-ECE5993701BE}" type="pres">
      <dgm:prSet presAssocID="{8F5CFBAC-9DB1-42DD-8099-26C87BFC03FC}" presName="BalanceSpacing1" presStyleCnt="0"/>
      <dgm:spPr/>
    </dgm:pt>
    <dgm:pt modelId="{CBC575FC-DA09-4EEE-8703-83446A129AE5}" type="pres">
      <dgm:prSet presAssocID="{24943AC5-2528-42D0-A617-F71F70EF970C}" presName="Accent1Text" presStyleLbl="node1" presStyleIdx="9" presStyleCnt="10"/>
      <dgm:spPr/>
      <dgm:t>
        <a:bodyPr/>
        <a:lstStyle/>
        <a:p>
          <a:endParaRPr lang="it-IT"/>
        </a:p>
      </dgm:t>
    </dgm:pt>
  </dgm:ptLst>
  <dgm:cxnLst>
    <dgm:cxn modelId="{1B1B4E13-9354-D548-AF0F-390ADFD9C555}" type="presOf" srcId="{9E915501-C4B4-40C2-839A-02DB3DA0F6E1}" destId="{9FC74ED3-557A-4C78-85B2-2F87CBD3B698}" srcOrd="0" destOrd="0" presId="urn:microsoft.com/office/officeart/2008/layout/AlternatingHexagons"/>
    <dgm:cxn modelId="{9F2DCA33-9443-4319-9AB7-66FB73B91562}" srcId="{C87C032A-863D-4147-81EB-167E8508FEED}" destId="{ADB5063F-DF5B-47F8-BE2E-589DE5F69B6F}" srcOrd="0" destOrd="0" parTransId="{316F2DE4-52BA-4F94-AC55-13BD79F340DB}" sibTransId="{2CB8F747-380F-45E9-9400-24DD04188FC7}"/>
    <dgm:cxn modelId="{52241B8C-C332-4199-8647-072296C0A011}" srcId="{8F5CFBAC-9DB1-42DD-8099-26C87BFC03FC}" destId="{C3F5482A-3F55-4C45-AEA5-BDF3031605BA}" srcOrd="0" destOrd="0" parTransId="{73401C7D-61FB-400C-98D6-CB1F170953A4}" sibTransId="{5AEC3781-D130-485C-882D-CE42B81EE83A}"/>
    <dgm:cxn modelId="{11C2E5D7-AFC9-144E-9056-6F2425411945}" type="presOf" srcId="{12C09004-5E55-4C3F-9D78-E0A5C2D5DF01}" destId="{7343A838-C9F5-4ED1-82DF-16AEDE8461F3}" srcOrd="0" destOrd="0" presId="urn:microsoft.com/office/officeart/2008/layout/AlternatingHexagons"/>
    <dgm:cxn modelId="{5A827284-E7E7-E042-A9D1-98DF0C160BD1}" type="presOf" srcId="{3DEDF9BE-8980-48BC-892D-5C45C221689F}" destId="{A23CDEA4-D3C9-445F-850D-82A1C39A2F99}" srcOrd="0" destOrd="0" presId="urn:microsoft.com/office/officeart/2008/layout/AlternatingHexagons"/>
    <dgm:cxn modelId="{BBC7089E-F2F4-45DF-A3C2-EE0158900FE7}" srcId="{3DEDF9BE-8980-48BC-892D-5C45C221689F}" destId="{C87C032A-863D-4147-81EB-167E8508FEED}" srcOrd="0" destOrd="0" parTransId="{421E5D03-AE93-4BE5-BA63-F31C622B86AF}" sibTransId="{7FA1E1B1-E794-42AF-A818-79867FFB02D8}"/>
    <dgm:cxn modelId="{B16A3EB1-D58D-CC4B-BF0F-0A9648D03C3F}" type="presOf" srcId="{7FA1E1B1-E794-42AF-A818-79867FFB02D8}" destId="{834AE6ED-906C-40D5-BE94-A09510F0753D}" srcOrd="0" destOrd="0" presId="urn:microsoft.com/office/officeart/2008/layout/AlternatingHexagons"/>
    <dgm:cxn modelId="{EC2F618F-79C7-9541-B499-00D255BD7277}" type="presOf" srcId="{C3F5482A-3F55-4C45-AEA5-BDF3031605BA}" destId="{020557B0-90FD-4931-BAF0-B85B79E96319}" srcOrd="0" destOrd="0" presId="urn:microsoft.com/office/officeart/2008/layout/AlternatingHexagons"/>
    <dgm:cxn modelId="{BE50BEB9-52DC-8747-B151-9F7E5E17D7EA}" type="presOf" srcId="{9DC7DB51-6D27-469A-8192-1AABDF9BE526}" destId="{F0F0EDF8-A713-4550-9415-2784CCABE930}" srcOrd="0" destOrd="0" presId="urn:microsoft.com/office/officeart/2008/layout/AlternatingHexagons"/>
    <dgm:cxn modelId="{534628A2-ED0A-C846-86E7-F8F0F7ADF834}" type="presOf" srcId="{31FA3434-0C14-46F7-9875-003A2C81482A}" destId="{76FBCA1F-6C87-4A00-83A9-7E8F7657C1E6}" srcOrd="0" destOrd="0" presId="urn:microsoft.com/office/officeart/2008/layout/AlternatingHexagons"/>
    <dgm:cxn modelId="{C19E1BB5-7AFE-4141-8245-48551375E363}" srcId="{3DEDF9BE-8980-48BC-892D-5C45C221689F}" destId="{12C09004-5E55-4C3F-9D78-E0A5C2D5DF01}" srcOrd="1" destOrd="0" parTransId="{CBF78971-A2CB-4EE5-9BA2-D32DC903CC15}" sibTransId="{4C49B85D-BB27-42B4-98AB-F6857C966A2A}"/>
    <dgm:cxn modelId="{4E2E0647-ACC9-4288-8D30-00812F3DE8C7}" srcId="{3DEDF9BE-8980-48BC-892D-5C45C221689F}" destId="{8F5CFBAC-9DB1-42DD-8099-26C87BFC03FC}" srcOrd="4" destOrd="0" parTransId="{2F54EDAB-DC4E-4C8E-AEB3-D958180337EF}" sibTransId="{24943AC5-2528-42D0-A617-F71F70EF970C}"/>
    <dgm:cxn modelId="{D5A7C23D-2539-2E44-AFE4-655A13B0038C}" type="presOf" srcId="{ADB5063F-DF5B-47F8-BE2E-589DE5F69B6F}" destId="{58AA84E2-1134-447F-9CA5-F71F2925303A}" srcOrd="0" destOrd="0" presId="urn:microsoft.com/office/officeart/2008/layout/AlternatingHexagons"/>
    <dgm:cxn modelId="{94FE624C-71BC-4E46-9172-375F763A5285}" type="presOf" srcId="{F209E0C9-9ACD-4448-B486-075869D51BC8}" destId="{2C0F3847-4B7A-4CD0-813D-62E3826F5204}" srcOrd="0" destOrd="0" presId="urn:microsoft.com/office/officeart/2008/layout/AlternatingHexagons"/>
    <dgm:cxn modelId="{95B2F611-C611-2643-8DC7-56C38EC8CC56}" type="presOf" srcId="{6EE42B59-88A0-4C6E-A427-A22B0D4D6F99}" destId="{99276AAA-EB9E-4EFA-B94C-44F501441900}" srcOrd="0" destOrd="0" presId="urn:microsoft.com/office/officeart/2008/layout/AlternatingHexagons"/>
    <dgm:cxn modelId="{BCE4E82B-7FBF-8A46-A7B5-65E39FAE67DB}" type="presOf" srcId="{AC4BACE9-FB62-4F55-B11A-7F14338EEECE}" destId="{CF986A47-82AD-4E80-82FB-DDA5A044938A}" srcOrd="0" destOrd="0" presId="urn:microsoft.com/office/officeart/2008/layout/AlternatingHexagons"/>
    <dgm:cxn modelId="{4F8EA2A0-5E21-4049-B84E-FB5BCA3E05D2}" srcId="{3DEDF9BE-8980-48BC-892D-5C45C221689F}" destId="{F209E0C9-9ACD-4448-B486-075869D51BC8}" srcOrd="2" destOrd="0" parTransId="{687BABCE-8FC8-47AA-91F5-7A6DC093F8CB}" sibTransId="{6EE42B59-88A0-4C6E-A427-A22B0D4D6F99}"/>
    <dgm:cxn modelId="{C6F7022D-2A76-4649-98BD-149E859BF0A6}" type="presOf" srcId="{308381B4-B701-428B-9F3A-03C5B415C42E}" destId="{71461571-7D89-460B-BCA6-7B6367ACB46A}" srcOrd="0" destOrd="0" presId="urn:microsoft.com/office/officeart/2008/layout/AlternatingHexagons"/>
    <dgm:cxn modelId="{AE362BDB-2C12-B84F-8947-6D7ED817A3A8}" type="presOf" srcId="{24943AC5-2528-42D0-A617-F71F70EF970C}" destId="{CBC575FC-DA09-4EEE-8703-83446A129AE5}" srcOrd="0" destOrd="0" presId="urn:microsoft.com/office/officeart/2008/layout/AlternatingHexagons"/>
    <dgm:cxn modelId="{4D1C40FB-197A-461A-97CA-3E3C22DAF106}" srcId="{AC4BACE9-FB62-4F55-B11A-7F14338EEECE}" destId="{31FA3434-0C14-46F7-9875-003A2C81482A}" srcOrd="0" destOrd="0" parTransId="{680A0BE3-86BD-4D8B-9C79-F3F58FA5BE99}" sibTransId="{0ACCECBC-07BA-4C4C-ABD0-BF81D52EC0B0}"/>
    <dgm:cxn modelId="{8F3E0FD5-9D96-49B7-93BC-53FDBC7DF5AC}" srcId="{12C09004-5E55-4C3F-9D78-E0A5C2D5DF01}" destId="{308381B4-B701-428B-9F3A-03C5B415C42E}" srcOrd="0" destOrd="0" parTransId="{6A2E8E95-BB55-4272-AD90-BE1248B70B95}" sibTransId="{2C73C8A0-4DFB-4A9F-9C20-048722299E6D}"/>
    <dgm:cxn modelId="{9954ABD3-CCB8-4F6D-9FE5-7E3C31A0368C}" srcId="{3DEDF9BE-8980-48BC-892D-5C45C221689F}" destId="{AC4BACE9-FB62-4F55-B11A-7F14338EEECE}" srcOrd="3" destOrd="0" parTransId="{B3AFD5F9-1B3D-4DE4-879F-A89012874A92}" sibTransId="{9E915501-C4B4-40C2-839A-02DB3DA0F6E1}"/>
    <dgm:cxn modelId="{42856C4F-7288-C541-8234-7525864BC28F}" type="presOf" srcId="{8F5CFBAC-9DB1-42DD-8099-26C87BFC03FC}" destId="{1D4F81FB-4682-4817-896D-EC8A9394AE41}" srcOrd="0" destOrd="0" presId="urn:microsoft.com/office/officeart/2008/layout/AlternatingHexagons"/>
    <dgm:cxn modelId="{2AAF7977-7E10-144A-B0F8-D64D26B87DD6}" type="presOf" srcId="{C87C032A-863D-4147-81EB-167E8508FEED}" destId="{821986BB-CECA-4676-B68F-8841268E8287}" srcOrd="0" destOrd="0" presId="urn:microsoft.com/office/officeart/2008/layout/AlternatingHexagons"/>
    <dgm:cxn modelId="{386B09FF-F65A-AB46-A729-244FE7385F1F}" type="presOf" srcId="{4C49B85D-BB27-42B4-98AB-F6857C966A2A}" destId="{7742594C-19D7-40D6-A596-72BA7DF776AD}" srcOrd="0" destOrd="0" presId="urn:microsoft.com/office/officeart/2008/layout/AlternatingHexagons"/>
    <dgm:cxn modelId="{1C4C09D4-26CA-4700-BBAA-27654FD05A2D}" srcId="{F209E0C9-9ACD-4448-B486-075869D51BC8}" destId="{9DC7DB51-6D27-469A-8192-1AABDF9BE526}" srcOrd="0" destOrd="0" parTransId="{EBA4A887-0135-4BE1-AEBC-D26C4AA28154}" sibTransId="{212DA4FB-468E-4F3E-96A8-40F0E582ED5B}"/>
    <dgm:cxn modelId="{F0917088-2118-DA40-938C-BF1C36ED2C69}" type="presParOf" srcId="{A23CDEA4-D3C9-445F-850D-82A1C39A2F99}" destId="{73842BDD-C7BC-4085-AE47-4CEA731E2049}" srcOrd="0" destOrd="0" presId="urn:microsoft.com/office/officeart/2008/layout/AlternatingHexagons"/>
    <dgm:cxn modelId="{5EE11E81-D054-D64E-92A7-189C95D108BF}" type="presParOf" srcId="{73842BDD-C7BC-4085-AE47-4CEA731E2049}" destId="{821986BB-CECA-4676-B68F-8841268E8287}" srcOrd="0" destOrd="0" presId="urn:microsoft.com/office/officeart/2008/layout/AlternatingHexagons"/>
    <dgm:cxn modelId="{47572DD5-D28C-8743-A63B-A23BD7D6C080}" type="presParOf" srcId="{73842BDD-C7BC-4085-AE47-4CEA731E2049}" destId="{58AA84E2-1134-447F-9CA5-F71F2925303A}" srcOrd="1" destOrd="0" presId="urn:microsoft.com/office/officeart/2008/layout/AlternatingHexagons"/>
    <dgm:cxn modelId="{26BAD988-FBE6-2E40-B450-C733B9272750}" type="presParOf" srcId="{73842BDD-C7BC-4085-AE47-4CEA731E2049}" destId="{06DB89FD-4A9C-4855-A368-8BDD1FCDC7F8}" srcOrd="2" destOrd="0" presId="urn:microsoft.com/office/officeart/2008/layout/AlternatingHexagons"/>
    <dgm:cxn modelId="{5236C6A2-DFBB-8F4C-A917-517731EA26AD}" type="presParOf" srcId="{73842BDD-C7BC-4085-AE47-4CEA731E2049}" destId="{67CF1E07-53F1-4D4D-B8F2-0284BB61F0C9}" srcOrd="3" destOrd="0" presId="urn:microsoft.com/office/officeart/2008/layout/AlternatingHexagons"/>
    <dgm:cxn modelId="{3AF49B77-C248-FE4B-B904-902D9BDF2B08}" type="presParOf" srcId="{73842BDD-C7BC-4085-AE47-4CEA731E2049}" destId="{834AE6ED-906C-40D5-BE94-A09510F0753D}" srcOrd="4" destOrd="0" presId="urn:microsoft.com/office/officeart/2008/layout/AlternatingHexagons"/>
    <dgm:cxn modelId="{07E6C0D0-E3D9-B94F-B201-E3F8B754EDA6}" type="presParOf" srcId="{A23CDEA4-D3C9-445F-850D-82A1C39A2F99}" destId="{1136AEEB-DD59-4729-8FDB-1C8FD62A5DBC}" srcOrd="1" destOrd="0" presId="urn:microsoft.com/office/officeart/2008/layout/AlternatingHexagons"/>
    <dgm:cxn modelId="{2818A1D0-AF07-6E41-A181-3A5110BC65FD}" type="presParOf" srcId="{A23CDEA4-D3C9-445F-850D-82A1C39A2F99}" destId="{5B492A0F-C2DA-424C-AC93-7294C7F28B41}" srcOrd="2" destOrd="0" presId="urn:microsoft.com/office/officeart/2008/layout/AlternatingHexagons"/>
    <dgm:cxn modelId="{BD5C4CBE-AF9F-8042-A14E-BE4BDFCD685B}" type="presParOf" srcId="{5B492A0F-C2DA-424C-AC93-7294C7F28B41}" destId="{7343A838-C9F5-4ED1-82DF-16AEDE8461F3}" srcOrd="0" destOrd="0" presId="urn:microsoft.com/office/officeart/2008/layout/AlternatingHexagons"/>
    <dgm:cxn modelId="{03B36BF1-7E20-944E-8387-9D6CA8B73777}" type="presParOf" srcId="{5B492A0F-C2DA-424C-AC93-7294C7F28B41}" destId="{71461571-7D89-460B-BCA6-7B6367ACB46A}" srcOrd="1" destOrd="0" presId="urn:microsoft.com/office/officeart/2008/layout/AlternatingHexagons"/>
    <dgm:cxn modelId="{7C23F60B-1EA7-7549-B92D-DB3B88666C10}" type="presParOf" srcId="{5B492A0F-C2DA-424C-AC93-7294C7F28B41}" destId="{92D73AC1-E2B5-4EE4-9D2E-AA645CFECA25}" srcOrd="2" destOrd="0" presId="urn:microsoft.com/office/officeart/2008/layout/AlternatingHexagons"/>
    <dgm:cxn modelId="{ECB007C9-D861-EA4E-ADAF-DC3F9FA81BB3}" type="presParOf" srcId="{5B492A0F-C2DA-424C-AC93-7294C7F28B41}" destId="{3D9C6264-1D6B-4419-854E-CC4EE11E2B00}" srcOrd="3" destOrd="0" presId="urn:microsoft.com/office/officeart/2008/layout/AlternatingHexagons"/>
    <dgm:cxn modelId="{BBB7BF56-DF66-0B43-AEB4-7DED4B5B91FC}" type="presParOf" srcId="{5B492A0F-C2DA-424C-AC93-7294C7F28B41}" destId="{7742594C-19D7-40D6-A596-72BA7DF776AD}" srcOrd="4" destOrd="0" presId="urn:microsoft.com/office/officeart/2008/layout/AlternatingHexagons"/>
    <dgm:cxn modelId="{B6690B23-3A30-0A48-BE42-555856C4F6AD}" type="presParOf" srcId="{A23CDEA4-D3C9-445F-850D-82A1C39A2F99}" destId="{F3BE170A-6905-47F9-BD07-02CDD5B10A9E}" srcOrd="3" destOrd="0" presId="urn:microsoft.com/office/officeart/2008/layout/AlternatingHexagons"/>
    <dgm:cxn modelId="{4F1A62CA-0D20-6E4D-AE73-B61D5D1639E0}" type="presParOf" srcId="{A23CDEA4-D3C9-445F-850D-82A1C39A2F99}" destId="{D5E47343-F858-4EEF-A0B6-E0F54105A702}" srcOrd="4" destOrd="0" presId="urn:microsoft.com/office/officeart/2008/layout/AlternatingHexagons"/>
    <dgm:cxn modelId="{0B7BAD51-F28C-3E4E-A694-8DB45CB9D380}" type="presParOf" srcId="{D5E47343-F858-4EEF-A0B6-E0F54105A702}" destId="{2C0F3847-4B7A-4CD0-813D-62E3826F5204}" srcOrd="0" destOrd="0" presId="urn:microsoft.com/office/officeart/2008/layout/AlternatingHexagons"/>
    <dgm:cxn modelId="{C91C9BCC-9951-534D-85F8-3328BECB230D}" type="presParOf" srcId="{D5E47343-F858-4EEF-A0B6-E0F54105A702}" destId="{F0F0EDF8-A713-4550-9415-2784CCABE930}" srcOrd="1" destOrd="0" presId="urn:microsoft.com/office/officeart/2008/layout/AlternatingHexagons"/>
    <dgm:cxn modelId="{BC46D301-ECEE-BF4B-90A1-DAF4F8DF0F25}" type="presParOf" srcId="{D5E47343-F858-4EEF-A0B6-E0F54105A702}" destId="{0AA2C756-E9C3-470A-8426-0AAFEBCC8A51}" srcOrd="2" destOrd="0" presId="urn:microsoft.com/office/officeart/2008/layout/AlternatingHexagons"/>
    <dgm:cxn modelId="{BDF5ACBF-B3FD-A444-BE57-8DFD8C0CED49}" type="presParOf" srcId="{D5E47343-F858-4EEF-A0B6-E0F54105A702}" destId="{7D4A16A8-2618-4B13-99AF-48B9D791F82E}" srcOrd="3" destOrd="0" presId="urn:microsoft.com/office/officeart/2008/layout/AlternatingHexagons"/>
    <dgm:cxn modelId="{786C939B-2252-A94E-BBC8-76820153EE5F}" type="presParOf" srcId="{D5E47343-F858-4EEF-A0B6-E0F54105A702}" destId="{99276AAA-EB9E-4EFA-B94C-44F501441900}" srcOrd="4" destOrd="0" presId="urn:microsoft.com/office/officeart/2008/layout/AlternatingHexagons"/>
    <dgm:cxn modelId="{BDD21F8D-7B50-914C-9D39-617B26AEAE11}" type="presParOf" srcId="{A23CDEA4-D3C9-445F-850D-82A1C39A2F99}" destId="{9A706C85-AEE5-4C33-A3B0-902E28BBEBBF}" srcOrd="5" destOrd="0" presId="urn:microsoft.com/office/officeart/2008/layout/AlternatingHexagons"/>
    <dgm:cxn modelId="{C8116887-E3E1-1846-8321-07A25429D308}" type="presParOf" srcId="{A23CDEA4-D3C9-445F-850D-82A1C39A2F99}" destId="{145CA8AD-3EB1-4BEC-A0D2-3B51A456DE91}" srcOrd="6" destOrd="0" presId="urn:microsoft.com/office/officeart/2008/layout/AlternatingHexagons"/>
    <dgm:cxn modelId="{2109CEEB-BA1E-534F-89CB-973FBF12AA8E}" type="presParOf" srcId="{145CA8AD-3EB1-4BEC-A0D2-3B51A456DE91}" destId="{CF986A47-82AD-4E80-82FB-DDA5A044938A}" srcOrd="0" destOrd="0" presId="urn:microsoft.com/office/officeart/2008/layout/AlternatingHexagons"/>
    <dgm:cxn modelId="{B2C5AAA9-780E-1745-B937-5AAA9A7C0F35}" type="presParOf" srcId="{145CA8AD-3EB1-4BEC-A0D2-3B51A456DE91}" destId="{76FBCA1F-6C87-4A00-83A9-7E8F7657C1E6}" srcOrd="1" destOrd="0" presId="urn:microsoft.com/office/officeart/2008/layout/AlternatingHexagons"/>
    <dgm:cxn modelId="{6CF25545-DA46-7A4F-8614-0B10FA600CCB}" type="presParOf" srcId="{145CA8AD-3EB1-4BEC-A0D2-3B51A456DE91}" destId="{CEE53196-0D3F-4B2F-B638-8392DF99096A}" srcOrd="2" destOrd="0" presId="urn:microsoft.com/office/officeart/2008/layout/AlternatingHexagons"/>
    <dgm:cxn modelId="{7C4E7FB6-056C-7240-ABA0-1D5E8F5E06F5}" type="presParOf" srcId="{145CA8AD-3EB1-4BEC-A0D2-3B51A456DE91}" destId="{C9DE900D-7DF1-4DCF-9A55-DB9921D7EDEB}" srcOrd="3" destOrd="0" presId="urn:microsoft.com/office/officeart/2008/layout/AlternatingHexagons"/>
    <dgm:cxn modelId="{3C0C6BAE-0D2D-0845-9D55-C3E8CF7140BA}" type="presParOf" srcId="{145CA8AD-3EB1-4BEC-A0D2-3B51A456DE91}" destId="{9FC74ED3-557A-4C78-85B2-2F87CBD3B698}" srcOrd="4" destOrd="0" presId="urn:microsoft.com/office/officeart/2008/layout/AlternatingHexagons"/>
    <dgm:cxn modelId="{4A1C9104-2245-564D-9C26-F65ED1F0840D}" type="presParOf" srcId="{A23CDEA4-D3C9-445F-850D-82A1C39A2F99}" destId="{F7E35F35-84D2-4660-A50B-959ED191E052}" srcOrd="7" destOrd="0" presId="urn:microsoft.com/office/officeart/2008/layout/AlternatingHexagons"/>
    <dgm:cxn modelId="{8CA9AAC4-9D8F-6641-8D1F-47B56CC9574A}" type="presParOf" srcId="{A23CDEA4-D3C9-445F-850D-82A1C39A2F99}" destId="{97F0055D-80BE-4C52-9B2E-AFA3FC5BBCF2}" srcOrd="8" destOrd="0" presId="urn:microsoft.com/office/officeart/2008/layout/AlternatingHexagons"/>
    <dgm:cxn modelId="{202E6E9D-42B3-2F47-8077-69E507D2D6B4}" type="presParOf" srcId="{97F0055D-80BE-4C52-9B2E-AFA3FC5BBCF2}" destId="{1D4F81FB-4682-4817-896D-EC8A9394AE41}" srcOrd="0" destOrd="0" presId="urn:microsoft.com/office/officeart/2008/layout/AlternatingHexagons"/>
    <dgm:cxn modelId="{471CA760-CA07-9E47-80BD-8AA407F8F101}" type="presParOf" srcId="{97F0055D-80BE-4C52-9B2E-AFA3FC5BBCF2}" destId="{020557B0-90FD-4931-BAF0-B85B79E96319}" srcOrd="1" destOrd="0" presId="urn:microsoft.com/office/officeart/2008/layout/AlternatingHexagons"/>
    <dgm:cxn modelId="{FF1E982A-64AB-CF40-BE2F-47F12C7865E6}" type="presParOf" srcId="{97F0055D-80BE-4C52-9B2E-AFA3FC5BBCF2}" destId="{21A0E4A6-6856-456D-BBF8-A67424EAD6F6}" srcOrd="2" destOrd="0" presId="urn:microsoft.com/office/officeart/2008/layout/AlternatingHexagons"/>
    <dgm:cxn modelId="{39D56706-44A2-4E47-B3EB-D582B714DA42}" type="presParOf" srcId="{97F0055D-80BE-4C52-9B2E-AFA3FC5BBCF2}" destId="{660CBE71-776E-4239-A27C-ECE5993701BE}" srcOrd="3" destOrd="0" presId="urn:microsoft.com/office/officeart/2008/layout/AlternatingHexagons"/>
    <dgm:cxn modelId="{31E57183-DC69-FA44-9E54-BB754E96D173}" type="presParOf" srcId="{97F0055D-80BE-4C52-9B2E-AFA3FC5BBCF2}" destId="{CBC575FC-DA09-4EEE-8703-83446A129AE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95C2E4-8190-4315-889C-C5E05101E744}"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473F082E-CCFF-4B43-B235-80078C23EA0E}">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8575">
          <a:solidFill>
            <a:srgbClr val="0070C0"/>
          </a:solidFill>
        </a:ln>
        <a:scene3d>
          <a:camera prst="orthographicFront">
            <a:rot lat="0" lon="0" rev="0"/>
          </a:camera>
          <a:lightRig rig="threePt" dir="t">
            <a:rot lat="0" lon="0" rev="1200000"/>
          </a:lightRig>
        </a:scene3d>
        <a:sp3d>
          <a:bevelT w="63500" h="25400"/>
        </a:sp3d>
      </dgm:spPr>
      <dgm:t>
        <a:bodyPr/>
        <a:lstStyle/>
        <a:p>
          <a:pPr algn="ctr" rtl="0"/>
          <a:r>
            <a:rPr lang="en-GB" sz="1400" b="1" dirty="0" smtClean="0">
              <a:latin typeface="Avenir Book"/>
            </a:rPr>
            <a:t>Supply Management</a:t>
          </a:r>
        </a:p>
        <a:p>
          <a:pPr algn="ctr" rtl="0"/>
          <a:r>
            <a:rPr lang="x-none" sz="1000" dirty="0" smtClean="0">
              <a:latin typeface="Avenir Book"/>
            </a:rPr>
            <a:t>per la gestione delle attività di affidamento esterno e di relazionamento soprattutto con l’ecosistema ICT locale</a:t>
          </a:r>
          <a:r>
            <a:rPr lang="it-IT" sz="1000" dirty="0" smtClean="0">
              <a:latin typeface="Avenir Book"/>
            </a:rPr>
            <a:t> e per </a:t>
          </a:r>
          <a:r>
            <a:rPr lang="x-none" sz="1000" dirty="0" smtClean="0">
              <a:latin typeface="Avenir Book"/>
            </a:rPr>
            <a:t>pratica</a:t>
          </a:r>
          <a:r>
            <a:rPr lang="it-IT" sz="1000" dirty="0" smtClean="0">
              <a:latin typeface="Avenir Book"/>
            </a:rPr>
            <a:t>re</a:t>
          </a:r>
          <a:r>
            <a:rPr lang="x-none" sz="1000" dirty="0" smtClean="0">
              <a:latin typeface="Avenir Book"/>
            </a:rPr>
            <a:t> un’azione sistemica di spillover industriale</a:t>
          </a:r>
          <a:r>
            <a:rPr lang="x-none" sz="1100" dirty="0" smtClean="0">
              <a:latin typeface="Avenir Book"/>
            </a:rPr>
            <a:t>.</a:t>
          </a:r>
          <a:endParaRPr lang="it-IT" sz="1100" b="1" dirty="0">
            <a:ln>
              <a:noFill/>
            </a:ln>
            <a:latin typeface="Avenir Book"/>
          </a:endParaRPr>
        </a:p>
      </dgm:t>
    </dgm:pt>
    <dgm:pt modelId="{7543F58E-E4E0-465C-BEF9-4C2E6ABB61F9}" type="sibTrans" cxnId="{80E94120-A1DC-481F-A3E3-EDB317CCE791}">
      <dgm:prSet/>
      <dgm:spPr/>
      <dgm:t>
        <a:bodyPr/>
        <a:lstStyle/>
        <a:p>
          <a:endParaRPr lang="it-IT"/>
        </a:p>
      </dgm:t>
    </dgm:pt>
    <dgm:pt modelId="{DD1A31D8-7B1C-4BA6-AB2F-407865B672B7}" type="parTrans" cxnId="{80E94120-A1DC-481F-A3E3-EDB317CCE791}">
      <dgm:prSet/>
      <dgm:spPr/>
      <dgm:t>
        <a:bodyPr/>
        <a:lstStyle/>
        <a:p>
          <a:endParaRPr lang="it-IT"/>
        </a:p>
      </dgm:t>
    </dgm:pt>
    <dgm:pt modelId="{07E22346-5D52-44D0-B283-2A464150C1A0}">
      <dgm:prSet custT="1"/>
      <dgm:spPr>
        <a:ln w="28575" cap="rnd">
          <a:noFill/>
        </a:ln>
      </dgm:spPr>
      <dgm:t>
        <a:bodyPr/>
        <a:lstStyle/>
        <a:p>
          <a:pPr marL="88900" indent="-88900" rtl="0"/>
          <a:endParaRPr lang="it-IT" sz="1100" b="1" dirty="0">
            <a:solidFill>
              <a:srgbClr val="002060"/>
            </a:solidFill>
          </a:endParaRPr>
        </a:p>
      </dgm:t>
    </dgm:pt>
    <dgm:pt modelId="{A10B5F90-99FC-401D-AC59-B8DA03F83352}" type="parTrans" cxnId="{E85CB22C-8071-440C-8456-73E4D1463040}">
      <dgm:prSet/>
      <dgm:spPr/>
      <dgm:t>
        <a:bodyPr/>
        <a:lstStyle/>
        <a:p>
          <a:endParaRPr lang="it-IT"/>
        </a:p>
      </dgm:t>
    </dgm:pt>
    <dgm:pt modelId="{53906B16-0146-4E43-B229-F0BADEE46612}" type="sibTrans" cxnId="{E85CB22C-8071-440C-8456-73E4D1463040}">
      <dgm:prSet/>
      <dgm:spPr/>
      <dgm:t>
        <a:bodyPr/>
        <a:lstStyle/>
        <a:p>
          <a:endParaRPr lang="it-IT"/>
        </a:p>
      </dgm:t>
    </dgm:pt>
    <dgm:pt modelId="{4CA3304E-34B0-47C4-9703-F915C5E46D49}" type="pres">
      <dgm:prSet presAssocID="{4D95C2E4-8190-4315-889C-C5E05101E744}" presName="linear" presStyleCnt="0">
        <dgm:presLayoutVars>
          <dgm:animLvl val="lvl"/>
          <dgm:resizeHandles val="exact"/>
        </dgm:presLayoutVars>
      </dgm:prSet>
      <dgm:spPr/>
      <dgm:t>
        <a:bodyPr/>
        <a:lstStyle/>
        <a:p>
          <a:endParaRPr lang="it-IT"/>
        </a:p>
      </dgm:t>
    </dgm:pt>
    <dgm:pt modelId="{D881C21E-D978-4B68-8707-F32D2101A590}" type="pres">
      <dgm:prSet presAssocID="{473F082E-CCFF-4B43-B235-80078C23EA0E}" presName="parentText" presStyleLbl="node1" presStyleIdx="0" presStyleCnt="1" custScaleY="278289" custLinFactNeighborY="58768">
        <dgm:presLayoutVars>
          <dgm:chMax val="0"/>
          <dgm:bulletEnabled val="1"/>
        </dgm:presLayoutVars>
      </dgm:prSet>
      <dgm:spPr/>
      <dgm:t>
        <a:bodyPr/>
        <a:lstStyle/>
        <a:p>
          <a:endParaRPr lang="it-IT"/>
        </a:p>
      </dgm:t>
    </dgm:pt>
    <dgm:pt modelId="{FA0764F8-30F3-46BF-BD80-CD6066098D2D}" type="pres">
      <dgm:prSet presAssocID="{473F082E-CCFF-4B43-B235-80078C23EA0E}" presName="childText" presStyleLbl="revTx" presStyleIdx="0" presStyleCnt="1" custFlipVert="1" custScaleY="101168" custLinFactNeighborY="4796">
        <dgm:presLayoutVars>
          <dgm:bulletEnabled val="1"/>
        </dgm:presLayoutVars>
      </dgm:prSet>
      <dgm:spPr/>
      <dgm:t>
        <a:bodyPr/>
        <a:lstStyle/>
        <a:p>
          <a:endParaRPr lang="it-IT"/>
        </a:p>
      </dgm:t>
    </dgm:pt>
  </dgm:ptLst>
  <dgm:cxnLst>
    <dgm:cxn modelId="{E85CB22C-8071-440C-8456-73E4D1463040}" srcId="{473F082E-CCFF-4B43-B235-80078C23EA0E}" destId="{07E22346-5D52-44D0-B283-2A464150C1A0}" srcOrd="0" destOrd="0" parTransId="{A10B5F90-99FC-401D-AC59-B8DA03F83352}" sibTransId="{53906B16-0146-4E43-B229-F0BADEE46612}"/>
    <dgm:cxn modelId="{09F8A0EE-B424-4B8D-87AB-BD386768A6E9}" type="presOf" srcId="{07E22346-5D52-44D0-B283-2A464150C1A0}" destId="{FA0764F8-30F3-46BF-BD80-CD6066098D2D}" srcOrd="0" destOrd="0" presId="urn:microsoft.com/office/officeart/2005/8/layout/vList2"/>
    <dgm:cxn modelId="{80E94120-A1DC-481F-A3E3-EDB317CCE791}" srcId="{4D95C2E4-8190-4315-889C-C5E05101E744}" destId="{473F082E-CCFF-4B43-B235-80078C23EA0E}" srcOrd="0" destOrd="0" parTransId="{DD1A31D8-7B1C-4BA6-AB2F-407865B672B7}" sibTransId="{7543F58E-E4E0-465C-BEF9-4C2E6ABB61F9}"/>
    <dgm:cxn modelId="{D651ABBF-CE58-468B-AD1F-F8BD7F60013B}" type="presOf" srcId="{473F082E-CCFF-4B43-B235-80078C23EA0E}" destId="{D881C21E-D978-4B68-8707-F32D2101A590}" srcOrd="0" destOrd="0" presId="urn:microsoft.com/office/officeart/2005/8/layout/vList2"/>
    <dgm:cxn modelId="{40DDD6E1-3D14-4123-BC52-8012B4396464}" type="presOf" srcId="{4D95C2E4-8190-4315-889C-C5E05101E744}" destId="{4CA3304E-34B0-47C4-9703-F915C5E46D49}" srcOrd="0" destOrd="0" presId="urn:microsoft.com/office/officeart/2005/8/layout/vList2"/>
    <dgm:cxn modelId="{E75BE1C8-7DAC-431D-9539-7D11872A6C11}" type="presParOf" srcId="{4CA3304E-34B0-47C4-9703-F915C5E46D49}" destId="{D881C21E-D978-4B68-8707-F32D2101A590}" srcOrd="0" destOrd="0" presId="urn:microsoft.com/office/officeart/2005/8/layout/vList2"/>
    <dgm:cxn modelId="{8BD81B6B-9336-4A90-A45F-DBC76077C5EA}" type="presParOf" srcId="{4CA3304E-34B0-47C4-9703-F915C5E46D49}" destId="{FA0764F8-30F3-46BF-BD80-CD6066098D2D}"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110743-DE13-4C6C-B392-08311C202EC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5C0A38AE-7ADB-4876-B7F4-F948D66693C0}">
      <dgm:prSet phldrT="[Text]"/>
      <dgm:spPr>
        <a:solidFill>
          <a:srgbClr val="92D050"/>
        </a:solidFill>
        <a:ln>
          <a:noFill/>
        </a:ln>
      </dgm:spPr>
      <dgm:t>
        <a:bodyPr/>
        <a:lstStyle/>
        <a:p>
          <a:r>
            <a:rPr lang="it-IT" b="1" dirty="0" smtClean="0"/>
            <a:t>Territorio e Patrimonio Culturale</a:t>
          </a:r>
          <a:endParaRPr lang="it-IT" b="1" dirty="0"/>
        </a:p>
      </dgm:t>
    </dgm:pt>
    <dgm:pt modelId="{52CC134B-879A-4358-9654-EE2D243D808B}" type="parTrans" cxnId="{252EFCE7-D13F-4B2F-8E78-6C3B3038A1CC}">
      <dgm:prSet/>
      <dgm:spPr/>
      <dgm:t>
        <a:bodyPr/>
        <a:lstStyle/>
        <a:p>
          <a:endParaRPr lang="it-IT"/>
        </a:p>
      </dgm:t>
    </dgm:pt>
    <dgm:pt modelId="{66909291-AAAD-4F0D-8AAA-198FE71091B8}" type="sibTrans" cxnId="{252EFCE7-D13F-4B2F-8E78-6C3B3038A1CC}">
      <dgm:prSet/>
      <dgm:spPr/>
      <dgm:t>
        <a:bodyPr/>
        <a:lstStyle/>
        <a:p>
          <a:endParaRPr lang="it-IT"/>
        </a:p>
      </dgm:t>
    </dgm:pt>
    <dgm:pt modelId="{923F90F3-A67D-471D-8DC6-946B5A2D4678}">
      <dgm:prSet phldrT="[Text]"/>
      <dgm:spPr>
        <a:solidFill>
          <a:srgbClr val="FFC000"/>
        </a:solidFill>
      </dgm:spPr>
      <dgm:t>
        <a:bodyPr/>
        <a:lstStyle/>
        <a:p>
          <a:r>
            <a:rPr lang="it-IT" b="1" dirty="0" smtClean="0"/>
            <a:t>Promuovere</a:t>
          </a:r>
          <a:endParaRPr lang="it-IT" b="1" dirty="0"/>
        </a:p>
      </dgm:t>
    </dgm:pt>
    <dgm:pt modelId="{C4889C72-14F4-465E-9826-D226FCB7B8DB}" type="parTrans" cxnId="{57A7F5D5-430B-494F-8D11-5332D693EDDC}">
      <dgm:prSet/>
      <dgm:spPr/>
      <dgm:t>
        <a:bodyPr/>
        <a:lstStyle/>
        <a:p>
          <a:endParaRPr lang="it-IT"/>
        </a:p>
      </dgm:t>
    </dgm:pt>
    <dgm:pt modelId="{7FC088A7-CC0C-4E52-BF2E-ABDE688B4D0B}" type="sibTrans" cxnId="{57A7F5D5-430B-494F-8D11-5332D693EDDC}">
      <dgm:prSet/>
      <dgm:spPr/>
      <dgm:t>
        <a:bodyPr/>
        <a:lstStyle/>
        <a:p>
          <a:endParaRPr lang="it-IT"/>
        </a:p>
      </dgm:t>
    </dgm:pt>
    <dgm:pt modelId="{321F3BE2-EB4F-46F7-A5EF-5FE65FCD33A1}">
      <dgm:prSet phldrT="[Text]"/>
      <dgm:spPr>
        <a:solidFill>
          <a:schemeClr val="accent6">
            <a:lumMod val="75000"/>
          </a:schemeClr>
        </a:solidFill>
      </dgm:spPr>
      <dgm:t>
        <a:bodyPr/>
        <a:lstStyle/>
        <a:p>
          <a:r>
            <a:rPr lang="it-IT" b="1" dirty="0" smtClean="0"/>
            <a:t>Diffondere la conoscenza</a:t>
          </a:r>
          <a:endParaRPr lang="it-IT" b="1" dirty="0"/>
        </a:p>
      </dgm:t>
    </dgm:pt>
    <dgm:pt modelId="{F71C3D30-37E6-4891-BE63-46C162C63CE3}" type="parTrans" cxnId="{0D3D7431-4E8E-49F3-9295-0985EA5E3190}">
      <dgm:prSet/>
      <dgm:spPr/>
      <dgm:t>
        <a:bodyPr/>
        <a:lstStyle/>
        <a:p>
          <a:endParaRPr lang="it-IT"/>
        </a:p>
      </dgm:t>
    </dgm:pt>
    <dgm:pt modelId="{19F0C0F0-D201-49D0-95CA-9ECBE09D64C6}" type="sibTrans" cxnId="{0D3D7431-4E8E-49F3-9295-0985EA5E3190}">
      <dgm:prSet/>
      <dgm:spPr/>
      <dgm:t>
        <a:bodyPr/>
        <a:lstStyle/>
        <a:p>
          <a:endParaRPr lang="it-IT"/>
        </a:p>
      </dgm:t>
    </dgm:pt>
    <dgm:pt modelId="{23A90D9C-0851-44F6-AB36-DFD64CDD2D89}">
      <dgm:prSet phldrT="[Text]"/>
      <dgm:spPr>
        <a:solidFill>
          <a:schemeClr val="accent1">
            <a:lumMod val="75000"/>
          </a:schemeClr>
        </a:solidFill>
      </dgm:spPr>
      <dgm:t>
        <a:bodyPr/>
        <a:lstStyle/>
        <a:p>
          <a:r>
            <a:rPr lang="it-IT" dirty="0" smtClean="0"/>
            <a:t>Valorizzare</a:t>
          </a:r>
          <a:endParaRPr lang="it-IT" dirty="0"/>
        </a:p>
      </dgm:t>
    </dgm:pt>
    <dgm:pt modelId="{62EB4B6E-21A6-49B3-A20C-74915E716CC6}" type="sibTrans" cxnId="{AE2D696F-FF8F-4BD7-BAB0-699280485AB0}">
      <dgm:prSet/>
      <dgm:spPr/>
      <dgm:t>
        <a:bodyPr/>
        <a:lstStyle/>
        <a:p>
          <a:endParaRPr lang="it-IT"/>
        </a:p>
      </dgm:t>
    </dgm:pt>
    <dgm:pt modelId="{3AED225A-8986-4E7F-BC32-8DBDEE3FECA3}" type="parTrans" cxnId="{AE2D696F-FF8F-4BD7-BAB0-699280485AB0}">
      <dgm:prSet/>
      <dgm:spPr/>
      <dgm:t>
        <a:bodyPr/>
        <a:lstStyle/>
        <a:p>
          <a:endParaRPr lang="it-IT"/>
        </a:p>
      </dgm:t>
    </dgm:pt>
    <dgm:pt modelId="{533F8E80-74E5-4C40-ACC8-86293DEC2D10}">
      <dgm:prSet/>
      <dgm:spPr/>
      <dgm:t>
        <a:bodyPr/>
        <a:lstStyle/>
        <a:p>
          <a:r>
            <a:rPr lang="it-IT" b="1" dirty="0" smtClean="0"/>
            <a:t>Conoscere</a:t>
          </a:r>
        </a:p>
      </dgm:t>
    </dgm:pt>
    <dgm:pt modelId="{84362DE8-28DB-F244-B2AE-41617008EFAD}" type="parTrans" cxnId="{3A07A25D-78DD-DA4A-8790-C387FB510552}">
      <dgm:prSet/>
      <dgm:spPr/>
      <dgm:t>
        <a:bodyPr/>
        <a:lstStyle/>
        <a:p>
          <a:endParaRPr lang="it-IT"/>
        </a:p>
      </dgm:t>
    </dgm:pt>
    <dgm:pt modelId="{22F4BA77-F00E-C448-A455-086E7D59261E}" type="sibTrans" cxnId="{3A07A25D-78DD-DA4A-8790-C387FB510552}">
      <dgm:prSet/>
      <dgm:spPr/>
      <dgm:t>
        <a:bodyPr/>
        <a:lstStyle/>
        <a:p>
          <a:endParaRPr lang="it-IT"/>
        </a:p>
      </dgm:t>
    </dgm:pt>
    <dgm:pt modelId="{1A02C801-5AC8-C548-BE66-E1B3D3099006}" type="pres">
      <dgm:prSet presAssocID="{E4110743-DE13-4C6C-B392-08311C202EC3}" presName="cycle" presStyleCnt="0">
        <dgm:presLayoutVars>
          <dgm:chMax val="1"/>
          <dgm:dir/>
          <dgm:animLvl val="ctr"/>
          <dgm:resizeHandles val="exact"/>
        </dgm:presLayoutVars>
      </dgm:prSet>
      <dgm:spPr/>
      <dgm:t>
        <a:bodyPr/>
        <a:lstStyle/>
        <a:p>
          <a:endParaRPr lang="it-IT"/>
        </a:p>
      </dgm:t>
    </dgm:pt>
    <dgm:pt modelId="{E86B0CE4-7C46-0249-9453-002360B78BD7}" type="pres">
      <dgm:prSet presAssocID="{5C0A38AE-7ADB-4876-B7F4-F948D66693C0}" presName="centerShape" presStyleLbl="node0" presStyleIdx="0" presStyleCnt="1"/>
      <dgm:spPr/>
      <dgm:t>
        <a:bodyPr/>
        <a:lstStyle/>
        <a:p>
          <a:endParaRPr lang="it-IT"/>
        </a:p>
      </dgm:t>
    </dgm:pt>
    <dgm:pt modelId="{E13081EF-80CF-4143-9D55-9A87F106BD77}" type="pres">
      <dgm:prSet presAssocID="{84362DE8-28DB-F244-B2AE-41617008EFAD}" presName="parTrans" presStyleLbl="bgSibTrans2D1" presStyleIdx="0" presStyleCnt="4"/>
      <dgm:spPr/>
      <dgm:t>
        <a:bodyPr/>
        <a:lstStyle/>
        <a:p>
          <a:endParaRPr lang="it-IT"/>
        </a:p>
      </dgm:t>
    </dgm:pt>
    <dgm:pt modelId="{D48EE2B0-A83A-B142-A70A-D2A2EC57A4BE}" type="pres">
      <dgm:prSet presAssocID="{533F8E80-74E5-4C40-ACC8-86293DEC2D10}" presName="node" presStyleLbl="node1" presStyleIdx="0" presStyleCnt="4">
        <dgm:presLayoutVars>
          <dgm:bulletEnabled val="1"/>
        </dgm:presLayoutVars>
      </dgm:prSet>
      <dgm:spPr/>
      <dgm:t>
        <a:bodyPr/>
        <a:lstStyle/>
        <a:p>
          <a:endParaRPr lang="it-IT"/>
        </a:p>
      </dgm:t>
    </dgm:pt>
    <dgm:pt modelId="{FF0CC699-2875-044A-BFC5-4F675B38F897}" type="pres">
      <dgm:prSet presAssocID="{3AED225A-8986-4E7F-BC32-8DBDEE3FECA3}" presName="parTrans" presStyleLbl="bgSibTrans2D1" presStyleIdx="1" presStyleCnt="4"/>
      <dgm:spPr/>
      <dgm:t>
        <a:bodyPr/>
        <a:lstStyle/>
        <a:p>
          <a:endParaRPr lang="it-IT"/>
        </a:p>
      </dgm:t>
    </dgm:pt>
    <dgm:pt modelId="{3704A582-C65E-724A-B5C5-B263F8A16049}" type="pres">
      <dgm:prSet presAssocID="{23A90D9C-0851-44F6-AB36-DFD64CDD2D89}" presName="node" presStyleLbl="node1" presStyleIdx="1" presStyleCnt="4">
        <dgm:presLayoutVars>
          <dgm:bulletEnabled val="1"/>
        </dgm:presLayoutVars>
      </dgm:prSet>
      <dgm:spPr/>
      <dgm:t>
        <a:bodyPr/>
        <a:lstStyle/>
        <a:p>
          <a:endParaRPr lang="it-IT"/>
        </a:p>
      </dgm:t>
    </dgm:pt>
    <dgm:pt modelId="{E5A5A982-96C2-2F43-B66C-DD6832E5E964}" type="pres">
      <dgm:prSet presAssocID="{C4889C72-14F4-465E-9826-D226FCB7B8DB}" presName="parTrans" presStyleLbl="bgSibTrans2D1" presStyleIdx="2" presStyleCnt="4"/>
      <dgm:spPr/>
      <dgm:t>
        <a:bodyPr/>
        <a:lstStyle/>
        <a:p>
          <a:endParaRPr lang="it-IT"/>
        </a:p>
      </dgm:t>
    </dgm:pt>
    <dgm:pt modelId="{B66FF3FC-1400-2444-A4AB-69611CC30210}" type="pres">
      <dgm:prSet presAssocID="{923F90F3-A67D-471D-8DC6-946B5A2D4678}" presName="node" presStyleLbl="node1" presStyleIdx="2" presStyleCnt="4" custRadScaleRad="98773" custRadScaleInc="1053">
        <dgm:presLayoutVars>
          <dgm:bulletEnabled val="1"/>
        </dgm:presLayoutVars>
      </dgm:prSet>
      <dgm:spPr/>
      <dgm:t>
        <a:bodyPr/>
        <a:lstStyle/>
        <a:p>
          <a:endParaRPr lang="it-IT"/>
        </a:p>
      </dgm:t>
    </dgm:pt>
    <dgm:pt modelId="{C04CFBF6-F99E-A94A-BFDA-B077988507C9}" type="pres">
      <dgm:prSet presAssocID="{F71C3D30-37E6-4891-BE63-46C162C63CE3}" presName="parTrans" presStyleLbl="bgSibTrans2D1" presStyleIdx="3" presStyleCnt="4"/>
      <dgm:spPr/>
      <dgm:t>
        <a:bodyPr/>
        <a:lstStyle/>
        <a:p>
          <a:endParaRPr lang="it-IT"/>
        </a:p>
      </dgm:t>
    </dgm:pt>
    <dgm:pt modelId="{F70505A1-16D2-8546-B0C4-C59ED42FCB92}" type="pres">
      <dgm:prSet presAssocID="{321F3BE2-EB4F-46F7-A5EF-5FE65FCD33A1}" presName="node" presStyleLbl="node1" presStyleIdx="3" presStyleCnt="4">
        <dgm:presLayoutVars>
          <dgm:bulletEnabled val="1"/>
        </dgm:presLayoutVars>
      </dgm:prSet>
      <dgm:spPr/>
      <dgm:t>
        <a:bodyPr/>
        <a:lstStyle/>
        <a:p>
          <a:endParaRPr lang="it-IT"/>
        </a:p>
      </dgm:t>
    </dgm:pt>
  </dgm:ptLst>
  <dgm:cxnLst>
    <dgm:cxn modelId="{0D3D7431-4E8E-49F3-9295-0985EA5E3190}" srcId="{5C0A38AE-7ADB-4876-B7F4-F948D66693C0}" destId="{321F3BE2-EB4F-46F7-A5EF-5FE65FCD33A1}" srcOrd="3" destOrd="0" parTransId="{F71C3D30-37E6-4891-BE63-46C162C63CE3}" sibTransId="{19F0C0F0-D201-49D0-95CA-9ECBE09D64C6}"/>
    <dgm:cxn modelId="{252EFCE7-D13F-4B2F-8E78-6C3B3038A1CC}" srcId="{E4110743-DE13-4C6C-B392-08311C202EC3}" destId="{5C0A38AE-7ADB-4876-B7F4-F948D66693C0}" srcOrd="0" destOrd="0" parTransId="{52CC134B-879A-4358-9654-EE2D243D808B}" sibTransId="{66909291-AAAD-4F0D-8AAA-198FE71091B8}"/>
    <dgm:cxn modelId="{5168E9B8-3032-4599-BE80-68A4C51ED15F}" type="presOf" srcId="{321F3BE2-EB4F-46F7-A5EF-5FE65FCD33A1}" destId="{F70505A1-16D2-8546-B0C4-C59ED42FCB92}" srcOrd="0" destOrd="0" presId="urn:microsoft.com/office/officeart/2005/8/layout/radial4"/>
    <dgm:cxn modelId="{6B7B6B45-E428-4B7E-8189-E280D50A7663}" type="presOf" srcId="{F71C3D30-37E6-4891-BE63-46C162C63CE3}" destId="{C04CFBF6-F99E-A94A-BFDA-B077988507C9}" srcOrd="0" destOrd="0" presId="urn:microsoft.com/office/officeart/2005/8/layout/radial4"/>
    <dgm:cxn modelId="{572F2702-CF4E-4C87-9E37-54811B36714D}" type="presOf" srcId="{23A90D9C-0851-44F6-AB36-DFD64CDD2D89}" destId="{3704A582-C65E-724A-B5C5-B263F8A16049}" srcOrd="0" destOrd="0" presId="urn:microsoft.com/office/officeart/2005/8/layout/radial4"/>
    <dgm:cxn modelId="{3A07A25D-78DD-DA4A-8790-C387FB510552}" srcId="{5C0A38AE-7ADB-4876-B7F4-F948D66693C0}" destId="{533F8E80-74E5-4C40-ACC8-86293DEC2D10}" srcOrd="0" destOrd="0" parTransId="{84362DE8-28DB-F244-B2AE-41617008EFAD}" sibTransId="{22F4BA77-F00E-C448-A455-086E7D59261E}"/>
    <dgm:cxn modelId="{91C4F4F1-8EF6-4D4E-9E8B-9D1FC86A7C2B}" type="presOf" srcId="{84362DE8-28DB-F244-B2AE-41617008EFAD}" destId="{E13081EF-80CF-4143-9D55-9A87F106BD77}" srcOrd="0" destOrd="0" presId="urn:microsoft.com/office/officeart/2005/8/layout/radial4"/>
    <dgm:cxn modelId="{AE2D696F-FF8F-4BD7-BAB0-699280485AB0}" srcId="{5C0A38AE-7ADB-4876-B7F4-F948D66693C0}" destId="{23A90D9C-0851-44F6-AB36-DFD64CDD2D89}" srcOrd="1" destOrd="0" parTransId="{3AED225A-8986-4E7F-BC32-8DBDEE3FECA3}" sibTransId="{62EB4B6E-21A6-49B3-A20C-74915E716CC6}"/>
    <dgm:cxn modelId="{CAFD42F5-9D20-491A-BCE4-7E08CE1FB296}" type="presOf" srcId="{C4889C72-14F4-465E-9826-D226FCB7B8DB}" destId="{E5A5A982-96C2-2F43-B66C-DD6832E5E964}" srcOrd="0" destOrd="0" presId="urn:microsoft.com/office/officeart/2005/8/layout/radial4"/>
    <dgm:cxn modelId="{7A873407-32FF-4EE3-AE4F-5716939F848A}" type="presOf" srcId="{3AED225A-8986-4E7F-BC32-8DBDEE3FECA3}" destId="{FF0CC699-2875-044A-BFC5-4F675B38F897}" srcOrd="0" destOrd="0" presId="urn:microsoft.com/office/officeart/2005/8/layout/radial4"/>
    <dgm:cxn modelId="{F015BB09-E157-48C2-B656-FDF5727F67FE}" type="presOf" srcId="{5C0A38AE-7ADB-4876-B7F4-F948D66693C0}" destId="{E86B0CE4-7C46-0249-9453-002360B78BD7}" srcOrd="0" destOrd="0" presId="urn:microsoft.com/office/officeart/2005/8/layout/radial4"/>
    <dgm:cxn modelId="{754A61E3-AFBF-4674-80C8-F2973B103AA9}" type="presOf" srcId="{533F8E80-74E5-4C40-ACC8-86293DEC2D10}" destId="{D48EE2B0-A83A-B142-A70A-D2A2EC57A4BE}" srcOrd="0" destOrd="0" presId="urn:microsoft.com/office/officeart/2005/8/layout/radial4"/>
    <dgm:cxn modelId="{57A7F5D5-430B-494F-8D11-5332D693EDDC}" srcId="{5C0A38AE-7ADB-4876-B7F4-F948D66693C0}" destId="{923F90F3-A67D-471D-8DC6-946B5A2D4678}" srcOrd="2" destOrd="0" parTransId="{C4889C72-14F4-465E-9826-D226FCB7B8DB}" sibTransId="{7FC088A7-CC0C-4E52-BF2E-ABDE688B4D0B}"/>
    <dgm:cxn modelId="{E7DD7AD7-F936-469A-8832-6DF8EF813F52}" type="presOf" srcId="{E4110743-DE13-4C6C-B392-08311C202EC3}" destId="{1A02C801-5AC8-C548-BE66-E1B3D3099006}" srcOrd="0" destOrd="0" presId="urn:microsoft.com/office/officeart/2005/8/layout/radial4"/>
    <dgm:cxn modelId="{0DC2F825-E990-47AA-9ADD-C5821C80253B}" type="presOf" srcId="{923F90F3-A67D-471D-8DC6-946B5A2D4678}" destId="{B66FF3FC-1400-2444-A4AB-69611CC30210}" srcOrd="0" destOrd="0" presId="urn:microsoft.com/office/officeart/2005/8/layout/radial4"/>
    <dgm:cxn modelId="{25192883-0A0E-4A85-A27B-DED8201CB725}" type="presParOf" srcId="{1A02C801-5AC8-C548-BE66-E1B3D3099006}" destId="{E86B0CE4-7C46-0249-9453-002360B78BD7}" srcOrd="0" destOrd="0" presId="urn:microsoft.com/office/officeart/2005/8/layout/radial4"/>
    <dgm:cxn modelId="{815DB22F-903E-41F0-A58B-9F207D4CA9EC}" type="presParOf" srcId="{1A02C801-5AC8-C548-BE66-E1B3D3099006}" destId="{E13081EF-80CF-4143-9D55-9A87F106BD77}" srcOrd="1" destOrd="0" presId="urn:microsoft.com/office/officeart/2005/8/layout/radial4"/>
    <dgm:cxn modelId="{0E48FFCA-9082-4FCE-8056-575DC8A83D56}" type="presParOf" srcId="{1A02C801-5AC8-C548-BE66-E1B3D3099006}" destId="{D48EE2B0-A83A-B142-A70A-D2A2EC57A4BE}" srcOrd="2" destOrd="0" presId="urn:microsoft.com/office/officeart/2005/8/layout/radial4"/>
    <dgm:cxn modelId="{3F12E4FD-4DB9-45C9-93B8-5640D4146421}" type="presParOf" srcId="{1A02C801-5AC8-C548-BE66-E1B3D3099006}" destId="{FF0CC699-2875-044A-BFC5-4F675B38F897}" srcOrd="3" destOrd="0" presId="urn:microsoft.com/office/officeart/2005/8/layout/radial4"/>
    <dgm:cxn modelId="{ABE978D1-F7B5-4CE9-8AA1-DEDD07812BAE}" type="presParOf" srcId="{1A02C801-5AC8-C548-BE66-E1B3D3099006}" destId="{3704A582-C65E-724A-B5C5-B263F8A16049}" srcOrd="4" destOrd="0" presId="urn:microsoft.com/office/officeart/2005/8/layout/radial4"/>
    <dgm:cxn modelId="{848B1F2D-24DB-4BE1-8D4D-C64B2EA10AA4}" type="presParOf" srcId="{1A02C801-5AC8-C548-BE66-E1B3D3099006}" destId="{E5A5A982-96C2-2F43-B66C-DD6832E5E964}" srcOrd="5" destOrd="0" presId="urn:microsoft.com/office/officeart/2005/8/layout/radial4"/>
    <dgm:cxn modelId="{C3E1897E-7455-4F92-9A0F-52FBEB90DFB4}" type="presParOf" srcId="{1A02C801-5AC8-C548-BE66-E1B3D3099006}" destId="{B66FF3FC-1400-2444-A4AB-69611CC30210}" srcOrd="6" destOrd="0" presId="urn:microsoft.com/office/officeart/2005/8/layout/radial4"/>
    <dgm:cxn modelId="{DFF50CFC-77DA-42F9-A52B-3DDBDBEB4DB1}" type="presParOf" srcId="{1A02C801-5AC8-C548-BE66-E1B3D3099006}" destId="{C04CFBF6-F99E-A94A-BFDA-B077988507C9}" srcOrd="7" destOrd="0" presId="urn:microsoft.com/office/officeart/2005/8/layout/radial4"/>
    <dgm:cxn modelId="{B74F2ED9-704F-4CA8-9A07-8A27E83BE85E}" type="presParOf" srcId="{1A02C801-5AC8-C548-BE66-E1B3D3099006}" destId="{F70505A1-16D2-8546-B0C4-C59ED42FCB92}" srcOrd="8"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7E3A26-CB63-2C44-9F4E-FD744D68C0DF}" type="doc">
      <dgm:prSet loTypeId="urn:microsoft.com/office/officeart/2005/8/layout/chevron2" loCatId="" qsTypeId="urn:microsoft.com/office/officeart/2005/8/quickstyle/simple4" qsCatId="simple" csTypeId="urn:microsoft.com/office/officeart/2005/8/colors/colorful1#2" csCatId="colorful" phldr="1"/>
      <dgm:spPr/>
      <dgm:t>
        <a:bodyPr/>
        <a:lstStyle/>
        <a:p>
          <a:endParaRPr lang="it-IT"/>
        </a:p>
      </dgm:t>
    </dgm:pt>
    <dgm:pt modelId="{57BC8CF1-2C94-4146-95B8-1CEE28A83055}">
      <dgm:prSet phldrT="[Testo]"/>
      <dgm:spPr>
        <a:solidFill>
          <a:srgbClr val="C00000"/>
        </a:solidFill>
      </dgm:spPr>
      <dgm:t>
        <a:bodyPr/>
        <a:lstStyle/>
        <a:p>
          <a:r>
            <a:rPr lang="it-IT" b="1"/>
            <a:t>Linea 1</a:t>
          </a:r>
          <a:endParaRPr lang="it-IT"/>
        </a:p>
      </dgm:t>
    </dgm:pt>
    <dgm:pt modelId="{2041FEA3-AAB4-0B4B-8AD3-EDEFB8D050DF}" type="parTrans" cxnId="{78D81865-A15F-C04B-B301-2A20090C613E}">
      <dgm:prSet/>
      <dgm:spPr/>
      <dgm:t>
        <a:bodyPr/>
        <a:lstStyle/>
        <a:p>
          <a:endParaRPr lang="it-IT"/>
        </a:p>
      </dgm:t>
    </dgm:pt>
    <dgm:pt modelId="{AB6364BE-18FB-9D48-9E86-8869700B0049}" type="sibTrans" cxnId="{78D81865-A15F-C04B-B301-2A20090C613E}">
      <dgm:prSet/>
      <dgm:spPr/>
      <dgm:t>
        <a:bodyPr/>
        <a:lstStyle/>
        <a:p>
          <a:endParaRPr lang="it-IT"/>
        </a:p>
      </dgm:t>
    </dgm:pt>
    <dgm:pt modelId="{D0F389F7-0AA1-0F43-98A0-F548D6FBBED2}">
      <dgm:prSet phldrT="[Testo]" custT="1"/>
      <dgm:spPr>
        <a:ln w="28575">
          <a:solidFill>
            <a:srgbClr val="CC0000"/>
          </a:solidFill>
        </a:ln>
      </dgm:spPr>
      <dgm:t>
        <a:bodyPr/>
        <a:lstStyle/>
        <a:p>
          <a:r>
            <a:rPr lang="it-IT" sz="1200" b="1" dirty="0">
              <a:solidFill>
                <a:srgbClr val="002060"/>
              </a:solidFill>
            </a:rPr>
            <a:t>Digitalizzazione dei processi amministrativi, diffusione di servizi digitali interoperabili della PA offerti a cittadini e imprese e diffusione di Open data e del riuso del dato </a:t>
          </a:r>
          <a:r>
            <a:rPr lang="it-IT" sz="1200" b="1" dirty="0" smtClean="0">
              <a:solidFill>
                <a:srgbClr val="002060"/>
              </a:solidFill>
            </a:rPr>
            <a:t>pubblico</a:t>
          </a:r>
          <a:endParaRPr lang="it-IT" sz="1200" b="1" dirty="0">
            <a:solidFill>
              <a:srgbClr val="002060"/>
            </a:solidFill>
          </a:endParaRPr>
        </a:p>
      </dgm:t>
    </dgm:pt>
    <dgm:pt modelId="{3C3EF72F-B15B-AF4C-A40F-13664AD878A1}" type="parTrans" cxnId="{1D6545C2-4021-1748-968D-F1A03331EF40}">
      <dgm:prSet/>
      <dgm:spPr/>
      <dgm:t>
        <a:bodyPr/>
        <a:lstStyle/>
        <a:p>
          <a:endParaRPr lang="it-IT"/>
        </a:p>
      </dgm:t>
    </dgm:pt>
    <dgm:pt modelId="{A26F470A-CB02-994A-9D81-87A1D2D38693}" type="sibTrans" cxnId="{1D6545C2-4021-1748-968D-F1A03331EF40}">
      <dgm:prSet/>
      <dgm:spPr/>
      <dgm:t>
        <a:bodyPr/>
        <a:lstStyle/>
        <a:p>
          <a:endParaRPr lang="it-IT"/>
        </a:p>
      </dgm:t>
    </dgm:pt>
    <dgm:pt modelId="{A01CB998-2EB1-304B-8FCC-E2E2386EA5EA}">
      <dgm:prSet phldrT="[Testo]"/>
      <dgm:spPr>
        <a:solidFill>
          <a:schemeClr val="accent3">
            <a:lumMod val="75000"/>
          </a:schemeClr>
        </a:solidFill>
      </dgm:spPr>
      <dgm:t>
        <a:bodyPr/>
        <a:lstStyle/>
        <a:p>
          <a:r>
            <a:rPr lang="it-IT" b="1" dirty="0"/>
            <a:t>Linea 2</a:t>
          </a:r>
          <a:endParaRPr lang="it-IT" dirty="0"/>
        </a:p>
      </dgm:t>
    </dgm:pt>
    <dgm:pt modelId="{75FAA673-B2E3-404A-9339-FDCDD1FF2CFA}" type="parTrans" cxnId="{5A0E5489-2A10-174D-9F46-7A8B6A558DA8}">
      <dgm:prSet/>
      <dgm:spPr/>
      <dgm:t>
        <a:bodyPr/>
        <a:lstStyle/>
        <a:p>
          <a:endParaRPr lang="it-IT"/>
        </a:p>
      </dgm:t>
    </dgm:pt>
    <dgm:pt modelId="{4D3663BE-5AC5-E845-8BA8-4C56B4383CB6}" type="sibTrans" cxnId="{5A0E5489-2A10-174D-9F46-7A8B6A558DA8}">
      <dgm:prSet/>
      <dgm:spPr/>
      <dgm:t>
        <a:bodyPr/>
        <a:lstStyle/>
        <a:p>
          <a:endParaRPr lang="it-IT"/>
        </a:p>
      </dgm:t>
    </dgm:pt>
    <dgm:pt modelId="{033CC984-BC46-204C-8798-DEDE9D66872A}">
      <dgm:prSet phldrT="[Testo]" custT="1"/>
      <dgm:spPr>
        <a:ln w="28575">
          <a:solidFill>
            <a:srgbClr val="3C9935"/>
          </a:solidFill>
        </a:ln>
      </dgm:spPr>
      <dgm:t>
        <a:bodyPr/>
        <a:lstStyle/>
        <a:p>
          <a:r>
            <a:rPr lang="it-IT" sz="1200" b="1" dirty="0">
              <a:solidFill>
                <a:srgbClr val="002060"/>
              </a:solidFill>
            </a:rPr>
            <a:t>Rafforzamento del settore ICT e diffusione delle ICT nelle imprese e nella </a:t>
          </a:r>
          <a:r>
            <a:rPr lang="it-IT" sz="1200" b="1" dirty="0" smtClean="0">
              <a:solidFill>
                <a:srgbClr val="002060"/>
              </a:solidFill>
            </a:rPr>
            <a:t>PA</a:t>
          </a:r>
          <a:endParaRPr lang="it-IT" sz="1200" b="1" dirty="0">
            <a:solidFill>
              <a:srgbClr val="002060"/>
            </a:solidFill>
          </a:endParaRPr>
        </a:p>
      </dgm:t>
    </dgm:pt>
    <dgm:pt modelId="{E8CD8B9C-1183-5041-8EAF-CAD16F83054D}" type="parTrans" cxnId="{CD7CFC6A-4C0A-DF43-93D9-99FCFCFE0A5F}">
      <dgm:prSet/>
      <dgm:spPr/>
      <dgm:t>
        <a:bodyPr/>
        <a:lstStyle/>
        <a:p>
          <a:endParaRPr lang="it-IT"/>
        </a:p>
      </dgm:t>
    </dgm:pt>
    <dgm:pt modelId="{EBEEFC2B-9714-C642-8B79-55B743067A22}" type="sibTrans" cxnId="{CD7CFC6A-4C0A-DF43-93D9-99FCFCFE0A5F}">
      <dgm:prSet/>
      <dgm:spPr/>
      <dgm:t>
        <a:bodyPr/>
        <a:lstStyle/>
        <a:p>
          <a:endParaRPr lang="it-IT"/>
        </a:p>
      </dgm:t>
    </dgm:pt>
    <dgm:pt modelId="{505A50E9-1DB7-D64F-8322-97FC1D9ADE01}">
      <dgm:prSet phldrT="[Testo]"/>
      <dgm:spPr>
        <a:solidFill>
          <a:srgbClr val="7030A0"/>
        </a:solidFill>
      </dgm:spPr>
      <dgm:t>
        <a:bodyPr/>
        <a:lstStyle/>
        <a:p>
          <a:r>
            <a:rPr lang="it-IT" b="1"/>
            <a:t>Linea 3</a:t>
          </a:r>
          <a:endParaRPr lang="it-IT"/>
        </a:p>
      </dgm:t>
    </dgm:pt>
    <dgm:pt modelId="{32119F60-76D8-7148-94A8-0F9D1F7EDE90}" type="parTrans" cxnId="{2239DDC8-0D1D-EF4D-B3A3-5C44542CC03D}">
      <dgm:prSet/>
      <dgm:spPr/>
      <dgm:t>
        <a:bodyPr/>
        <a:lstStyle/>
        <a:p>
          <a:endParaRPr lang="it-IT"/>
        </a:p>
      </dgm:t>
    </dgm:pt>
    <dgm:pt modelId="{CB4BCF4A-47C7-554F-88D6-A60D0E8832C0}" type="sibTrans" cxnId="{2239DDC8-0D1D-EF4D-B3A3-5C44542CC03D}">
      <dgm:prSet/>
      <dgm:spPr/>
      <dgm:t>
        <a:bodyPr/>
        <a:lstStyle/>
        <a:p>
          <a:endParaRPr lang="it-IT"/>
        </a:p>
      </dgm:t>
    </dgm:pt>
    <dgm:pt modelId="{2733E21C-8480-4F40-A2C9-611B77DA23DE}">
      <dgm:prSet phldrT="[Testo]" custT="1"/>
      <dgm:spPr>
        <a:ln w="28575">
          <a:solidFill>
            <a:schemeClr val="accent5">
              <a:lumMod val="75000"/>
            </a:schemeClr>
          </a:solidFill>
        </a:ln>
      </dgm:spPr>
      <dgm:t>
        <a:bodyPr/>
        <a:lstStyle/>
        <a:p>
          <a:pPr>
            <a:spcAft>
              <a:spcPts val="0"/>
            </a:spcAft>
          </a:pPr>
          <a:r>
            <a:rPr lang="it-IT" sz="1200" b="1" dirty="0">
              <a:solidFill>
                <a:srgbClr val="002060"/>
              </a:solidFill>
            </a:rPr>
            <a:t>Riduzione dei divari digitali nei territori e diffusione di connettività in banda larga e ultra larga coerentemente con gli obiettivi fissati al 2020 dalla “Digital Agenda” europea </a:t>
          </a:r>
        </a:p>
      </dgm:t>
    </dgm:pt>
    <dgm:pt modelId="{AAEF3E84-65B1-774F-8C04-8D24D11BE4C2}" type="parTrans" cxnId="{306FE554-ED6C-7A4C-B2FB-AF7C1A15B7FA}">
      <dgm:prSet/>
      <dgm:spPr/>
      <dgm:t>
        <a:bodyPr/>
        <a:lstStyle/>
        <a:p>
          <a:endParaRPr lang="it-IT"/>
        </a:p>
      </dgm:t>
    </dgm:pt>
    <dgm:pt modelId="{B37C95E0-3CB0-8A43-A236-664B6C1131AC}" type="sibTrans" cxnId="{306FE554-ED6C-7A4C-B2FB-AF7C1A15B7FA}">
      <dgm:prSet/>
      <dgm:spPr/>
      <dgm:t>
        <a:bodyPr/>
        <a:lstStyle/>
        <a:p>
          <a:endParaRPr lang="it-IT"/>
        </a:p>
      </dgm:t>
    </dgm:pt>
    <dgm:pt modelId="{977A833C-E712-7246-A7BC-B0BF22766A4B}">
      <dgm:prSet phldrT="[Testo]"/>
      <dgm:spPr>
        <a:solidFill>
          <a:schemeClr val="accent5">
            <a:lumMod val="75000"/>
          </a:schemeClr>
        </a:solidFill>
      </dgm:spPr>
      <dgm:t>
        <a:bodyPr/>
        <a:lstStyle/>
        <a:p>
          <a:r>
            <a:rPr lang="it-IT" b="1" dirty="0"/>
            <a:t>Linea 4</a:t>
          </a:r>
          <a:endParaRPr lang="it-IT" dirty="0"/>
        </a:p>
      </dgm:t>
    </dgm:pt>
    <dgm:pt modelId="{0A6E7EA2-C51E-1342-BF08-DA2DD667CDB9}" type="parTrans" cxnId="{55BEC541-EF1D-3E47-8680-F582CAABCE5E}">
      <dgm:prSet/>
      <dgm:spPr/>
      <dgm:t>
        <a:bodyPr/>
        <a:lstStyle/>
        <a:p>
          <a:endParaRPr lang="it-IT"/>
        </a:p>
      </dgm:t>
    </dgm:pt>
    <dgm:pt modelId="{6D209381-B9EE-C74A-B7FE-560BAAFA440B}" type="sibTrans" cxnId="{55BEC541-EF1D-3E47-8680-F582CAABCE5E}">
      <dgm:prSet/>
      <dgm:spPr/>
      <dgm:t>
        <a:bodyPr/>
        <a:lstStyle/>
        <a:p>
          <a:endParaRPr lang="it-IT"/>
        </a:p>
      </dgm:t>
    </dgm:pt>
    <dgm:pt modelId="{B6A167AF-166E-1B41-9004-23B417EE5A6F}">
      <dgm:prSet phldrT="[Testo]" custT="1"/>
      <dgm:spPr>
        <a:ln w="28575">
          <a:solidFill>
            <a:srgbClr val="7030A0"/>
          </a:solidFill>
        </a:ln>
      </dgm:spPr>
      <dgm:t>
        <a:bodyPr/>
        <a:lstStyle/>
        <a:p>
          <a:pPr>
            <a:spcAft>
              <a:spcPts val="0"/>
            </a:spcAft>
          </a:pPr>
          <a:r>
            <a:rPr lang="it-IT" sz="1200" b="1" dirty="0">
              <a:solidFill>
                <a:srgbClr val="002060"/>
              </a:solidFill>
            </a:rPr>
            <a:t>Potenziamento della domanda di ICT in termini di utilizzo dei servizi on line, inclusione digitale e partecipazione in </a:t>
          </a:r>
          <a:r>
            <a:rPr lang="it-IT" sz="1200" b="1" dirty="0" smtClean="0">
              <a:solidFill>
                <a:srgbClr val="002060"/>
              </a:solidFill>
            </a:rPr>
            <a:t>rete</a:t>
          </a:r>
          <a:endParaRPr lang="it-IT" sz="1200" b="1" dirty="0">
            <a:solidFill>
              <a:srgbClr val="002060"/>
            </a:solidFill>
          </a:endParaRPr>
        </a:p>
      </dgm:t>
    </dgm:pt>
    <dgm:pt modelId="{5966424D-C6D7-EC49-8246-72218E978CA7}" type="parTrans" cxnId="{D62C0435-F616-5A43-A40D-EB5693EC55BC}">
      <dgm:prSet/>
      <dgm:spPr/>
      <dgm:t>
        <a:bodyPr/>
        <a:lstStyle/>
        <a:p>
          <a:endParaRPr lang="it-IT"/>
        </a:p>
      </dgm:t>
    </dgm:pt>
    <dgm:pt modelId="{9F4BCAC5-7D96-854D-91E2-C745C405B5DD}" type="sibTrans" cxnId="{D62C0435-F616-5A43-A40D-EB5693EC55BC}">
      <dgm:prSet/>
      <dgm:spPr/>
      <dgm:t>
        <a:bodyPr/>
        <a:lstStyle/>
        <a:p>
          <a:endParaRPr lang="it-IT"/>
        </a:p>
      </dgm:t>
    </dgm:pt>
    <dgm:pt modelId="{7584B1B4-94F7-A040-B285-4C66C16B110F}" type="pres">
      <dgm:prSet presAssocID="{327E3A26-CB63-2C44-9F4E-FD744D68C0DF}" presName="linearFlow" presStyleCnt="0">
        <dgm:presLayoutVars>
          <dgm:dir/>
          <dgm:animLvl val="lvl"/>
          <dgm:resizeHandles val="exact"/>
        </dgm:presLayoutVars>
      </dgm:prSet>
      <dgm:spPr/>
      <dgm:t>
        <a:bodyPr/>
        <a:lstStyle/>
        <a:p>
          <a:endParaRPr lang="it-IT"/>
        </a:p>
      </dgm:t>
    </dgm:pt>
    <dgm:pt modelId="{87F16F6C-7BF7-E942-B397-553B4B133066}" type="pres">
      <dgm:prSet presAssocID="{57BC8CF1-2C94-4146-95B8-1CEE28A83055}" presName="composite" presStyleCnt="0"/>
      <dgm:spPr/>
      <dgm:t>
        <a:bodyPr/>
        <a:lstStyle/>
        <a:p>
          <a:endParaRPr lang="it-IT"/>
        </a:p>
      </dgm:t>
    </dgm:pt>
    <dgm:pt modelId="{9E617BCA-C433-724A-B4CA-49E553F3E9F8}" type="pres">
      <dgm:prSet presAssocID="{57BC8CF1-2C94-4146-95B8-1CEE28A83055}" presName="parentText" presStyleLbl="alignNode1" presStyleIdx="0" presStyleCnt="4">
        <dgm:presLayoutVars>
          <dgm:chMax val="1"/>
          <dgm:bulletEnabled val="1"/>
        </dgm:presLayoutVars>
      </dgm:prSet>
      <dgm:spPr/>
      <dgm:t>
        <a:bodyPr/>
        <a:lstStyle/>
        <a:p>
          <a:endParaRPr lang="it-IT"/>
        </a:p>
      </dgm:t>
    </dgm:pt>
    <dgm:pt modelId="{6EFD2B83-B207-CF49-88EE-CC2BBF50ACCC}" type="pres">
      <dgm:prSet presAssocID="{57BC8CF1-2C94-4146-95B8-1CEE28A83055}" presName="descendantText" presStyleLbl="alignAcc1" presStyleIdx="0" presStyleCnt="4">
        <dgm:presLayoutVars>
          <dgm:bulletEnabled val="1"/>
        </dgm:presLayoutVars>
      </dgm:prSet>
      <dgm:spPr/>
      <dgm:t>
        <a:bodyPr/>
        <a:lstStyle/>
        <a:p>
          <a:endParaRPr lang="it-IT"/>
        </a:p>
      </dgm:t>
    </dgm:pt>
    <dgm:pt modelId="{22AC1937-4BE8-304E-AE08-F048CA6B6871}" type="pres">
      <dgm:prSet presAssocID="{AB6364BE-18FB-9D48-9E86-8869700B0049}" presName="sp" presStyleCnt="0"/>
      <dgm:spPr/>
      <dgm:t>
        <a:bodyPr/>
        <a:lstStyle/>
        <a:p>
          <a:endParaRPr lang="it-IT"/>
        </a:p>
      </dgm:t>
    </dgm:pt>
    <dgm:pt modelId="{80F0B606-7EB5-354E-9185-4E1359285256}" type="pres">
      <dgm:prSet presAssocID="{A01CB998-2EB1-304B-8FCC-E2E2386EA5EA}" presName="composite" presStyleCnt="0"/>
      <dgm:spPr/>
      <dgm:t>
        <a:bodyPr/>
        <a:lstStyle/>
        <a:p>
          <a:endParaRPr lang="it-IT"/>
        </a:p>
      </dgm:t>
    </dgm:pt>
    <dgm:pt modelId="{884FA749-DEE5-1A4A-BE93-C88EA0757A3C}" type="pres">
      <dgm:prSet presAssocID="{A01CB998-2EB1-304B-8FCC-E2E2386EA5EA}" presName="parentText" presStyleLbl="alignNode1" presStyleIdx="1" presStyleCnt="4" custLinFactNeighborY="0">
        <dgm:presLayoutVars>
          <dgm:chMax val="1"/>
          <dgm:bulletEnabled val="1"/>
        </dgm:presLayoutVars>
      </dgm:prSet>
      <dgm:spPr/>
      <dgm:t>
        <a:bodyPr/>
        <a:lstStyle/>
        <a:p>
          <a:endParaRPr lang="it-IT"/>
        </a:p>
      </dgm:t>
    </dgm:pt>
    <dgm:pt modelId="{F9E39D4C-2721-FB40-9544-F3E1862141B2}" type="pres">
      <dgm:prSet presAssocID="{A01CB998-2EB1-304B-8FCC-E2E2386EA5EA}" presName="descendantText" presStyleLbl="alignAcc1" presStyleIdx="1" presStyleCnt="4" custLinFactNeighborY="0">
        <dgm:presLayoutVars>
          <dgm:bulletEnabled val="1"/>
        </dgm:presLayoutVars>
      </dgm:prSet>
      <dgm:spPr/>
      <dgm:t>
        <a:bodyPr/>
        <a:lstStyle/>
        <a:p>
          <a:endParaRPr lang="it-IT"/>
        </a:p>
      </dgm:t>
    </dgm:pt>
    <dgm:pt modelId="{20744A71-A534-BB4C-AEF6-CE1012635B05}" type="pres">
      <dgm:prSet presAssocID="{4D3663BE-5AC5-E845-8BA8-4C56B4383CB6}" presName="sp" presStyleCnt="0"/>
      <dgm:spPr/>
      <dgm:t>
        <a:bodyPr/>
        <a:lstStyle/>
        <a:p>
          <a:endParaRPr lang="it-IT"/>
        </a:p>
      </dgm:t>
    </dgm:pt>
    <dgm:pt modelId="{546DBD7D-9F5A-F947-8CA8-4DDB4528054F}" type="pres">
      <dgm:prSet presAssocID="{505A50E9-1DB7-D64F-8322-97FC1D9ADE01}" presName="composite" presStyleCnt="0"/>
      <dgm:spPr/>
      <dgm:t>
        <a:bodyPr/>
        <a:lstStyle/>
        <a:p>
          <a:endParaRPr lang="it-IT"/>
        </a:p>
      </dgm:t>
    </dgm:pt>
    <dgm:pt modelId="{04854D61-CECB-734B-8706-6DE1A6A88F58}" type="pres">
      <dgm:prSet presAssocID="{505A50E9-1DB7-D64F-8322-97FC1D9ADE01}" presName="parentText" presStyleLbl="alignNode1" presStyleIdx="2" presStyleCnt="4" custLinFactNeighborX="0" custLinFactNeighborY="5174">
        <dgm:presLayoutVars>
          <dgm:chMax val="1"/>
          <dgm:bulletEnabled val="1"/>
        </dgm:presLayoutVars>
      </dgm:prSet>
      <dgm:spPr/>
      <dgm:t>
        <a:bodyPr/>
        <a:lstStyle/>
        <a:p>
          <a:endParaRPr lang="it-IT"/>
        </a:p>
      </dgm:t>
    </dgm:pt>
    <dgm:pt modelId="{A0F25FBB-9E99-AD48-B201-E550774FA1DE}" type="pres">
      <dgm:prSet presAssocID="{505A50E9-1DB7-D64F-8322-97FC1D9ADE01}" presName="descendantText" presStyleLbl="alignAcc1" presStyleIdx="2" presStyleCnt="4" custLinFactY="44987" custLinFactNeighborX="-418" custLinFactNeighborY="100000">
        <dgm:presLayoutVars>
          <dgm:bulletEnabled val="1"/>
        </dgm:presLayoutVars>
      </dgm:prSet>
      <dgm:spPr/>
      <dgm:t>
        <a:bodyPr/>
        <a:lstStyle/>
        <a:p>
          <a:endParaRPr lang="it-IT"/>
        </a:p>
      </dgm:t>
    </dgm:pt>
    <dgm:pt modelId="{34F4D97F-B789-9546-87BB-4CA579EFD133}" type="pres">
      <dgm:prSet presAssocID="{CB4BCF4A-47C7-554F-88D6-A60D0E8832C0}" presName="sp" presStyleCnt="0"/>
      <dgm:spPr/>
      <dgm:t>
        <a:bodyPr/>
        <a:lstStyle/>
        <a:p>
          <a:endParaRPr lang="it-IT"/>
        </a:p>
      </dgm:t>
    </dgm:pt>
    <dgm:pt modelId="{00C6D8FC-548D-7442-8BE9-43CD92C68B3D}" type="pres">
      <dgm:prSet presAssocID="{977A833C-E712-7246-A7BC-B0BF22766A4B}" presName="composite" presStyleCnt="0"/>
      <dgm:spPr/>
      <dgm:t>
        <a:bodyPr/>
        <a:lstStyle/>
        <a:p>
          <a:endParaRPr lang="it-IT"/>
        </a:p>
      </dgm:t>
    </dgm:pt>
    <dgm:pt modelId="{331AD8D2-27F3-6A41-B926-C15E6378F065}" type="pres">
      <dgm:prSet presAssocID="{977A833C-E712-7246-A7BC-B0BF22766A4B}" presName="parentText" presStyleLbl="alignNode1" presStyleIdx="3" presStyleCnt="4" custLinFactNeighborY="0">
        <dgm:presLayoutVars>
          <dgm:chMax val="1"/>
          <dgm:bulletEnabled val="1"/>
        </dgm:presLayoutVars>
      </dgm:prSet>
      <dgm:spPr/>
      <dgm:t>
        <a:bodyPr/>
        <a:lstStyle/>
        <a:p>
          <a:endParaRPr lang="it-IT"/>
        </a:p>
      </dgm:t>
    </dgm:pt>
    <dgm:pt modelId="{148C3827-377F-A64B-B18B-FEACBCC992C0}" type="pres">
      <dgm:prSet presAssocID="{977A833C-E712-7246-A7BC-B0BF22766A4B}" presName="descendantText" presStyleLbl="alignAcc1" presStyleIdx="3" presStyleCnt="4" custLinFactY="-20136" custLinFactNeighborX="34" custLinFactNeighborY="-100000">
        <dgm:presLayoutVars>
          <dgm:bulletEnabled val="1"/>
        </dgm:presLayoutVars>
      </dgm:prSet>
      <dgm:spPr/>
      <dgm:t>
        <a:bodyPr/>
        <a:lstStyle/>
        <a:p>
          <a:endParaRPr lang="it-IT"/>
        </a:p>
      </dgm:t>
    </dgm:pt>
  </dgm:ptLst>
  <dgm:cxnLst>
    <dgm:cxn modelId="{78D81865-A15F-C04B-B301-2A20090C613E}" srcId="{327E3A26-CB63-2C44-9F4E-FD744D68C0DF}" destId="{57BC8CF1-2C94-4146-95B8-1CEE28A83055}" srcOrd="0" destOrd="0" parTransId="{2041FEA3-AAB4-0B4B-8AD3-EDEFB8D050DF}" sibTransId="{AB6364BE-18FB-9D48-9E86-8869700B0049}"/>
    <dgm:cxn modelId="{CD7CFC6A-4C0A-DF43-93D9-99FCFCFE0A5F}" srcId="{A01CB998-2EB1-304B-8FCC-E2E2386EA5EA}" destId="{033CC984-BC46-204C-8798-DEDE9D66872A}" srcOrd="0" destOrd="0" parTransId="{E8CD8B9C-1183-5041-8EAF-CAD16F83054D}" sibTransId="{EBEEFC2B-9714-C642-8B79-55B743067A22}"/>
    <dgm:cxn modelId="{55BEC541-EF1D-3E47-8680-F582CAABCE5E}" srcId="{327E3A26-CB63-2C44-9F4E-FD744D68C0DF}" destId="{977A833C-E712-7246-A7BC-B0BF22766A4B}" srcOrd="3" destOrd="0" parTransId="{0A6E7EA2-C51E-1342-BF08-DA2DD667CDB9}" sibTransId="{6D209381-B9EE-C74A-B7FE-560BAAFA440B}"/>
    <dgm:cxn modelId="{282C9FAA-8530-48D3-A399-D79EA3C10776}" type="presOf" srcId="{033CC984-BC46-204C-8798-DEDE9D66872A}" destId="{F9E39D4C-2721-FB40-9544-F3E1862141B2}" srcOrd="0" destOrd="0" presId="urn:microsoft.com/office/officeart/2005/8/layout/chevron2"/>
    <dgm:cxn modelId="{1D6545C2-4021-1748-968D-F1A03331EF40}" srcId="{57BC8CF1-2C94-4146-95B8-1CEE28A83055}" destId="{D0F389F7-0AA1-0F43-98A0-F548D6FBBED2}" srcOrd="0" destOrd="0" parTransId="{3C3EF72F-B15B-AF4C-A40F-13664AD878A1}" sibTransId="{A26F470A-CB02-994A-9D81-87A1D2D38693}"/>
    <dgm:cxn modelId="{D62C0435-F616-5A43-A40D-EB5693EC55BC}" srcId="{977A833C-E712-7246-A7BC-B0BF22766A4B}" destId="{B6A167AF-166E-1B41-9004-23B417EE5A6F}" srcOrd="0" destOrd="0" parTransId="{5966424D-C6D7-EC49-8246-72218E978CA7}" sibTransId="{9F4BCAC5-7D96-854D-91E2-C745C405B5DD}"/>
    <dgm:cxn modelId="{2239DDC8-0D1D-EF4D-B3A3-5C44542CC03D}" srcId="{327E3A26-CB63-2C44-9F4E-FD744D68C0DF}" destId="{505A50E9-1DB7-D64F-8322-97FC1D9ADE01}" srcOrd="2" destOrd="0" parTransId="{32119F60-76D8-7148-94A8-0F9D1F7EDE90}" sibTransId="{CB4BCF4A-47C7-554F-88D6-A60D0E8832C0}"/>
    <dgm:cxn modelId="{6898D5C2-5FA2-49AE-9603-85430FADDCE4}" type="presOf" srcId="{2733E21C-8480-4F40-A2C9-611B77DA23DE}" destId="{A0F25FBB-9E99-AD48-B201-E550774FA1DE}" srcOrd="0" destOrd="0" presId="urn:microsoft.com/office/officeart/2005/8/layout/chevron2"/>
    <dgm:cxn modelId="{EB6424EE-4D31-4495-B96A-6083BD93CEC5}" type="presOf" srcId="{977A833C-E712-7246-A7BC-B0BF22766A4B}" destId="{331AD8D2-27F3-6A41-B926-C15E6378F065}" srcOrd="0" destOrd="0" presId="urn:microsoft.com/office/officeart/2005/8/layout/chevron2"/>
    <dgm:cxn modelId="{B59D9A78-EA1C-4E81-B0E8-0EF406A60355}" type="presOf" srcId="{A01CB998-2EB1-304B-8FCC-E2E2386EA5EA}" destId="{884FA749-DEE5-1A4A-BE93-C88EA0757A3C}" srcOrd="0" destOrd="0" presId="urn:microsoft.com/office/officeart/2005/8/layout/chevron2"/>
    <dgm:cxn modelId="{C2C30421-9333-46DC-A76B-F8427BAD0A1E}" type="presOf" srcId="{D0F389F7-0AA1-0F43-98A0-F548D6FBBED2}" destId="{6EFD2B83-B207-CF49-88EE-CC2BBF50ACCC}" srcOrd="0" destOrd="0" presId="urn:microsoft.com/office/officeart/2005/8/layout/chevron2"/>
    <dgm:cxn modelId="{306FE554-ED6C-7A4C-B2FB-AF7C1A15B7FA}" srcId="{505A50E9-1DB7-D64F-8322-97FC1D9ADE01}" destId="{2733E21C-8480-4F40-A2C9-611B77DA23DE}" srcOrd="0" destOrd="0" parTransId="{AAEF3E84-65B1-774F-8C04-8D24D11BE4C2}" sibTransId="{B37C95E0-3CB0-8A43-A236-664B6C1131AC}"/>
    <dgm:cxn modelId="{224476DF-5BD1-40CC-9966-C30F0E066F56}" type="presOf" srcId="{57BC8CF1-2C94-4146-95B8-1CEE28A83055}" destId="{9E617BCA-C433-724A-B4CA-49E553F3E9F8}" srcOrd="0" destOrd="0" presId="urn:microsoft.com/office/officeart/2005/8/layout/chevron2"/>
    <dgm:cxn modelId="{919FC5AF-FB4A-4B89-9E37-B054DD8ABA71}" type="presOf" srcId="{505A50E9-1DB7-D64F-8322-97FC1D9ADE01}" destId="{04854D61-CECB-734B-8706-6DE1A6A88F58}" srcOrd="0" destOrd="0" presId="urn:microsoft.com/office/officeart/2005/8/layout/chevron2"/>
    <dgm:cxn modelId="{83CFFEF6-7A9A-438B-9265-76378E28A6F0}" type="presOf" srcId="{B6A167AF-166E-1B41-9004-23B417EE5A6F}" destId="{148C3827-377F-A64B-B18B-FEACBCC992C0}" srcOrd="0" destOrd="0" presId="urn:microsoft.com/office/officeart/2005/8/layout/chevron2"/>
    <dgm:cxn modelId="{5A0E5489-2A10-174D-9F46-7A8B6A558DA8}" srcId="{327E3A26-CB63-2C44-9F4E-FD744D68C0DF}" destId="{A01CB998-2EB1-304B-8FCC-E2E2386EA5EA}" srcOrd="1" destOrd="0" parTransId="{75FAA673-B2E3-404A-9339-FDCDD1FF2CFA}" sibTransId="{4D3663BE-5AC5-E845-8BA8-4C56B4383CB6}"/>
    <dgm:cxn modelId="{CF4E3112-4C19-4969-BC2C-100F3758653A}" type="presOf" srcId="{327E3A26-CB63-2C44-9F4E-FD744D68C0DF}" destId="{7584B1B4-94F7-A040-B285-4C66C16B110F}" srcOrd="0" destOrd="0" presId="urn:microsoft.com/office/officeart/2005/8/layout/chevron2"/>
    <dgm:cxn modelId="{EAFA93DD-93B6-4F1E-84B1-2F44138D94AD}" type="presParOf" srcId="{7584B1B4-94F7-A040-B285-4C66C16B110F}" destId="{87F16F6C-7BF7-E942-B397-553B4B133066}" srcOrd="0" destOrd="0" presId="urn:microsoft.com/office/officeart/2005/8/layout/chevron2"/>
    <dgm:cxn modelId="{BD732891-679E-46BD-A337-A69731946619}" type="presParOf" srcId="{87F16F6C-7BF7-E942-B397-553B4B133066}" destId="{9E617BCA-C433-724A-B4CA-49E553F3E9F8}" srcOrd="0" destOrd="0" presId="urn:microsoft.com/office/officeart/2005/8/layout/chevron2"/>
    <dgm:cxn modelId="{941F1B9A-FF0B-4C71-8037-865A46E8B87C}" type="presParOf" srcId="{87F16F6C-7BF7-E942-B397-553B4B133066}" destId="{6EFD2B83-B207-CF49-88EE-CC2BBF50ACCC}" srcOrd="1" destOrd="0" presId="urn:microsoft.com/office/officeart/2005/8/layout/chevron2"/>
    <dgm:cxn modelId="{4CE43863-D91D-4158-B8E1-E9F34D70ADE7}" type="presParOf" srcId="{7584B1B4-94F7-A040-B285-4C66C16B110F}" destId="{22AC1937-4BE8-304E-AE08-F048CA6B6871}" srcOrd="1" destOrd="0" presId="urn:microsoft.com/office/officeart/2005/8/layout/chevron2"/>
    <dgm:cxn modelId="{0194F3D0-E542-4FE5-8C0B-2EFC4AA83D0E}" type="presParOf" srcId="{7584B1B4-94F7-A040-B285-4C66C16B110F}" destId="{80F0B606-7EB5-354E-9185-4E1359285256}" srcOrd="2" destOrd="0" presId="urn:microsoft.com/office/officeart/2005/8/layout/chevron2"/>
    <dgm:cxn modelId="{B77924EC-F581-45FB-9462-6D8B12F30DF0}" type="presParOf" srcId="{80F0B606-7EB5-354E-9185-4E1359285256}" destId="{884FA749-DEE5-1A4A-BE93-C88EA0757A3C}" srcOrd="0" destOrd="0" presId="urn:microsoft.com/office/officeart/2005/8/layout/chevron2"/>
    <dgm:cxn modelId="{29A197D7-5DAD-473D-A820-6A2A0C268FB0}" type="presParOf" srcId="{80F0B606-7EB5-354E-9185-4E1359285256}" destId="{F9E39D4C-2721-FB40-9544-F3E1862141B2}" srcOrd="1" destOrd="0" presId="urn:microsoft.com/office/officeart/2005/8/layout/chevron2"/>
    <dgm:cxn modelId="{DE9201BF-B701-425D-8293-8180BED183F7}" type="presParOf" srcId="{7584B1B4-94F7-A040-B285-4C66C16B110F}" destId="{20744A71-A534-BB4C-AEF6-CE1012635B05}" srcOrd="3" destOrd="0" presId="urn:microsoft.com/office/officeart/2005/8/layout/chevron2"/>
    <dgm:cxn modelId="{022128C0-105C-491A-9967-38DED285AF86}" type="presParOf" srcId="{7584B1B4-94F7-A040-B285-4C66C16B110F}" destId="{546DBD7D-9F5A-F947-8CA8-4DDB4528054F}" srcOrd="4" destOrd="0" presId="urn:microsoft.com/office/officeart/2005/8/layout/chevron2"/>
    <dgm:cxn modelId="{4DDA37F7-243C-413E-95E4-B2074E4AB17A}" type="presParOf" srcId="{546DBD7D-9F5A-F947-8CA8-4DDB4528054F}" destId="{04854D61-CECB-734B-8706-6DE1A6A88F58}" srcOrd="0" destOrd="0" presId="urn:microsoft.com/office/officeart/2005/8/layout/chevron2"/>
    <dgm:cxn modelId="{AEE7A348-A3D8-4A05-98C6-026B3E7C9570}" type="presParOf" srcId="{546DBD7D-9F5A-F947-8CA8-4DDB4528054F}" destId="{A0F25FBB-9E99-AD48-B201-E550774FA1DE}" srcOrd="1" destOrd="0" presId="urn:microsoft.com/office/officeart/2005/8/layout/chevron2"/>
    <dgm:cxn modelId="{212F404C-494F-4260-9055-9FA4EA877FE8}" type="presParOf" srcId="{7584B1B4-94F7-A040-B285-4C66C16B110F}" destId="{34F4D97F-B789-9546-87BB-4CA579EFD133}" srcOrd="5" destOrd="0" presId="urn:microsoft.com/office/officeart/2005/8/layout/chevron2"/>
    <dgm:cxn modelId="{7E14D02D-E078-4888-8A5B-1AD9CC029026}" type="presParOf" srcId="{7584B1B4-94F7-A040-B285-4C66C16B110F}" destId="{00C6D8FC-548D-7442-8BE9-43CD92C68B3D}" srcOrd="6" destOrd="0" presId="urn:microsoft.com/office/officeart/2005/8/layout/chevron2"/>
    <dgm:cxn modelId="{67819509-DA82-4CDD-8C49-3948C1EB7F32}" type="presParOf" srcId="{00C6D8FC-548D-7442-8BE9-43CD92C68B3D}" destId="{331AD8D2-27F3-6A41-B926-C15E6378F065}" srcOrd="0" destOrd="0" presId="urn:microsoft.com/office/officeart/2005/8/layout/chevron2"/>
    <dgm:cxn modelId="{7337F2C0-2167-4CE6-B059-DBFC9E7B635B}" type="presParOf" srcId="{00C6D8FC-548D-7442-8BE9-43CD92C68B3D}" destId="{148C3827-377F-A64B-B18B-FEACBCC992C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2F0497-A87A-4740-BFD8-7C7871D98A28}" type="doc">
      <dgm:prSet loTypeId="urn:microsoft.com/office/officeart/2005/8/layout/list1" loCatId="" qsTypeId="urn:microsoft.com/office/officeart/2005/8/quickstyle/simple4" qsCatId="simple" csTypeId="urn:microsoft.com/office/officeart/2005/8/colors/accent4_2" csCatId="accent4" phldr="1"/>
      <dgm:spPr/>
      <dgm:t>
        <a:bodyPr/>
        <a:lstStyle/>
        <a:p>
          <a:endParaRPr lang="it-IT"/>
        </a:p>
      </dgm:t>
    </dgm:pt>
    <dgm:pt modelId="{2DD7C56F-8305-B848-A99D-54C310D758B7}">
      <dgm:prSet phldrT="[Testo]" custT="1"/>
      <dgm:spPr>
        <a:solidFill>
          <a:srgbClr val="7030A0"/>
        </a:solidFill>
      </dgm:spPr>
      <dgm:t>
        <a:bodyPr/>
        <a:lstStyle/>
        <a:p>
          <a:r>
            <a:rPr lang="it-IT" sz="1800"/>
            <a:t>Sistemi Abilitanti Trasversali	</a:t>
          </a:r>
        </a:p>
      </dgm:t>
    </dgm:pt>
    <dgm:pt modelId="{9806378D-5969-004A-B4C8-83C0E3EA37CC}" type="parTrans" cxnId="{BD43BD0C-5D5D-6646-8178-54F9383AAD8D}">
      <dgm:prSet/>
      <dgm:spPr/>
      <dgm:t>
        <a:bodyPr/>
        <a:lstStyle/>
        <a:p>
          <a:endParaRPr lang="it-IT" sz="2000"/>
        </a:p>
      </dgm:t>
    </dgm:pt>
    <dgm:pt modelId="{44816AF0-118B-6947-81C0-F9083F6F986E}" type="sibTrans" cxnId="{BD43BD0C-5D5D-6646-8178-54F9383AAD8D}">
      <dgm:prSet/>
      <dgm:spPr/>
      <dgm:t>
        <a:bodyPr/>
        <a:lstStyle/>
        <a:p>
          <a:endParaRPr lang="it-IT" sz="2000"/>
        </a:p>
      </dgm:t>
    </dgm:pt>
    <dgm:pt modelId="{F132B6BF-F5B5-174B-8084-B99D7E5ADF03}">
      <dgm:prSet phldrT="[Testo]" custT="1"/>
      <dgm:spPr>
        <a:solidFill>
          <a:srgbClr val="7030A0"/>
        </a:solidFill>
      </dgm:spPr>
      <dgm:t>
        <a:bodyPr/>
        <a:lstStyle/>
        <a:p>
          <a:r>
            <a:rPr lang="it-IT" sz="1800"/>
            <a:t>Servizi di dominio verticali</a:t>
          </a:r>
        </a:p>
      </dgm:t>
    </dgm:pt>
    <dgm:pt modelId="{13C3DFA5-FD14-4245-949C-32870D2DB17E}" type="parTrans" cxnId="{6C63FBD5-8081-9D4E-897F-86EF7DF314A3}">
      <dgm:prSet/>
      <dgm:spPr/>
      <dgm:t>
        <a:bodyPr/>
        <a:lstStyle/>
        <a:p>
          <a:endParaRPr lang="it-IT" sz="2000"/>
        </a:p>
      </dgm:t>
    </dgm:pt>
    <dgm:pt modelId="{3BBE234F-6421-9D40-BFBA-C6915FF53CC5}" type="sibTrans" cxnId="{6C63FBD5-8081-9D4E-897F-86EF7DF314A3}">
      <dgm:prSet/>
      <dgm:spPr/>
      <dgm:t>
        <a:bodyPr/>
        <a:lstStyle/>
        <a:p>
          <a:endParaRPr lang="it-IT" sz="2000"/>
        </a:p>
      </dgm:t>
    </dgm:pt>
    <dgm:pt modelId="{FAAFD615-3697-1A41-BEC9-33BFF41E7929}">
      <dgm:prSet phldrT="[Testo]" custT="1"/>
      <dgm:spPr>
        <a:solidFill>
          <a:srgbClr val="7030A0"/>
        </a:solidFill>
      </dgm:spPr>
      <dgm:t>
        <a:bodyPr/>
        <a:lstStyle/>
        <a:p>
          <a:r>
            <a:rPr lang="it-IT" sz="1800"/>
            <a:t>Potenziamento dell'Infrastruttura digitale</a:t>
          </a:r>
        </a:p>
      </dgm:t>
    </dgm:pt>
    <dgm:pt modelId="{879EBF12-3446-A544-8380-AE97BEA7645D}" type="parTrans" cxnId="{DE1C4E99-680C-5442-ABCC-216E0E461CAB}">
      <dgm:prSet/>
      <dgm:spPr/>
      <dgm:t>
        <a:bodyPr/>
        <a:lstStyle/>
        <a:p>
          <a:endParaRPr lang="it-IT" sz="2000"/>
        </a:p>
      </dgm:t>
    </dgm:pt>
    <dgm:pt modelId="{41FB4275-0609-1949-892B-89199F9B6F05}" type="sibTrans" cxnId="{DE1C4E99-680C-5442-ABCC-216E0E461CAB}">
      <dgm:prSet/>
      <dgm:spPr/>
      <dgm:t>
        <a:bodyPr/>
        <a:lstStyle/>
        <a:p>
          <a:endParaRPr lang="it-IT" sz="2000"/>
        </a:p>
      </dgm:t>
    </dgm:pt>
    <dgm:pt modelId="{2172468E-30A2-C14F-AC46-6F161256C6DD}" type="pres">
      <dgm:prSet presAssocID="{ED2F0497-A87A-4740-BFD8-7C7871D98A28}" presName="linear" presStyleCnt="0">
        <dgm:presLayoutVars>
          <dgm:dir/>
          <dgm:animLvl val="lvl"/>
          <dgm:resizeHandles val="exact"/>
        </dgm:presLayoutVars>
      </dgm:prSet>
      <dgm:spPr/>
      <dgm:t>
        <a:bodyPr/>
        <a:lstStyle/>
        <a:p>
          <a:endParaRPr lang="it-IT"/>
        </a:p>
      </dgm:t>
    </dgm:pt>
    <dgm:pt modelId="{98C9B3D9-12BC-CB4D-AEB0-E8877BAD6F4A}" type="pres">
      <dgm:prSet presAssocID="{2DD7C56F-8305-B848-A99D-54C310D758B7}" presName="parentLin" presStyleCnt="0"/>
      <dgm:spPr/>
    </dgm:pt>
    <dgm:pt modelId="{D500F7B4-2D47-8547-BD50-0EF498090631}" type="pres">
      <dgm:prSet presAssocID="{2DD7C56F-8305-B848-A99D-54C310D758B7}" presName="parentLeftMargin" presStyleLbl="node1" presStyleIdx="0" presStyleCnt="3"/>
      <dgm:spPr/>
      <dgm:t>
        <a:bodyPr/>
        <a:lstStyle/>
        <a:p>
          <a:endParaRPr lang="it-IT"/>
        </a:p>
      </dgm:t>
    </dgm:pt>
    <dgm:pt modelId="{4F7F3D03-9741-F94A-AF73-A0F21556DEE8}" type="pres">
      <dgm:prSet presAssocID="{2DD7C56F-8305-B848-A99D-54C310D758B7}" presName="parentText" presStyleLbl="node1" presStyleIdx="0" presStyleCnt="3">
        <dgm:presLayoutVars>
          <dgm:chMax val="0"/>
          <dgm:bulletEnabled val="1"/>
        </dgm:presLayoutVars>
      </dgm:prSet>
      <dgm:spPr/>
      <dgm:t>
        <a:bodyPr/>
        <a:lstStyle/>
        <a:p>
          <a:endParaRPr lang="it-IT"/>
        </a:p>
      </dgm:t>
    </dgm:pt>
    <dgm:pt modelId="{FA2E774F-BDC3-8D44-8455-C88FBA8D37E5}" type="pres">
      <dgm:prSet presAssocID="{2DD7C56F-8305-B848-A99D-54C310D758B7}" presName="negativeSpace" presStyleCnt="0"/>
      <dgm:spPr/>
    </dgm:pt>
    <dgm:pt modelId="{C9CF2A0B-4E59-884A-9281-D7ADC321BF0D}" type="pres">
      <dgm:prSet presAssocID="{2DD7C56F-8305-B848-A99D-54C310D758B7}" presName="childText" presStyleLbl="conFgAcc1" presStyleIdx="0" presStyleCnt="3">
        <dgm:presLayoutVars>
          <dgm:bulletEnabled val="1"/>
        </dgm:presLayoutVars>
      </dgm:prSet>
      <dgm:spPr>
        <a:ln w="19050">
          <a:solidFill>
            <a:srgbClr val="7030A0"/>
          </a:solidFill>
        </a:ln>
      </dgm:spPr>
      <dgm:t>
        <a:bodyPr/>
        <a:lstStyle/>
        <a:p>
          <a:endParaRPr lang="it-IT"/>
        </a:p>
      </dgm:t>
    </dgm:pt>
    <dgm:pt modelId="{EA8E9800-8EC1-214A-A8A3-A55AC0B1BB50}" type="pres">
      <dgm:prSet presAssocID="{44816AF0-118B-6947-81C0-F9083F6F986E}" presName="spaceBetweenRectangles" presStyleCnt="0"/>
      <dgm:spPr/>
    </dgm:pt>
    <dgm:pt modelId="{3513BDBC-8420-E54C-8231-A4F1B9746107}" type="pres">
      <dgm:prSet presAssocID="{F132B6BF-F5B5-174B-8084-B99D7E5ADF03}" presName="parentLin" presStyleCnt="0"/>
      <dgm:spPr/>
    </dgm:pt>
    <dgm:pt modelId="{E9C18C54-15AC-AB4F-BC54-6CCBE2E26BAD}" type="pres">
      <dgm:prSet presAssocID="{F132B6BF-F5B5-174B-8084-B99D7E5ADF03}" presName="parentLeftMargin" presStyleLbl="node1" presStyleIdx="0" presStyleCnt="3"/>
      <dgm:spPr/>
      <dgm:t>
        <a:bodyPr/>
        <a:lstStyle/>
        <a:p>
          <a:endParaRPr lang="it-IT"/>
        </a:p>
      </dgm:t>
    </dgm:pt>
    <dgm:pt modelId="{F2E44D0A-77F8-F94E-B447-081B64543763}" type="pres">
      <dgm:prSet presAssocID="{F132B6BF-F5B5-174B-8084-B99D7E5ADF03}" presName="parentText" presStyleLbl="node1" presStyleIdx="1" presStyleCnt="3">
        <dgm:presLayoutVars>
          <dgm:chMax val="0"/>
          <dgm:bulletEnabled val="1"/>
        </dgm:presLayoutVars>
      </dgm:prSet>
      <dgm:spPr/>
      <dgm:t>
        <a:bodyPr/>
        <a:lstStyle/>
        <a:p>
          <a:endParaRPr lang="it-IT"/>
        </a:p>
      </dgm:t>
    </dgm:pt>
    <dgm:pt modelId="{28776D78-8841-CB43-97DD-FBFBB82637A4}" type="pres">
      <dgm:prSet presAssocID="{F132B6BF-F5B5-174B-8084-B99D7E5ADF03}" presName="negativeSpace" presStyleCnt="0"/>
      <dgm:spPr/>
    </dgm:pt>
    <dgm:pt modelId="{0CC6374E-A4A7-674B-B47B-C1747757BB4C}" type="pres">
      <dgm:prSet presAssocID="{F132B6BF-F5B5-174B-8084-B99D7E5ADF03}" presName="childText" presStyleLbl="conFgAcc1" presStyleIdx="1" presStyleCnt="3">
        <dgm:presLayoutVars>
          <dgm:bulletEnabled val="1"/>
        </dgm:presLayoutVars>
      </dgm:prSet>
      <dgm:spPr>
        <a:ln w="19050">
          <a:solidFill>
            <a:srgbClr val="7030A0"/>
          </a:solidFill>
        </a:ln>
      </dgm:spPr>
      <dgm:t>
        <a:bodyPr/>
        <a:lstStyle/>
        <a:p>
          <a:endParaRPr lang="it-IT"/>
        </a:p>
      </dgm:t>
    </dgm:pt>
    <dgm:pt modelId="{7A30DAD1-460C-4B42-BAB8-CD18467BE1E4}" type="pres">
      <dgm:prSet presAssocID="{3BBE234F-6421-9D40-BFBA-C6915FF53CC5}" presName="spaceBetweenRectangles" presStyleCnt="0"/>
      <dgm:spPr/>
    </dgm:pt>
    <dgm:pt modelId="{EE25EC44-EECF-5949-B16E-FBC04D682EA0}" type="pres">
      <dgm:prSet presAssocID="{FAAFD615-3697-1A41-BEC9-33BFF41E7929}" presName="parentLin" presStyleCnt="0"/>
      <dgm:spPr/>
    </dgm:pt>
    <dgm:pt modelId="{17AF5ACE-5797-FF4D-A7D2-F9CE89CAEA57}" type="pres">
      <dgm:prSet presAssocID="{FAAFD615-3697-1A41-BEC9-33BFF41E7929}" presName="parentLeftMargin" presStyleLbl="node1" presStyleIdx="1" presStyleCnt="3"/>
      <dgm:spPr/>
      <dgm:t>
        <a:bodyPr/>
        <a:lstStyle/>
        <a:p>
          <a:endParaRPr lang="it-IT"/>
        </a:p>
      </dgm:t>
    </dgm:pt>
    <dgm:pt modelId="{6EA01DA4-5507-6E41-9558-AAEB5155619C}" type="pres">
      <dgm:prSet presAssocID="{FAAFD615-3697-1A41-BEC9-33BFF41E7929}" presName="parentText" presStyleLbl="node1" presStyleIdx="2" presStyleCnt="3">
        <dgm:presLayoutVars>
          <dgm:chMax val="0"/>
          <dgm:bulletEnabled val="1"/>
        </dgm:presLayoutVars>
      </dgm:prSet>
      <dgm:spPr/>
      <dgm:t>
        <a:bodyPr/>
        <a:lstStyle/>
        <a:p>
          <a:endParaRPr lang="it-IT"/>
        </a:p>
      </dgm:t>
    </dgm:pt>
    <dgm:pt modelId="{CBCA83FF-F57A-2D47-88BA-2381E787E30F}" type="pres">
      <dgm:prSet presAssocID="{FAAFD615-3697-1A41-BEC9-33BFF41E7929}" presName="negativeSpace" presStyleCnt="0"/>
      <dgm:spPr/>
    </dgm:pt>
    <dgm:pt modelId="{307501F5-6281-0A4E-9E35-7639E1416128}" type="pres">
      <dgm:prSet presAssocID="{FAAFD615-3697-1A41-BEC9-33BFF41E7929}" presName="childText" presStyleLbl="conFgAcc1" presStyleIdx="2" presStyleCnt="3">
        <dgm:presLayoutVars>
          <dgm:bulletEnabled val="1"/>
        </dgm:presLayoutVars>
      </dgm:prSet>
      <dgm:spPr>
        <a:ln w="19050">
          <a:solidFill>
            <a:srgbClr val="7030A0"/>
          </a:solidFill>
        </a:ln>
      </dgm:spPr>
      <dgm:t>
        <a:bodyPr/>
        <a:lstStyle/>
        <a:p>
          <a:endParaRPr lang="it-IT"/>
        </a:p>
      </dgm:t>
    </dgm:pt>
  </dgm:ptLst>
  <dgm:cxnLst>
    <dgm:cxn modelId="{DE1C4E99-680C-5442-ABCC-216E0E461CAB}" srcId="{ED2F0497-A87A-4740-BFD8-7C7871D98A28}" destId="{FAAFD615-3697-1A41-BEC9-33BFF41E7929}" srcOrd="2" destOrd="0" parTransId="{879EBF12-3446-A544-8380-AE97BEA7645D}" sibTransId="{41FB4275-0609-1949-892B-89199F9B6F05}"/>
    <dgm:cxn modelId="{F72E6D84-7EC5-4CAB-BC2B-580CABD39853}" type="presOf" srcId="{ED2F0497-A87A-4740-BFD8-7C7871D98A28}" destId="{2172468E-30A2-C14F-AC46-6F161256C6DD}" srcOrd="0" destOrd="0" presId="urn:microsoft.com/office/officeart/2005/8/layout/list1"/>
    <dgm:cxn modelId="{96EB2356-4C13-493A-9144-47B28ACF25C7}" type="presOf" srcId="{2DD7C56F-8305-B848-A99D-54C310D758B7}" destId="{4F7F3D03-9741-F94A-AF73-A0F21556DEE8}" srcOrd="1" destOrd="0" presId="urn:microsoft.com/office/officeart/2005/8/layout/list1"/>
    <dgm:cxn modelId="{6C63FBD5-8081-9D4E-897F-86EF7DF314A3}" srcId="{ED2F0497-A87A-4740-BFD8-7C7871D98A28}" destId="{F132B6BF-F5B5-174B-8084-B99D7E5ADF03}" srcOrd="1" destOrd="0" parTransId="{13C3DFA5-FD14-4245-949C-32870D2DB17E}" sibTransId="{3BBE234F-6421-9D40-BFBA-C6915FF53CC5}"/>
    <dgm:cxn modelId="{7A68189A-38EC-421B-83D0-C9B858F83B6F}" type="presOf" srcId="{FAAFD615-3697-1A41-BEC9-33BFF41E7929}" destId="{6EA01DA4-5507-6E41-9558-AAEB5155619C}" srcOrd="1" destOrd="0" presId="urn:microsoft.com/office/officeart/2005/8/layout/list1"/>
    <dgm:cxn modelId="{BD43BD0C-5D5D-6646-8178-54F9383AAD8D}" srcId="{ED2F0497-A87A-4740-BFD8-7C7871D98A28}" destId="{2DD7C56F-8305-B848-A99D-54C310D758B7}" srcOrd="0" destOrd="0" parTransId="{9806378D-5969-004A-B4C8-83C0E3EA37CC}" sibTransId="{44816AF0-118B-6947-81C0-F9083F6F986E}"/>
    <dgm:cxn modelId="{AC1D5275-FB48-4792-8A26-3EB38AD8BBD7}" type="presOf" srcId="{2DD7C56F-8305-B848-A99D-54C310D758B7}" destId="{D500F7B4-2D47-8547-BD50-0EF498090631}" srcOrd="0" destOrd="0" presId="urn:microsoft.com/office/officeart/2005/8/layout/list1"/>
    <dgm:cxn modelId="{549A5BB3-7563-4357-A871-F76A677B9E3F}" type="presOf" srcId="{FAAFD615-3697-1A41-BEC9-33BFF41E7929}" destId="{17AF5ACE-5797-FF4D-A7D2-F9CE89CAEA57}" srcOrd="0" destOrd="0" presId="urn:microsoft.com/office/officeart/2005/8/layout/list1"/>
    <dgm:cxn modelId="{AE39F80A-BEB1-47AC-9ABC-1F8BB065B458}" type="presOf" srcId="{F132B6BF-F5B5-174B-8084-B99D7E5ADF03}" destId="{E9C18C54-15AC-AB4F-BC54-6CCBE2E26BAD}" srcOrd="0" destOrd="0" presId="urn:microsoft.com/office/officeart/2005/8/layout/list1"/>
    <dgm:cxn modelId="{9F6A2228-75E7-49CB-81C0-BD873B186CBF}" type="presOf" srcId="{F132B6BF-F5B5-174B-8084-B99D7E5ADF03}" destId="{F2E44D0A-77F8-F94E-B447-081B64543763}" srcOrd="1" destOrd="0" presId="urn:microsoft.com/office/officeart/2005/8/layout/list1"/>
    <dgm:cxn modelId="{190A5CB5-D9E5-4C42-B742-F2C606ECA9E3}" type="presParOf" srcId="{2172468E-30A2-C14F-AC46-6F161256C6DD}" destId="{98C9B3D9-12BC-CB4D-AEB0-E8877BAD6F4A}" srcOrd="0" destOrd="0" presId="urn:microsoft.com/office/officeart/2005/8/layout/list1"/>
    <dgm:cxn modelId="{9E6C3285-3A32-402C-8FAE-D9BAE391226E}" type="presParOf" srcId="{98C9B3D9-12BC-CB4D-AEB0-E8877BAD6F4A}" destId="{D500F7B4-2D47-8547-BD50-0EF498090631}" srcOrd="0" destOrd="0" presId="urn:microsoft.com/office/officeart/2005/8/layout/list1"/>
    <dgm:cxn modelId="{A143F021-EAA9-43A4-85E7-FEFCA8CB162D}" type="presParOf" srcId="{98C9B3D9-12BC-CB4D-AEB0-E8877BAD6F4A}" destId="{4F7F3D03-9741-F94A-AF73-A0F21556DEE8}" srcOrd="1" destOrd="0" presId="urn:microsoft.com/office/officeart/2005/8/layout/list1"/>
    <dgm:cxn modelId="{4EF294D6-428C-4240-AA27-F012B031E8F4}" type="presParOf" srcId="{2172468E-30A2-C14F-AC46-6F161256C6DD}" destId="{FA2E774F-BDC3-8D44-8455-C88FBA8D37E5}" srcOrd="1" destOrd="0" presId="urn:microsoft.com/office/officeart/2005/8/layout/list1"/>
    <dgm:cxn modelId="{3457866E-9BC5-4AF2-9D1A-FD1A57B9F954}" type="presParOf" srcId="{2172468E-30A2-C14F-AC46-6F161256C6DD}" destId="{C9CF2A0B-4E59-884A-9281-D7ADC321BF0D}" srcOrd="2" destOrd="0" presId="urn:microsoft.com/office/officeart/2005/8/layout/list1"/>
    <dgm:cxn modelId="{DDD22B0E-ECE5-4A39-BDB9-0E81F4CF6AE6}" type="presParOf" srcId="{2172468E-30A2-C14F-AC46-6F161256C6DD}" destId="{EA8E9800-8EC1-214A-A8A3-A55AC0B1BB50}" srcOrd="3" destOrd="0" presId="urn:microsoft.com/office/officeart/2005/8/layout/list1"/>
    <dgm:cxn modelId="{F0E9D517-183B-4D7C-8C72-F1E3E91C701F}" type="presParOf" srcId="{2172468E-30A2-C14F-AC46-6F161256C6DD}" destId="{3513BDBC-8420-E54C-8231-A4F1B9746107}" srcOrd="4" destOrd="0" presId="urn:microsoft.com/office/officeart/2005/8/layout/list1"/>
    <dgm:cxn modelId="{F8E2A4B0-118E-427D-A879-5C860C63818E}" type="presParOf" srcId="{3513BDBC-8420-E54C-8231-A4F1B9746107}" destId="{E9C18C54-15AC-AB4F-BC54-6CCBE2E26BAD}" srcOrd="0" destOrd="0" presId="urn:microsoft.com/office/officeart/2005/8/layout/list1"/>
    <dgm:cxn modelId="{C31AF02D-A02C-43BD-B8B1-09DE35EB02F8}" type="presParOf" srcId="{3513BDBC-8420-E54C-8231-A4F1B9746107}" destId="{F2E44D0A-77F8-F94E-B447-081B64543763}" srcOrd="1" destOrd="0" presId="urn:microsoft.com/office/officeart/2005/8/layout/list1"/>
    <dgm:cxn modelId="{375A1CA1-54D5-4603-93F3-1A658BDB187F}" type="presParOf" srcId="{2172468E-30A2-C14F-AC46-6F161256C6DD}" destId="{28776D78-8841-CB43-97DD-FBFBB82637A4}" srcOrd="5" destOrd="0" presId="urn:microsoft.com/office/officeart/2005/8/layout/list1"/>
    <dgm:cxn modelId="{6AF8ACDA-39D3-4665-9A79-C58C40EC9097}" type="presParOf" srcId="{2172468E-30A2-C14F-AC46-6F161256C6DD}" destId="{0CC6374E-A4A7-674B-B47B-C1747757BB4C}" srcOrd="6" destOrd="0" presId="urn:microsoft.com/office/officeart/2005/8/layout/list1"/>
    <dgm:cxn modelId="{377F3337-7DBA-4ACE-AB35-5B395FAB2278}" type="presParOf" srcId="{2172468E-30A2-C14F-AC46-6F161256C6DD}" destId="{7A30DAD1-460C-4B42-BAB8-CD18467BE1E4}" srcOrd="7" destOrd="0" presId="urn:microsoft.com/office/officeart/2005/8/layout/list1"/>
    <dgm:cxn modelId="{0D2A0115-C675-475D-94E7-5223C269902C}" type="presParOf" srcId="{2172468E-30A2-C14F-AC46-6F161256C6DD}" destId="{EE25EC44-EECF-5949-B16E-FBC04D682EA0}" srcOrd="8" destOrd="0" presId="urn:microsoft.com/office/officeart/2005/8/layout/list1"/>
    <dgm:cxn modelId="{F5B0331A-CC46-4C26-AC36-DD721B05CEF0}" type="presParOf" srcId="{EE25EC44-EECF-5949-B16E-FBC04D682EA0}" destId="{17AF5ACE-5797-FF4D-A7D2-F9CE89CAEA57}" srcOrd="0" destOrd="0" presId="urn:microsoft.com/office/officeart/2005/8/layout/list1"/>
    <dgm:cxn modelId="{24DE014F-D0A8-47CD-BA77-774B4D19D83E}" type="presParOf" srcId="{EE25EC44-EECF-5949-B16E-FBC04D682EA0}" destId="{6EA01DA4-5507-6E41-9558-AAEB5155619C}" srcOrd="1" destOrd="0" presId="urn:microsoft.com/office/officeart/2005/8/layout/list1"/>
    <dgm:cxn modelId="{6EC8CEEE-592C-47FB-8B7F-9511C0A23D03}" type="presParOf" srcId="{2172468E-30A2-C14F-AC46-6F161256C6DD}" destId="{CBCA83FF-F57A-2D47-88BA-2381E787E30F}" srcOrd="9" destOrd="0" presId="urn:microsoft.com/office/officeart/2005/8/layout/list1"/>
    <dgm:cxn modelId="{A48C309D-A9C2-4535-97AF-098EB9995669}" type="presParOf" srcId="{2172468E-30A2-C14F-AC46-6F161256C6DD}" destId="{307501F5-6281-0A4E-9E35-7639E14161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2C67BC-E79C-48ED-9ECE-2E265AB72FE6}" type="doc">
      <dgm:prSet loTypeId="urn:microsoft.com/office/officeart/2005/8/layout/hList9" loCatId="list" qsTypeId="urn:microsoft.com/office/officeart/2005/8/quickstyle/3d2" qsCatId="3D" csTypeId="urn:microsoft.com/office/officeart/2005/8/colors/accent1_2" csCatId="accent1" phldr="1"/>
      <dgm:spPr/>
      <dgm:t>
        <a:bodyPr/>
        <a:lstStyle/>
        <a:p>
          <a:endParaRPr lang="it-IT"/>
        </a:p>
      </dgm:t>
    </dgm:pt>
    <dgm:pt modelId="{C4994D0C-45FB-434B-8B77-089F188E0BE9}">
      <dgm:prSet phldrT="[Testo]" custT="1"/>
      <dgm:spPr>
        <a:solidFill>
          <a:srgbClr val="C00000"/>
        </a:solidFill>
      </dgm:spPr>
      <dgm:t>
        <a:bodyPr/>
        <a:lstStyle/>
        <a:p>
          <a:r>
            <a:rPr lang="it-IT" sz="1200" b="1"/>
            <a:t>VANTAGGI PER I CITTADINI</a:t>
          </a:r>
        </a:p>
      </dgm:t>
    </dgm:pt>
    <dgm:pt modelId="{90277468-9D43-4FB5-B41C-983FE0E79EC1}" type="parTrans" cxnId="{7254BFBE-75D6-4966-9328-28DF1D0FBAEA}">
      <dgm:prSet/>
      <dgm:spPr/>
      <dgm:t>
        <a:bodyPr/>
        <a:lstStyle/>
        <a:p>
          <a:endParaRPr lang="it-IT"/>
        </a:p>
      </dgm:t>
    </dgm:pt>
    <dgm:pt modelId="{E0BAD7FA-DF28-49D8-8EFC-E251DBE6AA68}" type="sibTrans" cxnId="{7254BFBE-75D6-4966-9328-28DF1D0FBAEA}">
      <dgm:prSet/>
      <dgm:spPr/>
      <dgm:t>
        <a:bodyPr/>
        <a:lstStyle/>
        <a:p>
          <a:endParaRPr lang="it-IT"/>
        </a:p>
      </dgm:t>
    </dgm:pt>
    <dgm:pt modelId="{DCEDA465-3D33-4D40-B585-22B2F86F8E19}">
      <dgm:prSet phldrT="[Testo]" custT="1"/>
      <dgm:spPr>
        <a:ln>
          <a:noFill/>
        </a:ln>
      </dgm:spPr>
      <dgm:t>
        <a:bodyPr/>
        <a:lstStyle/>
        <a:p>
          <a:r>
            <a:rPr lang="it-IT" sz="1200" b="0" dirty="0"/>
            <a:t>Il cittadino ha nuovi servizi interattivi dal Portale Regionale della Salute e accede alla propria storia clinica in rete, tramite il Fascicolo Sanitario Elettronico (FSE). </a:t>
          </a:r>
        </a:p>
      </dgm:t>
    </dgm:pt>
    <dgm:pt modelId="{15B35986-EB6B-49D1-A933-AC39628BDC1A}" type="parTrans" cxnId="{BA8E922E-13B8-4E53-9FE0-C50C1DFD9A62}">
      <dgm:prSet/>
      <dgm:spPr/>
      <dgm:t>
        <a:bodyPr/>
        <a:lstStyle/>
        <a:p>
          <a:endParaRPr lang="it-IT"/>
        </a:p>
      </dgm:t>
    </dgm:pt>
    <dgm:pt modelId="{AD3D7550-0D1D-4914-9C1E-076F27D34CFB}" type="sibTrans" cxnId="{BA8E922E-13B8-4E53-9FE0-C50C1DFD9A62}">
      <dgm:prSet/>
      <dgm:spPr/>
      <dgm:t>
        <a:bodyPr/>
        <a:lstStyle/>
        <a:p>
          <a:endParaRPr lang="it-IT"/>
        </a:p>
      </dgm:t>
    </dgm:pt>
    <dgm:pt modelId="{F81E6DC5-ECB1-2140-8C8D-D01550816725}">
      <dgm:prSet custT="1"/>
      <dgm:spPr/>
      <dgm:t>
        <a:bodyPr/>
        <a:lstStyle/>
        <a:p>
          <a:r>
            <a:rPr lang="it-IT" sz="1200" b="0" dirty="0"/>
            <a:t>I medici che lo devono curare hanno a disposizione esami e prescrizioni che lo riguardano on line, così il paziente non deve più conservare analisi e cartelle mediche presso la propria abitazione.</a:t>
          </a:r>
        </a:p>
      </dgm:t>
    </dgm:pt>
    <dgm:pt modelId="{84D8A619-946C-B549-A818-4D8D9E5A7D18}" type="parTrans" cxnId="{DA7929C9-10A1-7048-88B5-85814D917459}">
      <dgm:prSet/>
      <dgm:spPr/>
      <dgm:t>
        <a:bodyPr/>
        <a:lstStyle/>
        <a:p>
          <a:endParaRPr lang="it-IT"/>
        </a:p>
      </dgm:t>
    </dgm:pt>
    <dgm:pt modelId="{6F28E588-5B7A-9D4A-B096-49BD27935C53}" type="sibTrans" cxnId="{DA7929C9-10A1-7048-88B5-85814D917459}">
      <dgm:prSet/>
      <dgm:spPr/>
      <dgm:t>
        <a:bodyPr/>
        <a:lstStyle/>
        <a:p>
          <a:endParaRPr lang="it-IT"/>
        </a:p>
      </dgm:t>
    </dgm:pt>
    <dgm:pt modelId="{BA51499A-703F-7D44-8256-A9C1764235EA}">
      <dgm:prSet custT="1"/>
      <dgm:spPr/>
      <dgm:t>
        <a:bodyPr/>
        <a:lstStyle/>
        <a:p>
          <a:r>
            <a:rPr lang="it-IT" sz="1200" b="0" dirty="0"/>
            <a:t>Il cittadino ha informazioni e servizi telematici in particolari settori sanitari quali: lo Screening Oncologico, le Anatomie Patologiche, le vaccinazioni, i dipartimenti della salute, l’emergenza urgenza. </a:t>
          </a:r>
        </a:p>
      </dgm:t>
    </dgm:pt>
    <dgm:pt modelId="{BF5E575E-CFA7-B248-9591-F74B96DF584B}" type="parTrans" cxnId="{FF6DAD86-2A6B-3B43-A929-1E237E7AD924}">
      <dgm:prSet/>
      <dgm:spPr/>
      <dgm:t>
        <a:bodyPr/>
        <a:lstStyle/>
        <a:p>
          <a:endParaRPr lang="it-IT"/>
        </a:p>
      </dgm:t>
    </dgm:pt>
    <dgm:pt modelId="{6AC74B38-AF9C-FA41-B670-08AAD3002B01}" type="sibTrans" cxnId="{FF6DAD86-2A6B-3B43-A929-1E237E7AD924}">
      <dgm:prSet/>
      <dgm:spPr/>
      <dgm:t>
        <a:bodyPr/>
        <a:lstStyle/>
        <a:p>
          <a:endParaRPr lang="it-IT"/>
        </a:p>
      </dgm:t>
    </dgm:pt>
    <dgm:pt modelId="{8169793F-01C3-BF44-B4CA-5A8E6BB7204E}">
      <dgm:prSet custT="1"/>
      <dgm:spPr/>
      <dgm:t>
        <a:bodyPr/>
        <a:lstStyle/>
        <a:p>
          <a:r>
            <a:rPr lang="it-IT" sz="1200" b="0" dirty="0">
              <a:solidFill>
                <a:sysClr val="windowText" lastClr="000000"/>
              </a:solidFill>
            </a:rPr>
            <a:t>Coloro che hanno bisogno di prestazioni sociali e sociosanitari ricevono risposte e prestazioni in tempi più rapidi, grazie alla gestione telematica degli interventi</a:t>
          </a:r>
          <a:r>
            <a:rPr lang="it-IT" sz="1200" b="0" dirty="0">
              <a:solidFill>
                <a:srgbClr val="FF0000"/>
              </a:solidFill>
            </a:rPr>
            <a:t>.</a:t>
          </a:r>
          <a:endParaRPr lang="it-IT" sz="1200" b="0" dirty="0"/>
        </a:p>
      </dgm:t>
    </dgm:pt>
    <dgm:pt modelId="{E670A0C0-D915-2240-A6D7-4C1A23939557}" type="parTrans" cxnId="{87FAF43A-74CC-DA42-8763-2F1395AE2824}">
      <dgm:prSet/>
      <dgm:spPr/>
      <dgm:t>
        <a:bodyPr/>
        <a:lstStyle/>
        <a:p>
          <a:endParaRPr lang="it-IT"/>
        </a:p>
      </dgm:t>
    </dgm:pt>
    <dgm:pt modelId="{E48D7537-4DF3-BA49-A867-9BE4217DDDAB}" type="sibTrans" cxnId="{87FAF43A-74CC-DA42-8763-2F1395AE2824}">
      <dgm:prSet/>
      <dgm:spPr/>
      <dgm:t>
        <a:bodyPr/>
        <a:lstStyle/>
        <a:p>
          <a:endParaRPr lang="it-IT"/>
        </a:p>
      </dgm:t>
    </dgm:pt>
    <dgm:pt modelId="{C836874B-1434-654B-B31C-C6C16A85A8F4}">
      <dgm:prSet custT="1"/>
      <dgm:spPr/>
      <dgm:t>
        <a:bodyPr/>
        <a:lstStyle/>
        <a:p>
          <a:r>
            <a:rPr lang="it-IT" sz="1200" b="0" dirty="0"/>
            <a:t>Disoccupati e giovani in cerca di lavoro possono inserire il loro curriculum in una banca dati per l’incontro di domanda - offerta di lavoro su tutto il territorio e trovare i corsi di formazione più idonei al completamento del loro percorso professionale.</a:t>
          </a:r>
        </a:p>
      </dgm:t>
    </dgm:pt>
    <dgm:pt modelId="{6285A01F-F066-0A48-9369-680B642CC53D}" type="parTrans" cxnId="{151B4D57-2854-E74A-9200-27BA3D8F4034}">
      <dgm:prSet/>
      <dgm:spPr/>
      <dgm:t>
        <a:bodyPr/>
        <a:lstStyle/>
        <a:p>
          <a:endParaRPr lang="it-IT"/>
        </a:p>
      </dgm:t>
    </dgm:pt>
    <dgm:pt modelId="{1244F768-C69B-B945-9EBF-5050EE01472A}" type="sibTrans" cxnId="{151B4D57-2854-E74A-9200-27BA3D8F4034}">
      <dgm:prSet/>
      <dgm:spPr/>
      <dgm:t>
        <a:bodyPr/>
        <a:lstStyle/>
        <a:p>
          <a:endParaRPr lang="it-IT"/>
        </a:p>
      </dgm:t>
    </dgm:pt>
    <dgm:pt modelId="{52A4993E-DA01-534A-A383-ABC29E1D33B8}">
      <dgm:prSet custT="1"/>
      <dgm:spPr/>
      <dgm:t>
        <a:bodyPr/>
        <a:lstStyle/>
        <a:p>
          <a:r>
            <a:rPr lang="it-IT" sz="1200" b="0" dirty="0"/>
            <a:t>Il cittadino vede più facilmente riconosciuto il proprio diritto alla giustizia, grazie al sistema di giustizia digitale, esteso a tutto il territorio regionale, che ridurrà i tempi dei procedimenti</a:t>
          </a:r>
          <a:r>
            <a:rPr lang="it-IT" sz="1000" b="0" dirty="0"/>
            <a:t>.</a:t>
          </a:r>
        </a:p>
      </dgm:t>
    </dgm:pt>
    <dgm:pt modelId="{970C811F-5279-4A40-957B-AFD90E988FCB}" type="parTrans" cxnId="{53A2E9CE-4028-C346-A425-65516DE11A22}">
      <dgm:prSet/>
      <dgm:spPr/>
      <dgm:t>
        <a:bodyPr/>
        <a:lstStyle/>
        <a:p>
          <a:endParaRPr lang="it-IT"/>
        </a:p>
      </dgm:t>
    </dgm:pt>
    <dgm:pt modelId="{F2BDAE6B-1A0C-C444-AAB1-B204B7A695A5}" type="sibTrans" cxnId="{53A2E9CE-4028-C346-A425-65516DE11A22}">
      <dgm:prSet/>
      <dgm:spPr/>
      <dgm:t>
        <a:bodyPr/>
        <a:lstStyle/>
        <a:p>
          <a:endParaRPr lang="it-IT"/>
        </a:p>
      </dgm:t>
    </dgm:pt>
    <dgm:pt modelId="{4EC2D768-746F-492D-9667-1BF22FEFEDD7}" type="pres">
      <dgm:prSet presAssocID="{4A2C67BC-E79C-48ED-9ECE-2E265AB72FE6}" presName="list" presStyleCnt="0">
        <dgm:presLayoutVars>
          <dgm:dir/>
          <dgm:animLvl val="lvl"/>
        </dgm:presLayoutVars>
      </dgm:prSet>
      <dgm:spPr/>
      <dgm:t>
        <a:bodyPr/>
        <a:lstStyle/>
        <a:p>
          <a:endParaRPr lang="it-IT"/>
        </a:p>
      </dgm:t>
    </dgm:pt>
    <dgm:pt modelId="{BC250668-C8A0-45DF-9F1E-7ECA23DAEE97}" type="pres">
      <dgm:prSet presAssocID="{C4994D0C-45FB-434B-8B77-089F188E0BE9}" presName="posSpace" presStyleCnt="0"/>
      <dgm:spPr/>
    </dgm:pt>
    <dgm:pt modelId="{30E0FDF0-FC23-412C-982D-BB88F42C7F28}" type="pres">
      <dgm:prSet presAssocID="{C4994D0C-45FB-434B-8B77-089F188E0BE9}" presName="vertFlow" presStyleCnt="0"/>
      <dgm:spPr/>
    </dgm:pt>
    <dgm:pt modelId="{84D6D1EE-242C-4D49-AED1-487AD902356B}" type="pres">
      <dgm:prSet presAssocID="{C4994D0C-45FB-434B-8B77-089F188E0BE9}" presName="topSpace" presStyleCnt="0"/>
      <dgm:spPr/>
    </dgm:pt>
    <dgm:pt modelId="{0E0DC3DA-3F50-456F-8CC1-0F9794AEF13A}" type="pres">
      <dgm:prSet presAssocID="{C4994D0C-45FB-434B-8B77-089F188E0BE9}" presName="firstComp" presStyleCnt="0"/>
      <dgm:spPr/>
    </dgm:pt>
    <dgm:pt modelId="{301CCA47-84B3-4484-8908-80FD0B7A5068}" type="pres">
      <dgm:prSet presAssocID="{C4994D0C-45FB-434B-8B77-089F188E0BE9}" presName="firstChild" presStyleLbl="bgAccFollowNode1" presStyleIdx="0" presStyleCnt="6" custScaleX="202944" custScaleY="74730" custLinFactNeighborX="-6683" custLinFactNeighborY="-6803"/>
      <dgm:spPr/>
      <dgm:t>
        <a:bodyPr/>
        <a:lstStyle/>
        <a:p>
          <a:endParaRPr lang="it-IT"/>
        </a:p>
      </dgm:t>
    </dgm:pt>
    <dgm:pt modelId="{1B3B8D84-607A-4C0B-B971-E32799B0820A}" type="pres">
      <dgm:prSet presAssocID="{C4994D0C-45FB-434B-8B77-089F188E0BE9}" presName="firstChildTx" presStyleLbl="bgAccFollowNode1" presStyleIdx="0" presStyleCnt="6">
        <dgm:presLayoutVars>
          <dgm:bulletEnabled val="1"/>
        </dgm:presLayoutVars>
      </dgm:prSet>
      <dgm:spPr/>
      <dgm:t>
        <a:bodyPr/>
        <a:lstStyle/>
        <a:p>
          <a:endParaRPr lang="it-IT"/>
        </a:p>
      </dgm:t>
    </dgm:pt>
    <dgm:pt modelId="{A7CEB8C5-96B1-984C-850E-C4447D8D8381}" type="pres">
      <dgm:prSet presAssocID="{F81E6DC5-ECB1-2140-8C8D-D01550816725}" presName="comp" presStyleCnt="0"/>
      <dgm:spPr/>
    </dgm:pt>
    <dgm:pt modelId="{993FF9B0-0F7C-774F-BE41-342BE51D5AF1}" type="pres">
      <dgm:prSet presAssocID="{F81E6DC5-ECB1-2140-8C8D-D01550816725}" presName="child" presStyleLbl="bgAccFollowNode1" presStyleIdx="1" presStyleCnt="6" custScaleX="202611" custScaleY="88455" custLinFactNeighborX="-6440"/>
      <dgm:spPr/>
      <dgm:t>
        <a:bodyPr/>
        <a:lstStyle/>
        <a:p>
          <a:endParaRPr lang="it-IT"/>
        </a:p>
      </dgm:t>
    </dgm:pt>
    <dgm:pt modelId="{FECF6BE8-ECED-5F4C-8112-BC075F07BECC}" type="pres">
      <dgm:prSet presAssocID="{F81E6DC5-ECB1-2140-8C8D-D01550816725}" presName="childTx" presStyleLbl="bgAccFollowNode1" presStyleIdx="1" presStyleCnt="6">
        <dgm:presLayoutVars>
          <dgm:bulletEnabled val="1"/>
        </dgm:presLayoutVars>
      </dgm:prSet>
      <dgm:spPr/>
      <dgm:t>
        <a:bodyPr/>
        <a:lstStyle/>
        <a:p>
          <a:endParaRPr lang="it-IT"/>
        </a:p>
      </dgm:t>
    </dgm:pt>
    <dgm:pt modelId="{0794BF45-6F77-A648-B288-125295735648}" type="pres">
      <dgm:prSet presAssocID="{BA51499A-703F-7D44-8256-A9C1764235EA}" presName="comp" presStyleCnt="0"/>
      <dgm:spPr/>
    </dgm:pt>
    <dgm:pt modelId="{54A9F33F-FFA8-1841-BB60-9B78514A4AA8}" type="pres">
      <dgm:prSet presAssocID="{BA51499A-703F-7D44-8256-A9C1764235EA}" presName="child" presStyleLbl="bgAccFollowNode1" presStyleIdx="2" presStyleCnt="6" custScaleX="202611" custScaleY="88455" custLinFactNeighborX="-6440"/>
      <dgm:spPr/>
      <dgm:t>
        <a:bodyPr/>
        <a:lstStyle/>
        <a:p>
          <a:endParaRPr lang="it-IT"/>
        </a:p>
      </dgm:t>
    </dgm:pt>
    <dgm:pt modelId="{CA6721F3-1B97-B64F-A399-05B5E52392BE}" type="pres">
      <dgm:prSet presAssocID="{BA51499A-703F-7D44-8256-A9C1764235EA}" presName="childTx" presStyleLbl="bgAccFollowNode1" presStyleIdx="2" presStyleCnt="6">
        <dgm:presLayoutVars>
          <dgm:bulletEnabled val="1"/>
        </dgm:presLayoutVars>
      </dgm:prSet>
      <dgm:spPr/>
      <dgm:t>
        <a:bodyPr/>
        <a:lstStyle/>
        <a:p>
          <a:endParaRPr lang="it-IT"/>
        </a:p>
      </dgm:t>
    </dgm:pt>
    <dgm:pt modelId="{8D6AF437-6950-DC4B-9524-262BE9FEF8BD}" type="pres">
      <dgm:prSet presAssocID="{8169793F-01C3-BF44-B4CA-5A8E6BB7204E}" presName="comp" presStyleCnt="0"/>
      <dgm:spPr/>
    </dgm:pt>
    <dgm:pt modelId="{EF57955C-DD3E-3046-BBDB-F00F75119040}" type="pres">
      <dgm:prSet presAssocID="{8169793F-01C3-BF44-B4CA-5A8E6BB7204E}" presName="child" presStyleLbl="bgAccFollowNode1" presStyleIdx="3" presStyleCnt="6" custScaleX="202611" custScaleY="88455" custLinFactNeighborX="-6440"/>
      <dgm:spPr/>
      <dgm:t>
        <a:bodyPr/>
        <a:lstStyle/>
        <a:p>
          <a:endParaRPr lang="it-IT"/>
        </a:p>
      </dgm:t>
    </dgm:pt>
    <dgm:pt modelId="{930825C2-1628-6546-B7B9-7198DCA6FD39}" type="pres">
      <dgm:prSet presAssocID="{8169793F-01C3-BF44-B4CA-5A8E6BB7204E}" presName="childTx" presStyleLbl="bgAccFollowNode1" presStyleIdx="3" presStyleCnt="6">
        <dgm:presLayoutVars>
          <dgm:bulletEnabled val="1"/>
        </dgm:presLayoutVars>
      </dgm:prSet>
      <dgm:spPr/>
      <dgm:t>
        <a:bodyPr/>
        <a:lstStyle/>
        <a:p>
          <a:endParaRPr lang="it-IT"/>
        </a:p>
      </dgm:t>
    </dgm:pt>
    <dgm:pt modelId="{4D311708-87EA-0849-B378-D27C9B68D4F1}" type="pres">
      <dgm:prSet presAssocID="{C836874B-1434-654B-B31C-C6C16A85A8F4}" presName="comp" presStyleCnt="0"/>
      <dgm:spPr/>
    </dgm:pt>
    <dgm:pt modelId="{4390059B-D86C-2248-9242-28400E130025}" type="pres">
      <dgm:prSet presAssocID="{C836874B-1434-654B-B31C-C6C16A85A8F4}" presName="child" presStyleLbl="bgAccFollowNode1" presStyleIdx="4" presStyleCnt="6" custScaleX="202611" custScaleY="88455" custLinFactNeighborX="-6440"/>
      <dgm:spPr/>
      <dgm:t>
        <a:bodyPr/>
        <a:lstStyle/>
        <a:p>
          <a:endParaRPr lang="it-IT"/>
        </a:p>
      </dgm:t>
    </dgm:pt>
    <dgm:pt modelId="{2B80EE06-9014-9940-96D9-8DBDDD50B010}" type="pres">
      <dgm:prSet presAssocID="{C836874B-1434-654B-B31C-C6C16A85A8F4}" presName="childTx" presStyleLbl="bgAccFollowNode1" presStyleIdx="4" presStyleCnt="6">
        <dgm:presLayoutVars>
          <dgm:bulletEnabled val="1"/>
        </dgm:presLayoutVars>
      </dgm:prSet>
      <dgm:spPr/>
      <dgm:t>
        <a:bodyPr/>
        <a:lstStyle/>
        <a:p>
          <a:endParaRPr lang="it-IT"/>
        </a:p>
      </dgm:t>
    </dgm:pt>
    <dgm:pt modelId="{37B17EA9-B265-CE46-AA5A-12ADE288DB3F}" type="pres">
      <dgm:prSet presAssocID="{52A4993E-DA01-534A-A383-ABC29E1D33B8}" presName="comp" presStyleCnt="0"/>
      <dgm:spPr/>
    </dgm:pt>
    <dgm:pt modelId="{1179E7B8-FCFE-0A47-AE08-80DD35544972}" type="pres">
      <dgm:prSet presAssocID="{52A4993E-DA01-534A-A383-ABC29E1D33B8}" presName="child" presStyleLbl="bgAccFollowNode1" presStyleIdx="5" presStyleCnt="6" custScaleX="202611" custScaleY="88455" custLinFactNeighborX="-6440"/>
      <dgm:spPr/>
      <dgm:t>
        <a:bodyPr/>
        <a:lstStyle/>
        <a:p>
          <a:endParaRPr lang="it-IT"/>
        </a:p>
      </dgm:t>
    </dgm:pt>
    <dgm:pt modelId="{D6373BAB-E826-0D4D-ACD0-837A1E5D2A17}" type="pres">
      <dgm:prSet presAssocID="{52A4993E-DA01-534A-A383-ABC29E1D33B8}" presName="childTx" presStyleLbl="bgAccFollowNode1" presStyleIdx="5" presStyleCnt="6">
        <dgm:presLayoutVars>
          <dgm:bulletEnabled val="1"/>
        </dgm:presLayoutVars>
      </dgm:prSet>
      <dgm:spPr/>
      <dgm:t>
        <a:bodyPr/>
        <a:lstStyle/>
        <a:p>
          <a:endParaRPr lang="it-IT"/>
        </a:p>
      </dgm:t>
    </dgm:pt>
    <dgm:pt modelId="{70605FD4-DB1D-4BE8-8847-FCFCBD04BC40}" type="pres">
      <dgm:prSet presAssocID="{C4994D0C-45FB-434B-8B77-089F188E0BE9}" presName="negSpace" presStyleCnt="0"/>
      <dgm:spPr/>
    </dgm:pt>
    <dgm:pt modelId="{14952552-7C25-49ED-B368-7B9EBBAD581B}" type="pres">
      <dgm:prSet presAssocID="{C4994D0C-45FB-434B-8B77-089F188E0BE9}" presName="circle" presStyleLbl="node1" presStyleIdx="0" presStyleCnt="1" custScaleX="159828" custScaleY="159353" custLinFactX="-100000" custLinFactNeighborX="-166191" custLinFactNeighborY="8264"/>
      <dgm:spPr/>
      <dgm:t>
        <a:bodyPr/>
        <a:lstStyle/>
        <a:p>
          <a:endParaRPr lang="it-IT"/>
        </a:p>
      </dgm:t>
    </dgm:pt>
  </dgm:ptLst>
  <dgm:cxnLst>
    <dgm:cxn modelId="{BC1B81EB-CF29-BD4B-9151-E62B0BAC49F5}" type="presOf" srcId="{C836874B-1434-654B-B31C-C6C16A85A8F4}" destId="{4390059B-D86C-2248-9242-28400E130025}" srcOrd="0" destOrd="0" presId="urn:microsoft.com/office/officeart/2005/8/layout/hList9"/>
    <dgm:cxn modelId="{FEE78907-360B-3146-ACC1-79CC154B115E}" type="presOf" srcId="{F81E6DC5-ECB1-2140-8C8D-D01550816725}" destId="{993FF9B0-0F7C-774F-BE41-342BE51D5AF1}" srcOrd="0" destOrd="0" presId="urn:microsoft.com/office/officeart/2005/8/layout/hList9"/>
    <dgm:cxn modelId="{151B4D57-2854-E74A-9200-27BA3D8F4034}" srcId="{C4994D0C-45FB-434B-8B77-089F188E0BE9}" destId="{C836874B-1434-654B-B31C-C6C16A85A8F4}" srcOrd="4" destOrd="0" parTransId="{6285A01F-F066-0A48-9369-680B642CC53D}" sibTransId="{1244F768-C69B-B945-9EBF-5050EE01472A}"/>
    <dgm:cxn modelId="{DE66A921-241A-0546-91F9-ED3610FEF457}" type="presOf" srcId="{DCEDA465-3D33-4D40-B585-22B2F86F8E19}" destId="{1B3B8D84-607A-4C0B-B971-E32799B0820A}" srcOrd="1" destOrd="0" presId="urn:microsoft.com/office/officeart/2005/8/layout/hList9"/>
    <dgm:cxn modelId="{C4E7F641-34A1-9347-87FA-9C89A75F43DA}" type="presOf" srcId="{C4994D0C-45FB-434B-8B77-089F188E0BE9}" destId="{14952552-7C25-49ED-B368-7B9EBBAD581B}" srcOrd="0" destOrd="0" presId="urn:microsoft.com/office/officeart/2005/8/layout/hList9"/>
    <dgm:cxn modelId="{87FAF43A-74CC-DA42-8763-2F1395AE2824}" srcId="{C4994D0C-45FB-434B-8B77-089F188E0BE9}" destId="{8169793F-01C3-BF44-B4CA-5A8E6BB7204E}" srcOrd="3" destOrd="0" parTransId="{E670A0C0-D915-2240-A6D7-4C1A23939557}" sibTransId="{E48D7537-4DF3-BA49-A867-9BE4217DDDAB}"/>
    <dgm:cxn modelId="{6695B16B-0227-2C4E-B218-4D9A0E912BFD}" type="presOf" srcId="{BA51499A-703F-7D44-8256-A9C1764235EA}" destId="{CA6721F3-1B97-B64F-A399-05B5E52392BE}" srcOrd="1" destOrd="0" presId="urn:microsoft.com/office/officeart/2005/8/layout/hList9"/>
    <dgm:cxn modelId="{7254BFBE-75D6-4966-9328-28DF1D0FBAEA}" srcId="{4A2C67BC-E79C-48ED-9ECE-2E265AB72FE6}" destId="{C4994D0C-45FB-434B-8B77-089F188E0BE9}" srcOrd="0" destOrd="0" parTransId="{90277468-9D43-4FB5-B41C-983FE0E79EC1}" sibTransId="{E0BAD7FA-DF28-49D8-8EFC-E251DBE6AA68}"/>
    <dgm:cxn modelId="{7D815615-2074-AE4E-A367-FE30374EB601}" type="presOf" srcId="{52A4993E-DA01-534A-A383-ABC29E1D33B8}" destId="{D6373BAB-E826-0D4D-ACD0-837A1E5D2A17}" srcOrd="1" destOrd="0" presId="urn:microsoft.com/office/officeart/2005/8/layout/hList9"/>
    <dgm:cxn modelId="{91F8173A-5D48-7344-8BB3-C8AD7995E20E}" type="presOf" srcId="{8169793F-01C3-BF44-B4CA-5A8E6BB7204E}" destId="{EF57955C-DD3E-3046-BBDB-F00F75119040}" srcOrd="0" destOrd="0" presId="urn:microsoft.com/office/officeart/2005/8/layout/hList9"/>
    <dgm:cxn modelId="{4D5872A4-AAF3-D840-8139-0BE254C77C3C}" type="presOf" srcId="{F81E6DC5-ECB1-2140-8C8D-D01550816725}" destId="{FECF6BE8-ECED-5F4C-8112-BC075F07BECC}" srcOrd="1" destOrd="0" presId="urn:microsoft.com/office/officeart/2005/8/layout/hList9"/>
    <dgm:cxn modelId="{CE82ED1C-903F-5D46-B6C3-9E9021EF23FF}" type="presOf" srcId="{52A4993E-DA01-534A-A383-ABC29E1D33B8}" destId="{1179E7B8-FCFE-0A47-AE08-80DD35544972}" srcOrd="0" destOrd="0" presId="urn:microsoft.com/office/officeart/2005/8/layout/hList9"/>
    <dgm:cxn modelId="{DA7929C9-10A1-7048-88B5-85814D917459}" srcId="{C4994D0C-45FB-434B-8B77-089F188E0BE9}" destId="{F81E6DC5-ECB1-2140-8C8D-D01550816725}" srcOrd="1" destOrd="0" parTransId="{84D8A619-946C-B549-A818-4D8D9E5A7D18}" sibTransId="{6F28E588-5B7A-9D4A-B096-49BD27935C53}"/>
    <dgm:cxn modelId="{81646B5D-6EBC-5E4A-B519-6D676E540D05}" type="presOf" srcId="{BA51499A-703F-7D44-8256-A9C1764235EA}" destId="{54A9F33F-FFA8-1841-BB60-9B78514A4AA8}" srcOrd="0" destOrd="0" presId="urn:microsoft.com/office/officeart/2005/8/layout/hList9"/>
    <dgm:cxn modelId="{53A2E9CE-4028-C346-A425-65516DE11A22}" srcId="{C4994D0C-45FB-434B-8B77-089F188E0BE9}" destId="{52A4993E-DA01-534A-A383-ABC29E1D33B8}" srcOrd="5" destOrd="0" parTransId="{970C811F-5279-4A40-957B-AFD90E988FCB}" sibTransId="{F2BDAE6B-1A0C-C444-AAB1-B204B7A695A5}"/>
    <dgm:cxn modelId="{CB2B4395-8798-7340-ABAC-7FF5BA0379A2}" type="presOf" srcId="{C836874B-1434-654B-B31C-C6C16A85A8F4}" destId="{2B80EE06-9014-9940-96D9-8DBDDD50B010}" srcOrd="1" destOrd="0" presId="urn:microsoft.com/office/officeart/2005/8/layout/hList9"/>
    <dgm:cxn modelId="{1B1C4914-91BD-0B42-8FD7-50E81B7215ED}" type="presOf" srcId="{DCEDA465-3D33-4D40-B585-22B2F86F8E19}" destId="{301CCA47-84B3-4484-8908-80FD0B7A5068}" srcOrd="0" destOrd="0" presId="urn:microsoft.com/office/officeart/2005/8/layout/hList9"/>
    <dgm:cxn modelId="{FF6DAD86-2A6B-3B43-A929-1E237E7AD924}" srcId="{C4994D0C-45FB-434B-8B77-089F188E0BE9}" destId="{BA51499A-703F-7D44-8256-A9C1764235EA}" srcOrd="2" destOrd="0" parTransId="{BF5E575E-CFA7-B248-9591-F74B96DF584B}" sibTransId="{6AC74B38-AF9C-FA41-B670-08AAD3002B01}"/>
    <dgm:cxn modelId="{3F1F0C36-2904-2745-BCDC-AD0A9A9A7919}" type="presOf" srcId="{4A2C67BC-E79C-48ED-9ECE-2E265AB72FE6}" destId="{4EC2D768-746F-492D-9667-1BF22FEFEDD7}" srcOrd="0" destOrd="0" presId="urn:microsoft.com/office/officeart/2005/8/layout/hList9"/>
    <dgm:cxn modelId="{87ACDEE4-E3C1-F241-B0DB-A5C0C6E1A715}" type="presOf" srcId="{8169793F-01C3-BF44-B4CA-5A8E6BB7204E}" destId="{930825C2-1628-6546-B7B9-7198DCA6FD39}" srcOrd="1" destOrd="0" presId="urn:microsoft.com/office/officeart/2005/8/layout/hList9"/>
    <dgm:cxn modelId="{BA8E922E-13B8-4E53-9FE0-C50C1DFD9A62}" srcId="{C4994D0C-45FB-434B-8B77-089F188E0BE9}" destId="{DCEDA465-3D33-4D40-B585-22B2F86F8E19}" srcOrd="0" destOrd="0" parTransId="{15B35986-EB6B-49D1-A933-AC39628BDC1A}" sibTransId="{AD3D7550-0D1D-4914-9C1E-076F27D34CFB}"/>
    <dgm:cxn modelId="{4605C3B6-A925-7B47-9B86-DAF8927CF63A}" type="presParOf" srcId="{4EC2D768-746F-492D-9667-1BF22FEFEDD7}" destId="{BC250668-C8A0-45DF-9F1E-7ECA23DAEE97}" srcOrd="0" destOrd="0" presId="urn:microsoft.com/office/officeart/2005/8/layout/hList9"/>
    <dgm:cxn modelId="{208FB5FE-F487-D04F-B24A-3CCD207985F4}" type="presParOf" srcId="{4EC2D768-746F-492D-9667-1BF22FEFEDD7}" destId="{30E0FDF0-FC23-412C-982D-BB88F42C7F28}" srcOrd="1" destOrd="0" presId="urn:microsoft.com/office/officeart/2005/8/layout/hList9"/>
    <dgm:cxn modelId="{199543FF-E29C-1C44-BE2C-CBC0B7759D86}" type="presParOf" srcId="{30E0FDF0-FC23-412C-982D-BB88F42C7F28}" destId="{84D6D1EE-242C-4D49-AED1-487AD902356B}" srcOrd="0" destOrd="0" presId="urn:microsoft.com/office/officeart/2005/8/layout/hList9"/>
    <dgm:cxn modelId="{6ABCEE6B-EEA1-BD4C-B642-EC057E8BCE22}" type="presParOf" srcId="{30E0FDF0-FC23-412C-982D-BB88F42C7F28}" destId="{0E0DC3DA-3F50-456F-8CC1-0F9794AEF13A}" srcOrd="1" destOrd="0" presId="urn:microsoft.com/office/officeart/2005/8/layout/hList9"/>
    <dgm:cxn modelId="{E05DC3A5-43BC-3244-ABD3-FAAE84F11873}" type="presParOf" srcId="{0E0DC3DA-3F50-456F-8CC1-0F9794AEF13A}" destId="{301CCA47-84B3-4484-8908-80FD0B7A5068}" srcOrd="0" destOrd="0" presId="urn:microsoft.com/office/officeart/2005/8/layout/hList9"/>
    <dgm:cxn modelId="{913779CA-EAE3-2848-A2B7-E21ED9BCB462}" type="presParOf" srcId="{0E0DC3DA-3F50-456F-8CC1-0F9794AEF13A}" destId="{1B3B8D84-607A-4C0B-B971-E32799B0820A}" srcOrd="1" destOrd="0" presId="urn:microsoft.com/office/officeart/2005/8/layout/hList9"/>
    <dgm:cxn modelId="{4F62CFE2-708A-D846-B9AF-6CE2524343F4}" type="presParOf" srcId="{30E0FDF0-FC23-412C-982D-BB88F42C7F28}" destId="{A7CEB8C5-96B1-984C-850E-C4447D8D8381}" srcOrd="2" destOrd="0" presId="urn:microsoft.com/office/officeart/2005/8/layout/hList9"/>
    <dgm:cxn modelId="{FE5A2537-F4B6-E244-B7A0-1C4EE4E14C73}" type="presParOf" srcId="{A7CEB8C5-96B1-984C-850E-C4447D8D8381}" destId="{993FF9B0-0F7C-774F-BE41-342BE51D5AF1}" srcOrd="0" destOrd="0" presId="urn:microsoft.com/office/officeart/2005/8/layout/hList9"/>
    <dgm:cxn modelId="{1D3F13DD-40F1-9841-B904-B6719B4CA6AB}" type="presParOf" srcId="{A7CEB8C5-96B1-984C-850E-C4447D8D8381}" destId="{FECF6BE8-ECED-5F4C-8112-BC075F07BECC}" srcOrd="1" destOrd="0" presId="urn:microsoft.com/office/officeart/2005/8/layout/hList9"/>
    <dgm:cxn modelId="{0CDEB62A-42E5-DD47-9EEF-E624F5185A78}" type="presParOf" srcId="{30E0FDF0-FC23-412C-982D-BB88F42C7F28}" destId="{0794BF45-6F77-A648-B288-125295735648}" srcOrd="3" destOrd="0" presId="urn:microsoft.com/office/officeart/2005/8/layout/hList9"/>
    <dgm:cxn modelId="{FDA5EB63-0634-CA4D-91C0-2CF6E12F6D53}" type="presParOf" srcId="{0794BF45-6F77-A648-B288-125295735648}" destId="{54A9F33F-FFA8-1841-BB60-9B78514A4AA8}" srcOrd="0" destOrd="0" presId="urn:microsoft.com/office/officeart/2005/8/layout/hList9"/>
    <dgm:cxn modelId="{F42846D6-09B5-1148-B37B-CE4764CEC08D}" type="presParOf" srcId="{0794BF45-6F77-A648-B288-125295735648}" destId="{CA6721F3-1B97-B64F-A399-05B5E52392BE}" srcOrd="1" destOrd="0" presId="urn:microsoft.com/office/officeart/2005/8/layout/hList9"/>
    <dgm:cxn modelId="{7CA6714C-337D-F042-B6D7-8EA8C35BF00A}" type="presParOf" srcId="{30E0FDF0-FC23-412C-982D-BB88F42C7F28}" destId="{8D6AF437-6950-DC4B-9524-262BE9FEF8BD}" srcOrd="4" destOrd="0" presId="urn:microsoft.com/office/officeart/2005/8/layout/hList9"/>
    <dgm:cxn modelId="{21B514B0-C1D0-6B41-BDCC-F596B43B9841}" type="presParOf" srcId="{8D6AF437-6950-DC4B-9524-262BE9FEF8BD}" destId="{EF57955C-DD3E-3046-BBDB-F00F75119040}" srcOrd="0" destOrd="0" presId="urn:microsoft.com/office/officeart/2005/8/layout/hList9"/>
    <dgm:cxn modelId="{43D8D1BE-2A2A-BE46-95DE-4A7D234B0A9B}" type="presParOf" srcId="{8D6AF437-6950-DC4B-9524-262BE9FEF8BD}" destId="{930825C2-1628-6546-B7B9-7198DCA6FD39}" srcOrd="1" destOrd="0" presId="urn:microsoft.com/office/officeart/2005/8/layout/hList9"/>
    <dgm:cxn modelId="{77FA1CFA-0B68-7D41-85D5-DA135E332BBC}" type="presParOf" srcId="{30E0FDF0-FC23-412C-982D-BB88F42C7F28}" destId="{4D311708-87EA-0849-B378-D27C9B68D4F1}" srcOrd="5" destOrd="0" presId="urn:microsoft.com/office/officeart/2005/8/layout/hList9"/>
    <dgm:cxn modelId="{541F27CF-554B-534B-80C0-FE814392F1A4}" type="presParOf" srcId="{4D311708-87EA-0849-B378-D27C9B68D4F1}" destId="{4390059B-D86C-2248-9242-28400E130025}" srcOrd="0" destOrd="0" presId="urn:microsoft.com/office/officeart/2005/8/layout/hList9"/>
    <dgm:cxn modelId="{E45190B4-6D40-7642-AA3B-351BE7E3FC25}" type="presParOf" srcId="{4D311708-87EA-0849-B378-D27C9B68D4F1}" destId="{2B80EE06-9014-9940-96D9-8DBDDD50B010}" srcOrd="1" destOrd="0" presId="urn:microsoft.com/office/officeart/2005/8/layout/hList9"/>
    <dgm:cxn modelId="{B22E7A4E-DEF1-A348-93B3-564D5B29E403}" type="presParOf" srcId="{30E0FDF0-FC23-412C-982D-BB88F42C7F28}" destId="{37B17EA9-B265-CE46-AA5A-12ADE288DB3F}" srcOrd="6" destOrd="0" presId="urn:microsoft.com/office/officeart/2005/8/layout/hList9"/>
    <dgm:cxn modelId="{D4D41BD4-6510-B34A-967D-532484543054}" type="presParOf" srcId="{37B17EA9-B265-CE46-AA5A-12ADE288DB3F}" destId="{1179E7B8-FCFE-0A47-AE08-80DD35544972}" srcOrd="0" destOrd="0" presId="urn:microsoft.com/office/officeart/2005/8/layout/hList9"/>
    <dgm:cxn modelId="{C8295D8E-FCF6-5247-B341-61C45B5D098C}" type="presParOf" srcId="{37B17EA9-B265-CE46-AA5A-12ADE288DB3F}" destId="{D6373BAB-E826-0D4D-ACD0-837A1E5D2A17}" srcOrd="1" destOrd="0" presId="urn:microsoft.com/office/officeart/2005/8/layout/hList9"/>
    <dgm:cxn modelId="{82430103-A1CE-DD44-A20C-A7B5548973A2}" type="presParOf" srcId="{4EC2D768-746F-492D-9667-1BF22FEFEDD7}" destId="{70605FD4-DB1D-4BE8-8847-FCFCBD04BC40}" srcOrd="2" destOrd="0" presId="urn:microsoft.com/office/officeart/2005/8/layout/hList9"/>
    <dgm:cxn modelId="{A893E77A-7580-964C-A075-F083A9D58404}" type="presParOf" srcId="{4EC2D768-746F-492D-9667-1BF22FEFEDD7}" destId="{14952552-7C25-49ED-B368-7B9EBBAD581B}"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2C67BC-E79C-48ED-9ECE-2E265AB72FE6}" type="doc">
      <dgm:prSet loTypeId="urn:microsoft.com/office/officeart/2005/8/layout/hList9" loCatId="list" qsTypeId="urn:microsoft.com/office/officeart/2005/8/quickstyle/3d2" qsCatId="3D" csTypeId="urn:microsoft.com/office/officeart/2005/8/colors/accent1_2" csCatId="accent1" phldr="1"/>
      <dgm:spPr/>
      <dgm:t>
        <a:bodyPr/>
        <a:lstStyle/>
        <a:p>
          <a:endParaRPr lang="it-IT"/>
        </a:p>
      </dgm:t>
    </dgm:pt>
    <dgm:pt modelId="{C4994D0C-45FB-434B-8B77-089F188E0BE9}">
      <dgm:prSet phldrT="[Testo]" custT="1"/>
      <dgm:spPr>
        <a:solidFill>
          <a:srgbClr val="C00000"/>
        </a:solidFill>
      </dgm:spPr>
      <dgm:t>
        <a:bodyPr/>
        <a:lstStyle/>
        <a:p>
          <a:r>
            <a:rPr lang="it-IT" sz="1200" b="1" dirty="0"/>
            <a:t>VANTAGGI PER LE IMPRESE E I PROFESSIONISTI</a:t>
          </a:r>
        </a:p>
      </dgm:t>
    </dgm:pt>
    <dgm:pt modelId="{90277468-9D43-4FB5-B41C-983FE0E79EC1}" type="parTrans" cxnId="{7254BFBE-75D6-4966-9328-28DF1D0FBAEA}">
      <dgm:prSet/>
      <dgm:spPr/>
      <dgm:t>
        <a:bodyPr/>
        <a:lstStyle/>
        <a:p>
          <a:endParaRPr lang="it-IT"/>
        </a:p>
      </dgm:t>
    </dgm:pt>
    <dgm:pt modelId="{E0BAD7FA-DF28-49D8-8EFC-E251DBE6AA68}" type="sibTrans" cxnId="{7254BFBE-75D6-4966-9328-28DF1D0FBAEA}">
      <dgm:prSet/>
      <dgm:spPr/>
      <dgm:t>
        <a:bodyPr/>
        <a:lstStyle/>
        <a:p>
          <a:endParaRPr lang="it-IT"/>
        </a:p>
      </dgm:t>
    </dgm:pt>
    <dgm:pt modelId="{EC68865B-2FDD-4D40-A6F3-0C53445FD8E1}">
      <dgm:prSet custT="1"/>
      <dgm:spPr/>
      <dgm:t>
        <a:bodyPr/>
        <a:lstStyle/>
        <a:p>
          <a:r>
            <a:rPr lang="it-IT" sz="1200" dirty="0"/>
            <a:t>I professionisti hanno nuovi servizi del Sistema Informativo Territoriale (SIT)  che permetteranno di migliorare il livello di conoscenza del territorio e dell’ambiente e di monitorarne i cambiamenti.</a:t>
          </a:r>
        </a:p>
      </dgm:t>
    </dgm:pt>
    <dgm:pt modelId="{E75AEA99-5D5D-4E70-8B86-41708FC63455}" type="parTrans" cxnId="{DDA61E89-AD1F-466F-B9CE-3292AE157EAF}">
      <dgm:prSet/>
      <dgm:spPr/>
      <dgm:t>
        <a:bodyPr/>
        <a:lstStyle/>
        <a:p>
          <a:endParaRPr lang="it-IT"/>
        </a:p>
      </dgm:t>
    </dgm:pt>
    <dgm:pt modelId="{A8AE6CBA-A06B-41AE-B20E-D10AE82891EE}" type="sibTrans" cxnId="{DDA61E89-AD1F-466F-B9CE-3292AE157EAF}">
      <dgm:prSet/>
      <dgm:spPr/>
      <dgm:t>
        <a:bodyPr/>
        <a:lstStyle/>
        <a:p>
          <a:endParaRPr lang="it-IT"/>
        </a:p>
      </dgm:t>
    </dgm:pt>
    <dgm:pt modelId="{EBC81E09-1D8F-45E4-910C-E502FE381EDB}">
      <dgm:prSet custT="1"/>
      <dgm:spPr/>
      <dgm:t>
        <a:bodyPr/>
        <a:lstStyle/>
        <a:p>
          <a:r>
            <a:rPr lang="it-IT" sz="1200" dirty="0"/>
            <a:t>I medici hanno la storia clinica dei propri pazienti on line e accedono a tutte le informazioni utili a curare meglio i propri pazienti.</a:t>
          </a:r>
        </a:p>
      </dgm:t>
    </dgm:pt>
    <dgm:pt modelId="{A05270E2-41CD-453F-820A-8FBEAD2BE931}" type="parTrans" cxnId="{D3519BA5-E488-4969-9390-ED5FD50C2CC2}">
      <dgm:prSet/>
      <dgm:spPr/>
      <dgm:t>
        <a:bodyPr/>
        <a:lstStyle/>
        <a:p>
          <a:endParaRPr lang="it-IT"/>
        </a:p>
      </dgm:t>
    </dgm:pt>
    <dgm:pt modelId="{B1E21212-9018-49D0-B5FF-8BD70EF1FB95}" type="sibTrans" cxnId="{D3519BA5-E488-4969-9390-ED5FD50C2CC2}">
      <dgm:prSet/>
      <dgm:spPr/>
      <dgm:t>
        <a:bodyPr/>
        <a:lstStyle/>
        <a:p>
          <a:endParaRPr lang="it-IT"/>
        </a:p>
      </dgm:t>
    </dgm:pt>
    <dgm:pt modelId="{D506A4A3-BE4F-4579-BBD9-2932EBE3D0D3}">
      <dgm:prSet custT="1"/>
      <dgm:spPr/>
      <dgm:t>
        <a:bodyPr/>
        <a:lstStyle/>
        <a:p>
          <a:r>
            <a:rPr lang="it-IT" sz="1200" dirty="0"/>
            <a:t>Gli uffici per l’impiego e i professionisti del settore lavoro hanno a disposizione una rete integrata di nuovi servizi per il lavoro, la formazione e l’orientamento, finalizzata anche al monitoraggio delle dinamiche occupazionali.</a:t>
          </a:r>
        </a:p>
      </dgm:t>
    </dgm:pt>
    <dgm:pt modelId="{29EB3AD2-AA14-4A84-A63E-C940A3C426FF}" type="parTrans" cxnId="{9EB976A8-E77F-47BD-AE0F-7E1369DAB008}">
      <dgm:prSet/>
      <dgm:spPr/>
      <dgm:t>
        <a:bodyPr/>
        <a:lstStyle/>
        <a:p>
          <a:endParaRPr lang="it-IT"/>
        </a:p>
      </dgm:t>
    </dgm:pt>
    <dgm:pt modelId="{492D1976-1FD2-4AB5-B24F-97BCD1129B2E}" type="sibTrans" cxnId="{9EB976A8-E77F-47BD-AE0F-7E1369DAB008}">
      <dgm:prSet/>
      <dgm:spPr/>
      <dgm:t>
        <a:bodyPr/>
        <a:lstStyle/>
        <a:p>
          <a:endParaRPr lang="it-IT"/>
        </a:p>
      </dgm:t>
    </dgm:pt>
    <dgm:pt modelId="{CE040217-4E57-4F7F-8214-390DB074B658}">
      <dgm:prSet custT="1"/>
      <dgm:spPr/>
      <dgm:t>
        <a:bodyPr/>
        <a:lstStyle/>
        <a:p>
          <a:r>
            <a:rPr lang="it-IT" sz="1200" dirty="0"/>
            <a:t>Gli avvocati e i magistrati comunicano tra loro più facilmente, grazie al fascicolo penale digitale, e gestiscono più rapidamente le pratiche dematerializzate.</a:t>
          </a:r>
        </a:p>
      </dgm:t>
    </dgm:pt>
    <dgm:pt modelId="{25BF8744-E4CA-48C5-B8B7-452FCFD0D60F}" type="parTrans" cxnId="{C92995E3-3AB9-4181-9BA8-59E51ADD9840}">
      <dgm:prSet/>
      <dgm:spPr/>
      <dgm:t>
        <a:bodyPr/>
        <a:lstStyle/>
        <a:p>
          <a:endParaRPr lang="it-IT"/>
        </a:p>
      </dgm:t>
    </dgm:pt>
    <dgm:pt modelId="{C10B9547-3B62-4C2B-A944-575889A5A01C}" type="sibTrans" cxnId="{C92995E3-3AB9-4181-9BA8-59E51ADD9840}">
      <dgm:prSet/>
      <dgm:spPr/>
      <dgm:t>
        <a:bodyPr/>
        <a:lstStyle/>
        <a:p>
          <a:endParaRPr lang="it-IT"/>
        </a:p>
      </dgm:t>
    </dgm:pt>
    <dgm:pt modelId="{616B497B-1338-49AA-A5B5-6626B3B071CD}">
      <dgm:prSet custT="1"/>
      <dgm:spPr/>
      <dgm:t>
        <a:bodyPr/>
        <a:lstStyle/>
        <a:p>
          <a:r>
            <a:rPr lang="it-IT" sz="1200" dirty="0"/>
            <a:t>Le strutture ricettive trasmettono i dati del movimento turistico, come richiesto dalla legge, in maniera telematica. </a:t>
          </a:r>
        </a:p>
      </dgm:t>
    </dgm:pt>
    <dgm:pt modelId="{D9921B39-19EE-424C-B2A8-31C1311C29B4}" type="parTrans" cxnId="{34D66AAF-63CE-48AF-AB92-DA22D4CEFD01}">
      <dgm:prSet/>
      <dgm:spPr/>
      <dgm:t>
        <a:bodyPr/>
        <a:lstStyle/>
        <a:p>
          <a:endParaRPr lang="it-IT"/>
        </a:p>
      </dgm:t>
    </dgm:pt>
    <dgm:pt modelId="{109BEB8A-11DE-4DFE-A683-E356C98C9C33}" type="sibTrans" cxnId="{34D66AAF-63CE-48AF-AB92-DA22D4CEFD01}">
      <dgm:prSet/>
      <dgm:spPr/>
      <dgm:t>
        <a:bodyPr/>
        <a:lstStyle/>
        <a:p>
          <a:endParaRPr lang="it-IT"/>
        </a:p>
      </dgm:t>
    </dgm:pt>
    <dgm:pt modelId="{DCEDA465-3D33-4D40-B585-22B2F86F8E19}">
      <dgm:prSet phldrT="[Testo]" custT="1"/>
      <dgm:spPr>
        <a:ln>
          <a:noFill/>
        </a:ln>
      </dgm:spPr>
      <dgm:t>
        <a:bodyPr/>
        <a:lstStyle/>
        <a:p>
          <a:r>
            <a:rPr lang="it-IT" sz="1200" dirty="0"/>
            <a:t>Le imprese accedono a una Rete di sportelli telematici per la gestione delle procedure amministrative direttamente dal portale istituzionale della Regione Puglia, con un’unica login (single </a:t>
          </a:r>
          <a:r>
            <a:rPr lang="it-IT" sz="1200" dirty="0" err="1"/>
            <a:t>sign</a:t>
          </a:r>
          <a:r>
            <a:rPr lang="it-IT" sz="1200" dirty="0"/>
            <a:t> on). </a:t>
          </a:r>
        </a:p>
      </dgm:t>
    </dgm:pt>
    <dgm:pt modelId="{AD3D7550-0D1D-4914-9C1E-076F27D34CFB}" type="sibTrans" cxnId="{BA8E922E-13B8-4E53-9FE0-C50C1DFD9A62}">
      <dgm:prSet/>
      <dgm:spPr/>
      <dgm:t>
        <a:bodyPr/>
        <a:lstStyle/>
        <a:p>
          <a:endParaRPr lang="it-IT"/>
        </a:p>
      </dgm:t>
    </dgm:pt>
    <dgm:pt modelId="{15B35986-EB6B-49D1-A933-AC39628BDC1A}" type="parTrans" cxnId="{BA8E922E-13B8-4E53-9FE0-C50C1DFD9A62}">
      <dgm:prSet/>
      <dgm:spPr/>
      <dgm:t>
        <a:bodyPr/>
        <a:lstStyle/>
        <a:p>
          <a:endParaRPr lang="it-IT"/>
        </a:p>
      </dgm:t>
    </dgm:pt>
    <dgm:pt modelId="{4EC2D768-746F-492D-9667-1BF22FEFEDD7}" type="pres">
      <dgm:prSet presAssocID="{4A2C67BC-E79C-48ED-9ECE-2E265AB72FE6}" presName="list" presStyleCnt="0">
        <dgm:presLayoutVars>
          <dgm:dir/>
          <dgm:animLvl val="lvl"/>
        </dgm:presLayoutVars>
      </dgm:prSet>
      <dgm:spPr/>
      <dgm:t>
        <a:bodyPr/>
        <a:lstStyle/>
        <a:p>
          <a:endParaRPr lang="it-IT"/>
        </a:p>
      </dgm:t>
    </dgm:pt>
    <dgm:pt modelId="{BC250668-C8A0-45DF-9F1E-7ECA23DAEE97}" type="pres">
      <dgm:prSet presAssocID="{C4994D0C-45FB-434B-8B77-089F188E0BE9}" presName="posSpace" presStyleCnt="0"/>
      <dgm:spPr/>
    </dgm:pt>
    <dgm:pt modelId="{30E0FDF0-FC23-412C-982D-BB88F42C7F28}" type="pres">
      <dgm:prSet presAssocID="{C4994D0C-45FB-434B-8B77-089F188E0BE9}" presName="vertFlow" presStyleCnt="0"/>
      <dgm:spPr/>
    </dgm:pt>
    <dgm:pt modelId="{84D6D1EE-242C-4D49-AED1-487AD902356B}" type="pres">
      <dgm:prSet presAssocID="{C4994D0C-45FB-434B-8B77-089F188E0BE9}" presName="topSpace" presStyleCnt="0"/>
      <dgm:spPr/>
    </dgm:pt>
    <dgm:pt modelId="{0E0DC3DA-3F50-456F-8CC1-0F9794AEF13A}" type="pres">
      <dgm:prSet presAssocID="{C4994D0C-45FB-434B-8B77-089F188E0BE9}" presName="firstComp" presStyleCnt="0"/>
      <dgm:spPr/>
    </dgm:pt>
    <dgm:pt modelId="{301CCA47-84B3-4484-8908-80FD0B7A5068}" type="pres">
      <dgm:prSet presAssocID="{C4994D0C-45FB-434B-8B77-089F188E0BE9}" presName="firstChild" presStyleLbl="bgAccFollowNode1" presStyleIdx="0" presStyleCnt="6" custScaleX="149822" custScaleY="54355" custLinFactNeighborX="-18467" custLinFactNeighborY="-26421"/>
      <dgm:spPr/>
      <dgm:t>
        <a:bodyPr/>
        <a:lstStyle/>
        <a:p>
          <a:endParaRPr lang="it-IT"/>
        </a:p>
      </dgm:t>
    </dgm:pt>
    <dgm:pt modelId="{1B3B8D84-607A-4C0B-B971-E32799B0820A}" type="pres">
      <dgm:prSet presAssocID="{C4994D0C-45FB-434B-8B77-089F188E0BE9}" presName="firstChildTx" presStyleLbl="bgAccFollowNode1" presStyleIdx="0" presStyleCnt="6">
        <dgm:presLayoutVars>
          <dgm:bulletEnabled val="1"/>
        </dgm:presLayoutVars>
      </dgm:prSet>
      <dgm:spPr/>
      <dgm:t>
        <a:bodyPr/>
        <a:lstStyle/>
        <a:p>
          <a:endParaRPr lang="it-IT"/>
        </a:p>
      </dgm:t>
    </dgm:pt>
    <dgm:pt modelId="{6456AC2D-5107-436D-A583-A1E4C8F77BCE}" type="pres">
      <dgm:prSet presAssocID="{EC68865B-2FDD-4D40-A6F3-0C53445FD8E1}" presName="comp" presStyleCnt="0"/>
      <dgm:spPr/>
    </dgm:pt>
    <dgm:pt modelId="{E6EAD317-6BF0-46D8-861E-B308DE0A494A}" type="pres">
      <dgm:prSet presAssocID="{EC68865B-2FDD-4D40-A6F3-0C53445FD8E1}" presName="child" presStyleLbl="bgAccFollowNode1" presStyleIdx="1" presStyleCnt="6" custScaleX="148707" custScaleY="52212" custLinFactNeighborX="-18310" custLinFactNeighborY="-26463"/>
      <dgm:spPr/>
      <dgm:t>
        <a:bodyPr/>
        <a:lstStyle/>
        <a:p>
          <a:endParaRPr lang="it-IT"/>
        </a:p>
      </dgm:t>
    </dgm:pt>
    <dgm:pt modelId="{96D8BDA1-11BB-4302-BF6A-92CA7FECA45F}" type="pres">
      <dgm:prSet presAssocID="{EC68865B-2FDD-4D40-A6F3-0C53445FD8E1}" presName="childTx" presStyleLbl="bgAccFollowNode1" presStyleIdx="1" presStyleCnt="6">
        <dgm:presLayoutVars>
          <dgm:bulletEnabled val="1"/>
        </dgm:presLayoutVars>
      </dgm:prSet>
      <dgm:spPr/>
      <dgm:t>
        <a:bodyPr/>
        <a:lstStyle/>
        <a:p>
          <a:endParaRPr lang="it-IT"/>
        </a:p>
      </dgm:t>
    </dgm:pt>
    <dgm:pt modelId="{06E56BBF-650D-4642-8650-9A53C079D24F}" type="pres">
      <dgm:prSet presAssocID="{EBC81E09-1D8F-45E4-910C-E502FE381EDB}" presName="comp" presStyleCnt="0"/>
      <dgm:spPr/>
    </dgm:pt>
    <dgm:pt modelId="{ECFB04A3-CA4E-4810-ACC4-C59F395BB0CB}" type="pres">
      <dgm:prSet presAssocID="{EBC81E09-1D8F-45E4-910C-E502FE381EDB}" presName="child" presStyleLbl="bgAccFollowNode1" presStyleIdx="2" presStyleCnt="6" custScaleX="148707" custScaleY="52212" custLinFactNeighborX="-18310" custLinFactNeighborY="-26463"/>
      <dgm:spPr/>
      <dgm:t>
        <a:bodyPr/>
        <a:lstStyle/>
        <a:p>
          <a:endParaRPr lang="it-IT"/>
        </a:p>
      </dgm:t>
    </dgm:pt>
    <dgm:pt modelId="{1D6925EC-9584-4CF7-93E8-5814D47F0609}" type="pres">
      <dgm:prSet presAssocID="{EBC81E09-1D8F-45E4-910C-E502FE381EDB}" presName="childTx" presStyleLbl="bgAccFollowNode1" presStyleIdx="2" presStyleCnt="6">
        <dgm:presLayoutVars>
          <dgm:bulletEnabled val="1"/>
        </dgm:presLayoutVars>
      </dgm:prSet>
      <dgm:spPr/>
      <dgm:t>
        <a:bodyPr/>
        <a:lstStyle/>
        <a:p>
          <a:endParaRPr lang="it-IT"/>
        </a:p>
      </dgm:t>
    </dgm:pt>
    <dgm:pt modelId="{F74EFE40-54EA-485F-B877-2F6F4BA75863}" type="pres">
      <dgm:prSet presAssocID="{D506A4A3-BE4F-4579-BBD9-2932EBE3D0D3}" presName="comp" presStyleCnt="0"/>
      <dgm:spPr/>
    </dgm:pt>
    <dgm:pt modelId="{664D2760-FD73-4BEF-8B08-52E3DC32120F}" type="pres">
      <dgm:prSet presAssocID="{D506A4A3-BE4F-4579-BBD9-2932EBE3D0D3}" presName="child" presStyleLbl="bgAccFollowNode1" presStyleIdx="3" presStyleCnt="6" custScaleX="148707" custScaleY="52212" custLinFactNeighborX="-18310" custLinFactNeighborY="-26463"/>
      <dgm:spPr/>
      <dgm:t>
        <a:bodyPr/>
        <a:lstStyle/>
        <a:p>
          <a:endParaRPr lang="it-IT"/>
        </a:p>
      </dgm:t>
    </dgm:pt>
    <dgm:pt modelId="{6867947D-99CC-4048-A1D0-F99BCB4616D1}" type="pres">
      <dgm:prSet presAssocID="{D506A4A3-BE4F-4579-BBD9-2932EBE3D0D3}" presName="childTx" presStyleLbl="bgAccFollowNode1" presStyleIdx="3" presStyleCnt="6">
        <dgm:presLayoutVars>
          <dgm:bulletEnabled val="1"/>
        </dgm:presLayoutVars>
      </dgm:prSet>
      <dgm:spPr/>
      <dgm:t>
        <a:bodyPr/>
        <a:lstStyle/>
        <a:p>
          <a:endParaRPr lang="it-IT"/>
        </a:p>
      </dgm:t>
    </dgm:pt>
    <dgm:pt modelId="{E22B20FB-27A7-48DA-BE13-833EEC426DF4}" type="pres">
      <dgm:prSet presAssocID="{CE040217-4E57-4F7F-8214-390DB074B658}" presName="comp" presStyleCnt="0"/>
      <dgm:spPr/>
    </dgm:pt>
    <dgm:pt modelId="{7FE52E4B-A724-4D72-8CA6-BB8ECF1E0D59}" type="pres">
      <dgm:prSet presAssocID="{CE040217-4E57-4F7F-8214-390DB074B658}" presName="child" presStyleLbl="bgAccFollowNode1" presStyleIdx="4" presStyleCnt="6" custScaleX="148707" custScaleY="52212" custLinFactNeighborX="-18310" custLinFactNeighborY="-26463"/>
      <dgm:spPr/>
      <dgm:t>
        <a:bodyPr/>
        <a:lstStyle/>
        <a:p>
          <a:endParaRPr lang="it-IT"/>
        </a:p>
      </dgm:t>
    </dgm:pt>
    <dgm:pt modelId="{31ADDB54-949E-4A5C-9DC9-1C2A95EFD5E2}" type="pres">
      <dgm:prSet presAssocID="{CE040217-4E57-4F7F-8214-390DB074B658}" presName="childTx" presStyleLbl="bgAccFollowNode1" presStyleIdx="4" presStyleCnt="6">
        <dgm:presLayoutVars>
          <dgm:bulletEnabled val="1"/>
        </dgm:presLayoutVars>
      </dgm:prSet>
      <dgm:spPr/>
      <dgm:t>
        <a:bodyPr/>
        <a:lstStyle/>
        <a:p>
          <a:endParaRPr lang="it-IT"/>
        </a:p>
      </dgm:t>
    </dgm:pt>
    <dgm:pt modelId="{65696FEB-DC6E-4AA9-8EF2-56F247662BD9}" type="pres">
      <dgm:prSet presAssocID="{616B497B-1338-49AA-A5B5-6626B3B071CD}" presName="comp" presStyleCnt="0"/>
      <dgm:spPr/>
    </dgm:pt>
    <dgm:pt modelId="{3DF64C3C-5A21-4E74-AB90-3C7D384F8690}" type="pres">
      <dgm:prSet presAssocID="{616B497B-1338-49AA-A5B5-6626B3B071CD}" presName="child" presStyleLbl="bgAccFollowNode1" presStyleIdx="5" presStyleCnt="6" custScaleX="148707" custScaleY="52212" custLinFactNeighborX="-18101" custLinFactNeighborY="-26463"/>
      <dgm:spPr/>
      <dgm:t>
        <a:bodyPr/>
        <a:lstStyle/>
        <a:p>
          <a:endParaRPr lang="it-IT"/>
        </a:p>
      </dgm:t>
    </dgm:pt>
    <dgm:pt modelId="{9574193D-D4B9-420B-87BF-EDA6F24B3174}" type="pres">
      <dgm:prSet presAssocID="{616B497B-1338-49AA-A5B5-6626B3B071CD}" presName="childTx" presStyleLbl="bgAccFollowNode1" presStyleIdx="5" presStyleCnt="6">
        <dgm:presLayoutVars>
          <dgm:bulletEnabled val="1"/>
        </dgm:presLayoutVars>
      </dgm:prSet>
      <dgm:spPr/>
      <dgm:t>
        <a:bodyPr/>
        <a:lstStyle/>
        <a:p>
          <a:endParaRPr lang="it-IT"/>
        </a:p>
      </dgm:t>
    </dgm:pt>
    <dgm:pt modelId="{70605FD4-DB1D-4BE8-8847-FCFCBD04BC40}" type="pres">
      <dgm:prSet presAssocID="{C4994D0C-45FB-434B-8B77-089F188E0BE9}" presName="negSpace" presStyleCnt="0"/>
      <dgm:spPr/>
    </dgm:pt>
    <dgm:pt modelId="{14952552-7C25-49ED-B368-7B9EBBAD581B}" type="pres">
      <dgm:prSet presAssocID="{C4994D0C-45FB-434B-8B77-089F188E0BE9}" presName="circle" presStyleLbl="node1" presStyleIdx="0" presStyleCnt="1" custScaleX="106720" custScaleY="94588" custLinFactNeighborX="-89904" custLinFactNeighborY="9403"/>
      <dgm:spPr/>
      <dgm:t>
        <a:bodyPr/>
        <a:lstStyle/>
        <a:p>
          <a:endParaRPr lang="it-IT"/>
        </a:p>
      </dgm:t>
    </dgm:pt>
  </dgm:ptLst>
  <dgm:cxnLst>
    <dgm:cxn modelId="{DDA61E89-AD1F-466F-B9CE-3292AE157EAF}" srcId="{C4994D0C-45FB-434B-8B77-089F188E0BE9}" destId="{EC68865B-2FDD-4D40-A6F3-0C53445FD8E1}" srcOrd="1" destOrd="0" parTransId="{E75AEA99-5D5D-4E70-8B86-41708FC63455}" sibTransId="{A8AE6CBA-A06B-41AE-B20E-D10AE82891EE}"/>
    <dgm:cxn modelId="{7254BFBE-75D6-4966-9328-28DF1D0FBAEA}" srcId="{4A2C67BC-E79C-48ED-9ECE-2E265AB72FE6}" destId="{C4994D0C-45FB-434B-8B77-089F188E0BE9}" srcOrd="0" destOrd="0" parTransId="{90277468-9D43-4FB5-B41C-983FE0E79EC1}" sibTransId="{E0BAD7FA-DF28-49D8-8EFC-E251DBE6AA68}"/>
    <dgm:cxn modelId="{CADCF951-D6CA-914B-BA34-19B712AF100B}" type="presOf" srcId="{EBC81E09-1D8F-45E4-910C-E502FE381EDB}" destId="{ECFB04A3-CA4E-4810-ACC4-C59F395BB0CB}" srcOrd="0" destOrd="0" presId="urn:microsoft.com/office/officeart/2005/8/layout/hList9"/>
    <dgm:cxn modelId="{9EB976A8-E77F-47BD-AE0F-7E1369DAB008}" srcId="{C4994D0C-45FB-434B-8B77-089F188E0BE9}" destId="{D506A4A3-BE4F-4579-BBD9-2932EBE3D0D3}" srcOrd="3" destOrd="0" parTransId="{29EB3AD2-AA14-4A84-A63E-C940A3C426FF}" sibTransId="{492D1976-1FD2-4AB5-B24F-97BCD1129B2E}"/>
    <dgm:cxn modelId="{CAB2958C-416B-1F47-972D-686E659A0962}" type="presOf" srcId="{CE040217-4E57-4F7F-8214-390DB074B658}" destId="{7FE52E4B-A724-4D72-8CA6-BB8ECF1E0D59}" srcOrd="0" destOrd="0" presId="urn:microsoft.com/office/officeart/2005/8/layout/hList9"/>
    <dgm:cxn modelId="{73F7EFD2-75A8-CA4E-8940-FB1022D477C4}" type="presOf" srcId="{DCEDA465-3D33-4D40-B585-22B2F86F8E19}" destId="{301CCA47-84B3-4484-8908-80FD0B7A5068}" srcOrd="0" destOrd="0" presId="urn:microsoft.com/office/officeart/2005/8/layout/hList9"/>
    <dgm:cxn modelId="{34D66AAF-63CE-48AF-AB92-DA22D4CEFD01}" srcId="{C4994D0C-45FB-434B-8B77-089F188E0BE9}" destId="{616B497B-1338-49AA-A5B5-6626B3B071CD}" srcOrd="5" destOrd="0" parTransId="{D9921B39-19EE-424C-B2A8-31C1311C29B4}" sibTransId="{109BEB8A-11DE-4DFE-A683-E356C98C9C33}"/>
    <dgm:cxn modelId="{DB4CAD31-31CA-7440-9684-CB0B12B98514}" type="presOf" srcId="{4A2C67BC-E79C-48ED-9ECE-2E265AB72FE6}" destId="{4EC2D768-746F-492D-9667-1BF22FEFEDD7}" srcOrd="0" destOrd="0" presId="urn:microsoft.com/office/officeart/2005/8/layout/hList9"/>
    <dgm:cxn modelId="{0917A419-956F-EE41-A4C9-E0FA5BE55D66}" type="presOf" srcId="{CE040217-4E57-4F7F-8214-390DB074B658}" destId="{31ADDB54-949E-4A5C-9DC9-1C2A95EFD5E2}" srcOrd="1" destOrd="0" presId="urn:microsoft.com/office/officeart/2005/8/layout/hList9"/>
    <dgm:cxn modelId="{8367978C-3DD7-1548-AB3E-DEA07A5C3270}" type="presOf" srcId="{EC68865B-2FDD-4D40-A6F3-0C53445FD8E1}" destId="{E6EAD317-6BF0-46D8-861E-B308DE0A494A}" srcOrd="0" destOrd="0" presId="urn:microsoft.com/office/officeart/2005/8/layout/hList9"/>
    <dgm:cxn modelId="{F0F28DB5-9525-974F-B6FB-6EB90960C60E}" type="presOf" srcId="{616B497B-1338-49AA-A5B5-6626B3B071CD}" destId="{3DF64C3C-5A21-4E74-AB90-3C7D384F8690}" srcOrd="0" destOrd="0" presId="urn:microsoft.com/office/officeart/2005/8/layout/hList9"/>
    <dgm:cxn modelId="{E2829236-4FB9-8241-A5E6-CD7FFB79A29C}" type="presOf" srcId="{C4994D0C-45FB-434B-8B77-089F188E0BE9}" destId="{14952552-7C25-49ED-B368-7B9EBBAD581B}" srcOrd="0" destOrd="0" presId="urn:microsoft.com/office/officeart/2005/8/layout/hList9"/>
    <dgm:cxn modelId="{3778A003-BA63-8046-A400-3F2CA042E844}" type="presOf" srcId="{D506A4A3-BE4F-4579-BBD9-2932EBE3D0D3}" destId="{6867947D-99CC-4048-A1D0-F99BCB4616D1}" srcOrd="1" destOrd="0" presId="urn:microsoft.com/office/officeart/2005/8/layout/hList9"/>
    <dgm:cxn modelId="{FB585BC1-1F30-244E-96D2-5D77C48F9953}" type="presOf" srcId="{616B497B-1338-49AA-A5B5-6626B3B071CD}" destId="{9574193D-D4B9-420B-87BF-EDA6F24B3174}" srcOrd="1" destOrd="0" presId="urn:microsoft.com/office/officeart/2005/8/layout/hList9"/>
    <dgm:cxn modelId="{C92995E3-3AB9-4181-9BA8-59E51ADD9840}" srcId="{C4994D0C-45FB-434B-8B77-089F188E0BE9}" destId="{CE040217-4E57-4F7F-8214-390DB074B658}" srcOrd="4" destOrd="0" parTransId="{25BF8744-E4CA-48C5-B8B7-452FCFD0D60F}" sibTransId="{C10B9547-3B62-4C2B-A944-575889A5A01C}"/>
    <dgm:cxn modelId="{06CC9EE5-57EC-B94F-8652-E74ACF70605B}" type="presOf" srcId="{EBC81E09-1D8F-45E4-910C-E502FE381EDB}" destId="{1D6925EC-9584-4CF7-93E8-5814D47F0609}" srcOrd="1" destOrd="0" presId="urn:microsoft.com/office/officeart/2005/8/layout/hList9"/>
    <dgm:cxn modelId="{6105B3F7-0FA7-A242-A40C-1928E8756538}" type="presOf" srcId="{DCEDA465-3D33-4D40-B585-22B2F86F8E19}" destId="{1B3B8D84-607A-4C0B-B971-E32799B0820A}" srcOrd="1" destOrd="0" presId="urn:microsoft.com/office/officeart/2005/8/layout/hList9"/>
    <dgm:cxn modelId="{BA8E922E-13B8-4E53-9FE0-C50C1DFD9A62}" srcId="{C4994D0C-45FB-434B-8B77-089F188E0BE9}" destId="{DCEDA465-3D33-4D40-B585-22B2F86F8E19}" srcOrd="0" destOrd="0" parTransId="{15B35986-EB6B-49D1-A933-AC39628BDC1A}" sibTransId="{AD3D7550-0D1D-4914-9C1E-076F27D34CFB}"/>
    <dgm:cxn modelId="{D3519BA5-E488-4969-9390-ED5FD50C2CC2}" srcId="{C4994D0C-45FB-434B-8B77-089F188E0BE9}" destId="{EBC81E09-1D8F-45E4-910C-E502FE381EDB}" srcOrd="2" destOrd="0" parTransId="{A05270E2-41CD-453F-820A-8FBEAD2BE931}" sibTransId="{B1E21212-9018-49D0-B5FF-8BD70EF1FB95}"/>
    <dgm:cxn modelId="{D83F4642-C377-724A-801A-7F74D226726F}" type="presOf" srcId="{D506A4A3-BE4F-4579-BBD9-2932EBE3D0D3}" destId="{664D2760-FD73-4BEF-8B08-52E3DC32120F}" srcOrd="0" destOrd="0" presId="urn:microsoft.com/office/officeart/2005/8/layout/hList9"/>
    <dgm:cxn modelId="{8FE6F7F4-31A0-7D4D-802C-E4CA94FDDFFF}" type="presOf" srcId="{EC68865B-2FDD-4D40-A6F3-0C53445FD8E1}" destId="{96D8BDA1-11BB-4302-BF6A-92CA7FECA45F}" srcOrd="1" destOrd="0" presId="urn:microsoft.com/office/officeart/2005/8/layout/hList9"/>
    <dgm:cxn modelId="{D640CD23-A446-E645-BAA1-667C78E8A793}" type="presParOf" srcId="{4EC2D768-746F-492D-9667-1BF22FEFEDD7}" destId="{BC250668-C8A0-45DF-9F1E-7ECA23DAEE97}" srcOrd="0" destOrd="0" presId="urn:microsoft.com/office/officeart/2005/8/layout/hList9"/>
    <dgm:cxn modelId="{85E0F26B-0C77-1245-972D-4E21BB66FF41}" type="presParOf" srcId="{4EC2D768-746F-492D-9667-1BF22FEFEDD7}" destId="{30E0FDF0-FC23-412C-982D-BB88F42C7F28}" srcOrd="1" destOrd="0" presId="urn:microsoft.com/office/officeart/2005/8/layout/hList9"/>
    <dgm:cxn modelId="{09280195-0C25-7148-88A8-9E14F933A970}" type="presParOf" srcId="{30E0FDF0-FC23-412C-982D-BB88F42C7F28}" destId="{84D6D1EE-242C-4D49-AED1-487AD902356B}" srcOrd="0" destOrd="0" presId="urn:microsoft.com/office/officeart/2005/8/layout/hList9"/>
    <dgm:cxn modelId="{EF3707B3-E7CB-EB41-9D90-46D9AD23E9D9}" type="presParOf" srcId="{30E0FDF0-FC23-412C-982D-BB88F42C7F28}" destId="{0E0DC3DA-3F50-456F-8CC1-0F9794AEF13A}" srcOrd="1" destOrd="0" presId="urn:microsoft.com/office/officeart/2005/8/layout/hList9"/>
    <dgm:cxn modelId="{E8AC7583-31B1-E448-80D4-99EC75263600}" type="presParOf" srcId="{0E0DC3DA-3F50-456F-8CC1-0F9794AEF13A}" destId="{301CCA47-84B3-4484-8908-80FD0B7A5068}" srcOrd="0" destOrd="0" presId="urn:microsoft.com/office/officeart/2005/8/layout/hList9"/>
    <dgm:cxn modelId="{F2391CEC-224E-C64E-A78D-AC4E4B12F02C}" type="presParOf" srcId="{0E0DC3DA-3F50-456F-8CC1-0F9794AEF13A}" destId="{1B3B8D84-607A-4C0B-B971-E32799B0820A}" srcOrd="1" destOrd="0" presId="urn:microsoft.com/office/officeart/2005/8/layout/hList9"/>
    <dgm:cxn modelId="{38DE5E25-F8A2-3246-A71F-230CE93DFFDB}" type="presParOf" srcId="{30E0FDF0-FC23-412C-982D-BB88F42C7F28}" destId="{6456AC2D-5107-436D-A583-A1E4C8F77BCE}" srcOrd="2" destOrd="0" presId="urn:microsoft.com/office/officeart/2005/8/layout/hList9"/>
    <dgm:cxn modelId="{68259B2E-DA1F-524A-AEA4-6A920C577766}" type="presParOf" srcId="{6456AC2D-5107-436D-A583-A1E4C8F77BCE}" destId="{E6EAD317-6BF0-46D8-861E-B308DE0A494A}" srcOrd="0" destOrd="0" presId="urn:microsoft.com/office/officeart/2005/8/layout/hList9"/>
    <dgm:cxn modelId="{EC91ABD9-49CA-FE47-96B7-2E8B5D9FA16D}" type="presParOf" srcId="{6456AC2D-5107-436D-A583-A1E4C8F77BCE}" destId="{96D8BDA1-11BB-4302-BF6A-92CA7FECA45F}" srcOrd="1" destOrd="0" presId="urn:microsoft.com/office/officeart/2005/8/layout/hList9"/>
    <dgm:cxn modelId="{3E16B91C-9F08-454C-B709-D263DBB259A8}" type="presParOf" srcId="{30E0FDF0-FC23-412C-982D-BB88F42C7F28}" destId="{06E56BBF-650D-4642-8650-9A53C079D24F}" srcOrd="3" destOrd="0" presId="urn:microsoft.com/office/officeart/2005/8/layout/hList9"/>
    <dgm:cxn modelId="{E9747D38-DA02-7543-83C9-D42004FC7A32}" type="presParOf" srcId="{06E56BBF-650D-4642-8650-9A53C079D24F}" destId="{ECFB04A3-CA4E-4810-ACC4-C59F395BB0CB}" srcOrd="0" destOrd="0" presId="urn:microsoft.com/office/officeart/2005/8/layout/hList9"/>
    <dgm:cxn modelId="{31C09CAA-7D5F-5648-A86B-6897C4DB9FC1}" type="presParOf" srcId="{06E56BBF-650D-4642-8650-9A53C079D24F}" destId="{1D6925EC-9584-4CF7-93E8-5814D47F0609}" srcOrd="1" destOrd="0" presId="urn:microsoft.com/office/officeart/2005/8/layout/hList9"/>
    <dgm:cxn modelId="{65091643-9F48-4848-A3C7-EB4CCCA7D5C2}" type="presParOf" srcId="{30E0FDF0-FC23-412C-982D-BB88F42C7F28}" destId="{F74EFE40-54EA-485F-B877-2F6F4BA75863}" srcOrd="4" destOrd="0" presId="urn:microsoft.com/office/officeart/2005/8/layout/hList9"/>
    <dgm:cxn modelId="{BDE09BCC-1481-204D-8CB9-87DC15583BFA}" type="presParOf" srcId="{F74EFE40-54EA-485F-B877-2F6F4BA75863}" destId="{664D2760-FD73-4BEF-8B08-52E3DC32120F}" srcOrd="0" destOrd="0" presId="urn:microsoft.com/office/officeart/2005/8/layout/hList9"/>
    <dgm:cxn modelId="{2A850322-6728-CE4E-8F52-0CE13415FBA9}" type="presParOf" srcId="{F74EFE40-54EA-485F-B877-2F6F4BA75863}" destId="{6867947D-99CC-4048-A1D0-F99BCB4616D1}" srcOrd="1" destOrd="0" presId="urn:microsoft.com/office/officeart/2005/8/layout/hList9"/>
    <dgm:cxn modelId="{7096D540-18A4-4F4D-A928-F50812D68BAF}" type="presParOf" srcId="{30E0FDF0-FC23-412C-982D-BB88F42C7F28}" destId="{E22B20FB-27A7-48DA-BE13-833EEC426DF4}" srcOrd="5" destOrd="0" presId="urn:microsoft.com/office/officeart/2005/8/layout/hList9"/>
    <dgm:cxn modelId="{497EFA41-31DF-5942-A416-13F11DD7BE21}" type="presParOf" srcId="{E22B20FB-27A7-48DA-BE13-833EEC426DF4}" destId="{7FE52E4B-A724-4D72-8CA6-BB8ECF1E0D59}" srcOrd="0" destOrd="0" presId="urn:microsoft.com/office/officeart/2005/8/layout/hList9"/>
    <dgm:cxn modelId="{CFAA205D-9B78-2D4B-8403-CEA03EA70D4C}" type="presParOf" srcId="{E22B20FB-27A7-48DA-BE13-833EEC426DF4}" destId="{31ADDB54-949E-4A5C-9DC9-1C2A95EFD5E2}" srcOrd="1" destOrd="0" presId="urn:microsoft.com/office/officeart/2005/8/layout/hList9"/>
    <dgm:cxn modelId="{5D00CB90-2E9A-B640-A4C0-43381246D793}" type="presParOf" srcId="{30E0FDF0-FC23-412C-982D-BB88F42C7F28}" destId="{65696FEB-DC6E-4AA9-8EF2-56F247662BD9}" srcOrd="6" destOrd="0" presId="urn:microsoft.com/office/officeart/2005/8/layout/hList9"/>
    <dgm:cxn modelId="{840FD4E4-0BCF-C947-A695-C7EA745F4798}" type="presParOf" srcId="{65696FEB-DC6E-4AA9-8EF2-56F247662BD9}" destId="{3DF64C3C-5A21-4E74-AB90-3C7D384F8690}" srcOrd="0" destOrd="0" presId="urn:microsoft.com/office/officeart/2005/8/layout/hList9"/>
    <dgm:cxn modelId="{CB9679A7-990F-B348-929C-8A6CE5C2C6F2}" type="presParOf" srcId="{65696FEB-DC6E-4AA9-8EF2-56F247662BD9}" destId="{9574193D-D4B9-420B-87BF-EDA6F24B3174}" srcOrd="1" destOrd="0" presId="urn:microsoft.com/office/officeart/2005/8/layout/hList9"/>
    <dgm:cxn modelId="{4D9498B5-6961-0A42-9F8A-06546C6C020B}" type="presParOf" srcId="{4EC2D768-746F-492D-9667-1BF22FEFEDD7}" destId="{70605FD4-DB1D-4BE8-8847-FCFCBD04BC40}" srcOrd="2" destOrd="0" presId="urn:microsoft.com/office/officeart/2005/8/layout/hList9"/>
    <dgm:cxn modelId="{E58FE434-6FA4-9046-9844-D74486221759}" type="presParOf" srcId="{4EC2D768-746F-492D-9667-1BF22FEFEDD7}" destId="{14952552-7C25-49ED-B368-7B9EBBAD581B}"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EDF9BE-8980-48BC-892D-5C45C221689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it-IT"/>
        </a:p>
      </dgm:t>
    </dgm:pt>
    <dgm:pt modelId="{C87C032A-863D-4147-81EB-167E8508FEED}">
      <dgm:prSet phldrT="[Testo]" custT="1"/>
      <dgm:spPr>
        <a:solidFill>
          <a:schemeClr val="accent2">
            <a:lumMod val="60000"/>
            <a:lumOff val="40000"/>
          </a:schemeClr>
        </a:solidFill>
      </dgm:spPr>
      <dgm:t>
        <a:bodyPr/>
        <a:lstStyle/>
        <a:p>
          <a:pPr defTabSz="72000"/>
          <a:r>
            <a:rPr lang="it-IT" sz="750" baseline="0" dirty="0">
              <a:solidFill>
                <a:sysClr val="windowText" lastClr="000000"/>
              </a:solidFill>
            </a:rPr>
            <a:t>CIRCA 20.000 ACCESSI ALLA CARTA TECNICA (SIT) </a:t>
          </a:r>
        </a:p>
        <a:p>
          <a:pPr defTabSz="72000"/>
          <a:r>
            <a:rPr lang="it-IT" sz="750" b="0" baseline="0" dirty="0">
              <a:solidFill>
                <a:sysClr val="windowText" lastClr="000000"/>
              </a:solidFill>
            </a:rPr>
            <a:t>3.600 ACCESSI ALLA CARTA IDRO-GEOMORFOLOG.</a:t>
          </a:r>
        </a:p>
      </dgm:t>
    </dgm:pt>
    <dgm:pt modelId="{421E5D03-AE93-4BE5-BA63-F31C622B86AF}" type="parTrans" cxnId="{BBC7089E-F2F4-45DF-A3C2-EE0158900FE7}">
      <dgm:prSet/>
      <dgm:spPr/>
      <dgm:t>
        <a:bodyPr/>
        <a:lstStyle/>
        <a:p>
          <a:endParaRPr lang="it-IT"/>
        </a:p>
      </dgm:t>
    </dgm:pt>
    <dgm:pt modelId="{7FA1E1B1-E794-42AF-A818-79867FFB02D8}" type="sibTrans" cxnId="{BBC7089E-F2F4-45DF-A3C2-EE0158900FE7}">
      <dgm:prSet custT="1"/>
      <dgm:spPr>
        <a:solidFill>
          <a:schemeClr val="accent2"/>
        </a:solidFill>
      </dgm:spPr>
      <dgm:t>
        <a:bodyPr/>
        <a:lstStyle/>
        <a:p>
          <a:r>
            <a:rPr lang="it-IT" sz="750" baseline="0" dirty="0"/>
            <a:t>OLTRE 100 MILA UTENTI REGISTRATI SU SISTEMA PUGLIA</a:t>
          </a:r>
        </a:p>
        <a:p>
          <a:r>
            <a:rPr lang="it-IT" sz="750" b="0" baseline="0" dirty="0"/>
            <a:t>200 MILA ISTANZE DI PARTECIPAZ.  A BANDI REGIONALI</a:t>
          </a:r>
          <a:endParaRPr lang="it-IT" sz="750" baseline="0" dirty="0"/>
        </a:p>
        <a:p>
          <a:r>
            <a:rPr lang="it-IT" sz="750" baseline="0" dirty="0"/>
            <a:t>51.133 ISCRITTI AL SERVIZIO SMS SU </a:t>
          </a:r>
          <a:r>
            <a:rPr lang="it-IT" sz="750" baseline="0" dirty="0" smtClean="0"/>
            <a:t>BANDI</a:t>
          </a:r>
          <a:r>
            <a:rPr lang="it-IT" sz="750" b="0" baseline="0" dirty="0" smtClean="0"/>
            <a:t> </a:t>
          </a:r>
          <a:endParaRPr lang="it-IT" sz="750" b="0" baseline="0" dirty="0"/>
        </a:p>
      </dgm:t>
    </dgm:pt>
    <dgm:pt modelId="{ADB5063F-DF5B-47F8-BE2E-589DE5F69B6F}">
      <dgm:prSet phldrT="[Testo]" custT="1"/>
      <dgm:spPr/>
      <dgm:t>
        <a:bodyPr/>
        <a:lstStyle/>
        <a:p>
          <a:r>
            <a:rPr lang="it-IT" sz="1000" b="1" i="1">
              <a:solidFill>
                <a:srgbClr val="365F91"/>
              </a:solidFill>
            </a:rPr>
            <a:t>efficace accesso alle informazioni</a:t>
          </a:r>
        </a:p>
      </dgm:t>
    </dgm:pt>
    <dgm:pt modelId="{316F2DE4-52BA-4F94-AC55-13BD79F340DB}" type="parTrans" cxnId="{9F2DCA33-9443-4319-9AB7-66FB73B91562}">
      <dgm:prSet/>
      <dgm:spPr/>
      <dgm:t>
        <a:bodyPr/>
        <a:lstStyle/>
        <a:p>
          <a:endParaRPr lang="it-IT"/>
        </a:p>
      </dgm:t>
    </dgm:pt>
    <dgm:pt modelId="{2CB8F747-380F-45E9-9400-24DD04188FC7}" type="sibTrans" cxnId="{9F2DCA33-9443-4319-9AB7-66FB73B91562}">
      <dgm:prSet/>
      <dgm:spPr/>
      <dgm:t>
        <a:bodyPr/>
        <a:lstStyle/>
        <a:p>
          <a:endParaRPr lang="it-IT"/>
        </a:p>
      </dgm:t>
    </dgm:pt>
    <dgm:pt modelId="{12C09004-5E55-4C3F-9D78-E0A5C2D5DF01}">
      <dgm:prSet phldrT="[Testo]" custT="1"/>
      <dgm:spPr>
        <a:solidFill>
          <a:schemeClr val="tx1">
            <a:lumMod val="50000"/>
            <a:lumOff val="50000"/>
          </a:schemeClr>
        </a:solidFill>
      </dgm:spPr>
      <dgm:t>
        <a:bodyPr/>
        <a:lstStyle/>
        <a:p>
          <a:r>
            <a:rPr lang="it-IT" sz="750" baseline="0" dirty="0"/>
            <a:t>984 AUTORIZ. IMPIANTI ENERGIA </a:t>
          </a:r>
        </a:p>
        <a:p>
          <a:r>
            <a:rPr lang="it-IT" sz="750" baseline="0" dirty="0"/>
            <a:t>145  PIANI URBANISTICI COMUNALI</a:t>
          </a:r>
        </a:p>
        <a:p>
          <a:r>
            <a:rPr lang="it-IT" sz="750" baseline="0" dirty="0"/>
            <a:t>5.000 IMPRESE TURISTICHE TRASFERISCONO DATI</a:t>
          </a:r>
        </a:p>
      </dgm:t>
    </dgm:pt>
    <dgm:pt modelId="{CBF78971-A2CB-4EE5-9BA2-D32DC903CC15}" type="parTrans" cxnId="{C19E1BB5-7AFE-4141-8245-48551375E363}">
      <dgm:prSet/>
      <dgm:spPr/>
      <dgm:t>
        <a:bodyPr/>
        <a:lstStyle/>
        <a:p>
          <a:endParaRPr lang="it-IT"/>
        </a:p>
      </dgm:t>
    </dgm:pt>
    <dgm:pt modelId="{4C49B85D-BB27-42B4-98AB-F6857C966A2A}" type="sibTrans" cxnId="{C19E1BB5-7AFE-4141-8245-48551375E363}">
      <dgm:prSet custT="1"/>
      <dgm:spPr>
        <a:solidFill>
          <a:schemeClr val="bg1">
            <a:lumMod val="85000"/>
          </a:schemeClr>
        </a:solidFill>
      </dgm:spPr>
      <dgm:t>
        <a:bodyPr/>
        <a:lstStyle/>
        <a:p>
          <a:r>
            <a:rPr lang="it-IT" sz="800" dirty="0">
              <a:solidFill>
                <a:sysClr val="windowText" lastClr="000000"/>
              </a:solidFill>
            </a:rPr>
            <a:t>77.000 PRATICHE PER CARBURANTE AGRICOLO</a:t>
          </a:r>
        </a:p>
        <a:p>
          <a:r>
            <a:rPr lang="it-IT" sz="800" dirty="0">
              <a:solidFill>
                <a:sysClr val="windowText" lastClr="000000"/>
              </a:solidFill>
            </a:rPr>
            <a:t>693 ACCREDITAMENTI DI ENTI DI FORMAZIONE</a:t>
          </a:r>
          <a:endParaRPr lang="it-IT" sz="800" dirty="0"/>
        </a:p>
      </dgm:t>
    </dgm:pt>
    <dgm:pt modelId="{308381B4-B701-428B-9F3A-03C5B415C42E}">
      <dgm:prSet phldrT="[Testo]" custT="1"/>
      <dgm:spPr/>
      <dgm:t>
        <a:bodyPr/>
        <a:lstStyle/>
        <a:p>
          <a:r>
            <a:rPr lang="it-IT" sz="1000" b="1" i="1">
              <a:solidFill>
                <a:srgbClr val="365F91"/>
              </a:solidFill>
            </a:rPr>
            <a:t>semplificazione e accelerazione delle procedure amministrative</a:t>
          </a:r>
          <a:endParaRPr lang="it-IT" sz="1000">
            <a:solidFill>
              <a:srgbClr val="365F91"/>
            </a:solidFill>
          </a:endParaRPr>
        </a:p>
      </dgm:t>
    </dgm:pt>
    <dgm:pt modelId="{6A2E8E95-BB55-4272-AD90-BE1248B70B95}" type="parTrans" cxnId="{8F3E0FD5-9D96-49B7-93BC-53FDBC7DF5AC}">
      <dgm:prSet/>
      <dgm:spPr/>
      <dgm:t>
        <a:bodyPr/>
        <a:lstStyle/>
        <a:p>
          <a:endParaRPr lang="it-IT"/>
        </a:p>
      </dgm:t>
    </dgm:pt>
    <dgm:pt modelId="{2C73C8A0-4DFB-4A9F-9C20-048722299E6D}" type="sibTrans" cxnId="{8F3E0FD5-9D96-49B7-93BC-53FDBC7DF5AC}">
      <dgm:prSet/>
      <dgm:spPr/>
      <dgm:t>
        <a:bodyPr/>
        <a:lstStyle/>
        <a:p>
          <a:endParaRPr lang="it-IT"/>
        </a:p>
      </dgm:t>
    </dgm:pt>
    <dgm:pt modelId="{F209E0C9-9ACD-4448-B486-075869D51BC8}">
      <dgm:prSet phldrT="[Testo]" custT="1"/>
      <dgm:spPr>
        <a:solidFill>
          <a:schemeClr val="accent4">
            <a:lumMod val="40000"/>
            <a:lumOff val="60000"/>
          </a:schemeClr>
        </a:solidFill>
      </dgm:spPr>
      <dgm:t>
        <a:bodyPr/>
        <a:lstStyle/>
        <a:p>
          <a:r>
            <a:rPr lang="it-IT" sz="750" dirty="0">
              <a:solidFill>
                <a:sysClr val="windowText" lastClr="000000"/>
              </a:solidFill>
            </a:rPr>
            <a:t>5,3 </a:t>
          </a:r>
          <a:r>
            <a:rPr lang="it-IT" sz="750" dirty="0" smtClean="0">
              <a:solidFill>
                <a:sysClr val="windowText" lastClr="000000"/>
              </a:solidFill>
            </a:rPr>
            <a:t>ML ATTIVITA</a:t>
          </a:r>
          <a:r>
            <a:rPr lang="it-IT" sz="750" dirty="0">
              <a:solidFill>
                <a:sysClr val="windowText" lastClr="000000"/>
              </a:solidFill>
            </a:rPr>
            <a:t>' CONTRATTUALIZ. DA INNOVAPUGLIA</a:t>
          </a:r>
        </a:p>
        <a:p>
          <a:r>
            <a:rPr lang="it-IT" sz="750" dirty="0">
              <a:solidFill>
                <a:sysClr val="windowText" lastClr="000000"/>
              </a:solidFill>
            </a:rPr>
            <a:t>1.433 ISCRITTI ALBO CONSULENTI INNOVAPUGLIA</a:t>
          </a:r>
        </a:p>
        <a:p>
          <a:r>
            <a:rPr lang="it-IT" sz="750" dirty="0">
              <a:solidFill>
                <a:sysClr val="windowText" lastClr="000000"/>
              </a:solidFill>
            </a:rPr>
            <a:t>CONSULTAZIONE 8 OPERATORI TLC   BANDA ULTRA LARGA</a:t>
          </a:r>
        </a:p>
      </dgm:t>
    </dgm:pt>
    <dgm:pt modelId="{687BABCE-8FC8-47AA-91F5-7A6DC093F8CB}" type="parTrans" cxnId="{4F8EA2A0-5E21-4049-B84E-FB5BCA3E05D2}">
      <dgm:prSet/>
      <dgm:spPr/>
      <dgm:t>
        <a:bodyPr/>
        <a:lstStyle/>
        <a:p>
          <a:endParaRPr lang="it-IT"/>
        </a:p>
      </dgm:t>
    </dgm:pt>
    <dgm:pt modelId="{6EE42B59-88A0-4C6E-A427-A22B0D4D6F99}" type="sibTrans" cxnId="{4F8EA2A0-5E21-4049-B84E-FB5BCA3E05D2}">
      <dgm:prSet custT="1"/>
      <dgm:spPr>
        <a:solidFill>
          <a:schemeClr val="accent4">
            <a:lumMod val="75000"/>
          </a:schemeClr>
        </a:solidFill>
      </dgm:spPr>
      <dgm:t>
        <a:bodyPr/>
        <a:lstStyle/>
        <a:p>
          <a:r>
            <a:rPr lang="it-IT" sz="750" dirty="0">
              <a:solidFill>
                <a:schemeClr val="bg1"/>
              </a:solidFill>
            </a:rPr>
            <a:t>4.133 ISCRITTI ALL'ALBO FORNITORI E 731 BUYER SU EMPULIA</a:t>
          </a:r>
        </a:p>
        <a:p>
          <a:r>
            <a:rPr lang="it-IT" sz="750" dirty="0">
              <a:solidFill>
                <a:schemeClr val="bg1"/>
              </a:solidFill>
            </a:rPr>
            <a:t>3.258 GARE E PROCEDURE TELEMATICHE SU EMPULIA NEL 2014 PER 225 MILIONI</a:t>
          </a:r>
        </a:p>
      </dgm:t>
    </dgm:pt>
    <dgm:pt modelId="{9DC7DB51-6D27-469A-8192-1AABDF9BE526}">
      <dgm:prSet phldrT="[Testo]" custT="1"/>
      <dgm:spPr/>
      <dgm:t>
        <a:bodyPr/>
        <a:lstStyle/>
        <a:p>
          <a:r>
            <a:rPr lang="it-IT" sz="1000" b="1" i="1" dirty="0">
              <a:solidFill>
                <a:srgbClr val="365F91"/>
              </a:solidFill>
            </a:rPr>
            <a:t>partecipazione del mercato ICT</a:t>
          </a:r>
        </a:p>
      </dgm:t>
    </dgm:pt>
    <dgm:pt modelId="{EBA4A887-0135-4BE1-AEBC-D26C4AA28154}" type="parTrans" cxnId="{1C4C09D4-26CA-4700-BBAA-27654FD05A2D}">
      <dgm:prSet/>
      <dgm:spPr/>
      <dgm:t>
        <a:bodyPr/>
        <a:lstStyle/>
        <a:p>
          <a:endParaRPr lang="it-IT"/>
        </a:p>
      </dgm:t>
    </dgm:pt>
    <dgm:pt modelId="{212DA4FB-468E-4F3E-96A8-40F0E582ED5B}" type="sibTrans" cxnId="{1C4C09D4-26CA-4700-BBAA-27654FD05A2D}">
      <dgm:prSet/>
      <dgm:spPr/>
      <dgm:t>
        <a:bodyPr/>
        <a:lstStyle/>
        <a:p>
          <a:endParaRPr lang="it-IT"/>
        </a:p>
      </dgm:t>
    </dgm:pt>
    <dgm:pt modelId="{31FA3434-0C14-46F7-9875-003A2C81482A}">
      <dgm:prSet custT="1"/>
      <dgm:spPr>
        <a:noFill/>
      </dgm:spPr>
      <dgm:t>
        <a:bodyPr/>
        <a:lstStyle/>
        <a:p>
          <a:r>
            <a:rPr lang="it-IT" sz="1000" b="1" i="1" dirty="0">
              <a:solidFill>
                <a:schemeClr val="accent5">
                  <a:lumMod val="75000"/>
                </a:schemeClr>
              </a:solidFill>
            </a:rPr>
            <a:t>accompagnamento per i bandi di investimento</a:t>
          </a:r>
        </a:p>
      </dgm:t>
    </dgm:pt>
    <dgm:pt modelId="{680A0BE3-86BD-4D8B-9C79-F3F58FA5BE99}" type="parTrans" cxnId="{4D1C40FB-197A-461A-97CA-3E3C22DAF106}">
      <dgm:prSet/>
      <dgm:spPr/>
      <dgm:t>
        <a:bodyPr/>
        <a:lstStyle/>
        <a:p>
          <a:endParaRPr lang="it-IT"/>
        </a:p>
      </dgm:t>
    </dgm:pt>
    <dgm:pt modelId="{0ACCECBC-07BA-4C4C-ABD0-BF81D52EC0B0}" type="sibTrans" cxnId="{4D1C40FB-197A-461A-97CA-3E3C22DAF106}">
      <dgm:prSet/>
      <dgm:spPr>
        <a:solidFill>
          <a:schemeClr val="accent2">
            <a:lumMod val="20000"/>
            <a:lumOff val="80000"/>
          </a:schemeClr>
        </a:solidFill>
      </dgm:spPr>
      <dgm:t>
        <a:bodyPr/>
        <a:lstStyle/>
        <a:p>
          <a:endParaRPr lang="it-IT"/>
        </a:p>
      </dgm:t>
    </dgm:pt>
    <dgm:pt modelId="{8F5CFBAC-9DB1-42DD-8099-26C87BFC03FC}">
      <dgm:prSet custT="1"/>
      <dgm:spPr>
        <a:solidFill>
          <a:schemeClr val="accent6">
            <a:lumMod val="40000"/>
            <a:lumOff val="60000"/>
          </a:schemeClr>
        </a:solidFill>
      </dgm:spPr>
      <dgm:t>
        <a:bodyPr/>
        <a:lstStyle/>
        <a:p>
          <a:r>
            <a:rPr lang="it-IT" sz="750" b="0" dirty="0">
              <a:solidFill>
                <a:sysClr val="windowText" lastClr="000000"/>
              </a:solidFill>
            </a:rPr>
            <a:t>34 </a:t>
          </a:r>
          <a:r>
            <a:rPr lang="it-IT" sz="750" b="0" dirty="0" smtClean="0">
              <a:solidFill>
                <a:sysClr val="windowText" lastClr="000000"/>
              </a:solidFill>
            </a:rPr>
            <a:t>ML  </a:t>
          </a:r>
          <a:r>
            <a:rPr lang="it-IT" sz="750" b="0" baseline="0" dirty="0">
              <a:solidFill>
                <a:sysClr val="windowText" lastClr="000000"/>
              </a:solidFill>
            </a:rPr>
            <a:t>PRESCRIZIONI</a:t>
          </a:r>
          <a:r>
            <a:rPr lang="it-IT" sz="750" b="0" dirty="0">
              <a:solidFill>
                <a:sysClr val="windowText" lastClr="000000"/>
              </a:solidFill>
            </a:rPr>
            <a:t> MEDICHE </a:t>
          </a:r>
          <a:r>
            <a:rPr lang="it-IT" sz="750" b="0" dirty="0" smtClean="0">
              <a:solidFill>
                <a:sysClr val="windowText" lastClr="000000"/>
              </a:solidFill>
            </a:rPr>
            <a:t>DEMATERIALIZZATE </a:t>
          </a:r>
          <a:endParaRPr lang="it-IT" sz="750" dirty="0">
            <a:solidFill>
              <a:sysClr val="windowText" lastClr="000000"/>
            </a:solidFill>
          </a:endParaRPr>
        </a:p>
        <a:p>
          <a:r>
            <a:rPr lang="it-IT" sz="750" dirty="0">
              <a:solidFill>
                <a:sysClr val="windowText" lastClr="000000"/>
              </a:solidFill>
            </a:rPr>
            <a:t>15.000 TAVOLE PUTT</a:t>
          </a:r>
        </a:p>
        <a:p>
          <a:r>
            <a:rPr lang="it-IT" sz="750" dirty="0">
              <a:solidFill>
                <a:sysClr val="windowText" lastClr="000000"/>
              </a:solidFill>
            </a:rPr>
            <a:t>34.000 PEC /SETTIMANA </a:t>
          </a:r>
          <a:r>
            <a:rPr lang="it-IT" sz="750" dirty="0" smtClean="0">
              <a:solidFill>
                <a:sysClr val="windowText" lastClr="000000"/>
              </a:solidFill>
            </a:rPr>
            <a:t>DA </a:t>
          </a:r>
          <a:r>
            <a:rPr lang="it-IT" sz="750" dirty="0">
              <a:solidFill>
                <a:sysClr val="windowText" lastClr="000000"/>
              </a:solidFill>
            </a:rPr>
            <a:t>EMPULIA</a:t>
          </a:r>
        </a:p>
      </dgm:t>
    </dgm:pt>
    <dgm:pt modelId="{2F54EDAB-DC4E-4C8E-AEB3-D958180337EF}" type="parTrans" cxnId="{4E2E0647-ACC9-4288-8D30-00812F3DE8C7}">
      <dgm:prSet/>
      <dgm:spPr/>
      <dgm:t>
        <a:bodyPr/>
        <a:lstStyle/>
        <a:p>
          <a:endParaRPr lang="it-IT"/>
        </a:p>
      </dgm:t>
    </dgm:pt>
    <dgm:pt modelId="{24943AC5-2528-42D0-A617-F71F70EF970C}" type="sibTrans" cxnId="{4E2E0647-ACC9-4288-8D30-00812F3DE8C7}">
      <dgm:prSet custT="1"/>
      <dgm:spPr>
        <a:solidFill>
          <a:schemeClr val="accent6">
            <a:lumMod val="75000"/>
          </a:schemeClr>
        </a:solidFill>
      </dgm:spPr>
      <dgm:t>
        <a:bodyPr/>
        <a:lstStyle/>
        <a:p>
          <a:r>
            <a:rPr kumimoji="0" lang="it-IT" sz="750" b="0" i="0" u="none" strike="noStrike" cap="none" normalizeH="0" baseline="0" dirty="0" smtClean="0">
              <a:ln>
                <a:noFill/>
              </a:ln>
              <a:solidFill>
                <a:schemeClr val="bg1"/>
              </a:solidFill>
              <a:effectLst/>
              <a:latin typeface="+mn-lt"/>
              <a:ea typeface="ＭＳ Ｐゴシック" panose="020B0600070205080204" pitchFamily="34" charset="-128"/>
            </a:rPr>
            <a:t>148.906 DOCUMENTI  </a:t>
          </a:r>
          <a:endParaRPr lang="it-IT" sz="750" dirty="0" smtClean="0"/>
        </a:p>
        <a:p>
          <a:r>
            <a:rPr kumimoji="0" lang="it-IT" sz="750" b="0" i="0" u="none" strike="noStrike" cap="none" normalizeH="0" baseline="0" dirty="0" smtClean="0">
              <a:ln>
                <a:noFill/>
              </a:ln>
              <a:solidFill>
                <a:schemeClr val="bg1"/>
              </a:solidFill>
              <a:effectLst/>
              <a:latin typeface="+mn-lt"/>
              <a:ea typeface="ＭＳ Ｐゴシック" panose="020B0600070205080204" pitchFamily="34" charset="-128"/>
            </a:rPr>
            <a:t>BANDI R&amp;I GESTITI ON LINE</a:t>
          </a:r>
        </a:p>
        <a:p>
          <a:r>
            <a:rPr kumimoji="0" lang="it-IT" sz="750" b="0" i="0" u="none" strike="noStrike" cap="none" normalizeH="0" baseline="0" dirty="0" smtClean="0">
              <a:ln>
                <a:noFill/>
              </a:ln>
              <a:solidFill>
                <a:schemeClr val="bg1"/>
              </a:solidFill>
              <a:effectLst/>
              <a:latin typeface="+mn-lt"/>
              <a:ea typeface="ＭＳ Ｐゴシック" panose="020B0600070205080204" pitchFamily="34" charset="-128"/>
            </a:rPr>
            <a:t>100%  TERRITORIO SU MAPPE DIGITALI</a:t>
          </a:r>
        </a:p>
        <a:p>
          <a:r>
            <a:rPr lang="it-IT" sz="750" dirty="0">
              <a:solidFill>
                <a:schemeClr val="bg1"/>
              </a:solidFill>
            </a:rPr>
            <a:t>5.122 DOCUMENTI </a:t>
          </a:r>
          <a:r>
            <a:rPr lang="it-IT" sz="750" dirty="0" smtClean="0">
              <a:solidFill>
                <a:schemeClr val="bg1"/>
              </a:solidFill>
            </a:rPr>
            <a:t>PIANI </a:t>
          </a:r>
          <a:r>
            <a:rPr lang="it-IT" sz="750" dirty="0">
              <a:solidFill>
                <a:schemeClr val="bg1"/>
              </a:solidFill>
            </a:rPr>
            <a:t>URBANISTICI COMUNALI</a:t>
          </a:r>
          <a:endParaRPr kumimoji="0" lang="it-IT" sz="750" b="0" i="0" u="none" strike="noStrike" cap="none" normalizeH="0" baseline="0" dirty="0" smtClean="0">
            <a:ln>
              <a:noFill/>
            </a:ln>
            <a:solidFill>
              <a:schemeClr val="bg1"/>
            </a:solidFill>
            <a:effectLst/>
            <a:latin typeface="+mn-lt"/>
            <a:ea typeface="ＭＳ Ｐゴシック" panose="020B0600070205080204" pitchFamily="34" charset="-128"/>
          </a:endParaRPr>
        </a:p>
      </dgm:t>
    </dgm:pt>
    <dgm:pt modelId="{AC4BACE9-FB62-4F55-B11A-7F14338EEECE}">
      <dgm:prSet custT="1"/>
      <dgm:spPr>
        <a:solidFill>
          <a:schemeClr val="accent2">
            <a:lumMod val="50000"/>
          </a:schemeClr>
        </a:solidFill>
      </dgm:spPr>
      <dgm:t>
        <a:bodyPr/>
        <a:lstStyle/>
        <a:p>
          <a:r>
            <a:rPr lang="it-IT" sz="700" dirty="0" smtClean="0">
              <a:solidFill>
                <a:schemeClr val="bg1"/>
              </a:solidFill>
            </a:rPr>
            <a:t>ISTRUTTORIA DI 8 BANDI, </a:t>
          </a:r>
          <a:r>
            <a:rPr lang="it-IT" sz="700" dirty="0">
              <a:solidFill>
                <a:schemeClr val="bg1"/>
              </a:solidFill>
            </a:rPr>
            <a:t>923 </a:t>
          </a:r>
          <a:r>
            <a:rPr lang="it-IT" sz="700" dirty="0" smtClean="0">
              <a:solidFill>
                <a:schemeClr val="bg1"/>
              </a:solidFill>
            </a:rPr>
            <a:t>PROPOSTE - 623 PROGETTI APPROVATI - 78 LIVING LAB ATTIVI - 250 ML VALORE PROGETTI APPROVATI</a:t>
          </a:r>
        </a:p>
        <a:p>
          <a:r>
            <a:rPr kumimoji="0" lang="it-IT" sz="700" b="0" i="0" u="none" strike="noStrike" cap="none" normalizeH="0" baseline="0" dirty="0" smtClean="0">
              <a:ln>
                <a:noFill/>
              </a:ln>
              <a:solidFill>
                <a:schemeClr val="bg1"/>
              </a:solidFill>
              <a:effectLst/>
              <a:latin typeface="+mn-lt"/>
              <a:ea typeface="ＭＳ Ｐゴシック" panose="020B0600070205080204" pitchFamily="34" charset="-128"/>
            </a:rPr>
            <a:t>108  ML CONTRIBUTI ASSEGNATI</a:t>
          </a:r>
          <a:endParaRPr lang="it-IT" sz="700" dirty="0">
            <a:solidFill>
              <a:schemeClr val="bg1"/>
            </a:solidFill>
          </a:endParaRPr>
        </a:p>
      </dgm:t>
    </dgm:pt>
    <dgm:pt modelId="{B3AFD5F9-1B3D-4DE4-879F-A89012874A92}" type="parTrans" cxnId="{9954ABD3-CCB8-4F6D-9FE5-7E3C31A0368C}">
      <dgm:prSet/>
      <dgm:spPr/>
      <dgm:t>
        <a:bodyPr/>
        <a:lstStyle/>
        <a:p>
          <a:endParaRPr lang="it-IT"/>
        </a:p>
      </dgm:t>
    </dgm:pt>
    <dgm:pt modelId="{9E915501-C4B4-40C2-839A-02DB3DA0F6E1}" type="sibTrans" cxnId="{9954ABD3-CCB8-4F6D-9FE5-7E3C31A0368C}">
      <dgm:prSet custT="1"/>
      <dgm:spPr>
        <a:solidFill>
          <a:schemeClr val="accent2">
            <a:lumMod val="20000"/>
            <a:lumOff val="80000"/>
          </a:schemeClr>
        </a:solidFill>
      </dgm:spPr>
      <dgm:t>
        <a:bodyPr/>
        <a:lstStyle/>
        <a:p>
          <a:r>
            <a:rPr lang="it-IT" sz="750" b="0" baseline="0" dirty="0" smtClean="0">
              <a:solidFill>
                <a:sysClr val="windowText" lastClr="000000"/>
              </a:solidFill>
            </a:rPr>
            <a:t>70 </a:t>
          </a:r>
          <a:r>
            <a:rPr lang="it-IT" sz="750" b="0" baseline="0" dirty="0">
              <a:solidFill>
                <a:sysClr val="windowText" lastClr="000000"/>
              </a:solidFill>
            </a:rPr>
            <a:t>EVENTI DI PROMOZIONE E DIFFUSIONE </a:t>
          </a:r>
          <a:r>
            <a:rPr lang="it-IT" sz="750" b="0" baseline="0" dirty="0" smtClean="0">
              <a:solidFill>
                <a:sysClr val="windowText" lastClr="000000"/>
              </a:solidFill>
            </a:rPr>
            <a:t>BANDI</a:t>
          </a:r>
          <a:endParaRPr lang="it-IT" sz="750" b="0" baseline="0" dirty="0">
            <a:solidFill>
              <a:sysClr val="windowText" lastClr="000000"/>
            </a:solidFill>
          </a:endParaRPr>
        </a:p>
        <a:p>
          <a:r>
            <a:rPr lang="it-IT" sz="750" baseline="0" dirty="0">
              <a:solidFill>
                <a:sysClr val="windowText" lastClr="000000"/>
              </a:solidFill>
            </a:rPr>
            <a:t>4.000  RISPOSTE A QUESITI SU SISTEMA PUGLIA</a:t>
          </a:r>
        </a:p>
        <a:p>
          <a:r>
            <a:rPr lang="it-IT" sz="750" baseline="0" dirty="0">
              <a:solidFill>
                <a:sysClr val="windowText" lastClr="000000"/>
              </a:solidFill>
            </a:rPr>
            <a:t>14.484 RICHIESTE DI ASSISTENZA </a:t>
          </a:r>
          <a:r>
            <a:rPr lang="it-IT" sz="750" baseline="0" dirty="0" smtClean="0">
              <a:solidFill>
                <a:sysClr val="windowText" lastClr="000000"/>
              </a:solidFill>
            </a:rPr>
            <a:t>TECNICA </a:t>
          </a:r>
          <a:r>
            <a:rPr lang="it-IT" sz="750" baseline="0" dirty="0">
              <a:solidFill>
                <a:sysClr val="windowText" lastClr="000000"/>
              </a:solidFill>
            </a:rPr>
            <a:t>SU BANDI</a:t>
          </a:r>
          <a:endParaRPr lang="it-IT" sz="750" b="0" baseline="0" dirty="0">
            <a:solidFill>
              <a:sysClr val="windowText" lastClr="000000"/>
            </a:solidFill>
            <a:latin typeface="+mn-lt"/>
          </a:endParaRPr>
        </a:p>
      </dgm:t>
    </dgm:pt>
    <dgm:pt modelId="{C3F5482A-3F55-4C45-AEA5-BDF3031605BA}">
      <dgm:prSet custT="1"/>
      <dgm:spPr>
        <a:noFill/>
      </dgm:spPr>
      <dgm:t>
        <a:bodyPr/>
        <a:lstStyle/>
        <a:p>
          <a:r>
            <a:rPr lang="it-IT" sz="900" b="1" i="1">
              <a:solidFill>
                <a:schemeClr val="accent5">
                  <a:lumMod val="75000"/>
                </a:schemeClr>
              </a:solidFill>
            </a:rPr>
            <a:t>dematerializzazzione </a:t>
          </a:r>
          <a:endParaRPr lang="it-IT" sz="900">
            <a:solidFill>
              <a:sysClr val="windowText" lastClr="000000"/>
            </a:solidFill>
          </a:endParaRPr>
        </a:p>
      </dgm:t>
    </dgm:pt>
    <dgm:pt modelId="{73401C7D-61FB-400C-98D6-CB1F170953A4}" type="parTrans" cxnId="{52241B8C-C332-4199-8647-072296C0A011}">
      <dgm:prSet/>
      <dgm:spPr/>
      <dgm:t>
        <a:bodyPr/>
        <a:lstStyle/>
        <a:p>
          <a:endParaRPr lang="it-IT"/>
        </a:p>
      </dgm:t>
    </dgm:pt>
    <dgm:pt modelId="{5AEC3781-D130-485C-882D-CE42B81EE83A}" type="sibTrans" cxnId="{52241B8C-C332-4199-8647-072296C0A011}">
      <dgm:prSet/>
      <dgm:spPr/>
      <dgm:t>
        <a:bodyPr/>
        <a:lstStyle/>
        <a:p>
          <a:endParaRPr lang="it-IT"/>
        </a:p>
      </dgm:t>
    </dgm:pt>
    <dgm:pt modelId="{A23CDEA4-D3C9-445F-850D-82A1C39A2F99}" type="pres">
      <dgm:prSet presAssocID="{3DEDF9BE-8980-48BC-892D-5C45C221689F}" presName="Name0" presStyleCnt="0">
        <dgm:presLayoutVars>
          <dgm:chMax/>
          <dgm:chPref/>
          <dgm:dir/>
          <dgm:animLvl val="lvl"/>
        </dgm:presLayoutVars>
      </dgm:prSet>
      <dgm:spPr/>
      <dgm:t>
        <a:bodyPr/>
        <a:lstStyle/>
        <a:p>
          <a:endParaRPr lang="it-IT"/>
        </a:p>
      </dgm:t>
    </dgm:pt>
    <dgm:pt modelId="{73842BDD-C7BC-4085-AE47-4CEA731E2049}" type="pres">
      <dgm:prSet presAssocID="{C87C032A-863D-4147-81EB-167E8508FEED}" presName="composite" presStyleCnt="0"/>
      <dgm:spPr/>
    </dgm:pt>
    <dgm:pt modelId="{821986BB-CECA-4676-B68F-8841268E8287}" type="pres">
      <dgm:prSet presAssocID="{C87C032A-863D-4147-81EB-167E8508FEED}" presName="Parent1" presStyleLbl="node1" presStyleIdx="0" presStyleCnt="10">
        <dgm:presLayoutVars>
          <dgm:chMax val="1"/>
          <dgm:chPref val="1"/>
          <dgm:bulletEnabled val="1"/>
        </dgm:presLayoutVars>
      </dgm:prSet>
      <dgm:spPr/>
      <dgm:t>
        <a:bodyPr/>
        <a:lstStyle/>
        <a:p>
          <a:endParaRPr lang="it-IT"/>
        </a:p>
      </dgm:t>
    </dgm:pt>
    <dgm:pt modelId="{58AA84E2-1134-447F-9CA5-F71F2925303A}" type="pres">
      <dgm:prSet presAssocID="{C87C032A-863D-4147-81EB-167E8508FEED}" presName="Childtext1" presStyleLbl="revTx" presStyleIdx="0" presStyleCnt="5">
        <dgm:presLayoutVars>
          <dgm:chMax val="0"/>
          <dgm:chPref val="0"/>
          <dgm:bulletEnabled val="1"/>
        </dgm:presLayoutVars>
      </dgm:prSet>
      <dgm:spPr/>
      <dgm:t>
        <a:bodyPr/>
        <a:lstStyle/>
        <a:p>
          <a:endParaRPr lang="it-IT"/>
        </a:p>
      </dgm:t>
    </dgm:pt>
    <dgm:pt modelId="{06DB89FD-4A9C-4855-A368-8BDD1FCDC7F8}" type="pres">
      <dgm:prSet presAssocID="{C87C032A-863D-4147-81EB-167E8508FEED}" presName="BalanceSpacing" presStyleCnt="0"/>
      <dgm:spPr/>
    </dgm:pt>
    <dgm:pt modelId="{67CF1E07-53F1-4D4D-B8F2-0284BB61F0C9}" type="pres">
      <dgm:prSet presAssocID="{C87C032A-863D-4147-81EB-167E8508FEED}" presName="BalanceSpacing1" presStyleCnt="0"/>
      <dgm:spPr/>
    </dgm:pt>
    <dgm:pt modelId="{834AE6ED-906C-40D5-BE94-A09510F0753D}" type="pres">
      <dgm:prSet presAssocID="{7FA1E1B1-E794-42AF-A818-79867FFB02D8}" presName="Accent1Text" presStyleLbl="node1" presStyleIdx="1" presStyleCnt="10" custLinFactNeighborX="694"/>
      <dgm:spPr/>
      <dgm:t>
        <a:bodyPr/>
        <a:lstStyle/>
        <a:p>
          <a:endParaRPr lang="it-IT"/>
        </a:p>
      </dgm:t>
    </dgm:pt>
    <dgm:pt modelId="{1136AEEB-DD59-4729-8FDB-1C8FD62A5DBC}" type="pres">
      <dgm:prSet presAssocID="{7FA1E1B1-E794-42AF-A818-79867FFB02D8}" presName="spaceBetweenRectangles" presStyleCnt="0"/>
      <dgm:spPr/>
    </dgm:pt>
    <dgm:pt modelId="{5B492A0F-C2DA-424C-AC93-7294C7F28B41}" type="pres">
      <dgm:prSet presAssocID="{12C09004-5E55-4C3F-9D78-E0A5C2D5DF01}" presName="composite" presStyleCnt="0"/>
      <dgm:spPr/>
    </dgm:pt>
    <dgm:pt modelId="{7343A838-C9F5-4ED1-82DF-16AEDE8461F3}" type="pres">
      <dgm:prSet presAssocID="{12C09004-5E55-4C3F-9D78-E0A5C2D5DF01}" presName="Parent1" presStyleLbl="node1" presStyleIdx="2" presStyleCnt="10" custScaleX="114040">
        <dgm:presLayoutVars>
          <dgm:chMax val="1"/>
          <dgm:chPref val="1"/>
          <dgm:bulletEnabled val="1"/>
        </dgm:presLayoutVars>
      </dgm:prSet>
      <dgm:spPr/>
      <dgm:t>
        <a:bodyPr/>
        <a:lstStyle/>
        <a:p>
          <a:endParaRPr lang="it-IT"/>
        </a:p>
      </dgm:t>
    </dgm:pt>
    <dgm:pt modelId="{71461571-7D89-460B-BCA6-7B6367ACB46A}" type="pres">
      <dgm:prSet presAssocID="{12C09004-5E55-4C3F-9D78-E0A5C2D5DF01}" presName="Childtext1" presStyleLbl="revTx" presStyleIdx="1" presStyleCnt="5">
        <dgm:presLayoutVars>
          <dgm:chMax val="0"/>
          <dgm:chPref val="0"/>
          <dgm:bulletEnabled val="1"/>
        </dgm:presLayoutVars>
      </dgm:prSet>
      <dgm:spPr/>
      <dgm:t>
        <a:bodyPr/>
        <a:lstStyle/>
        <a:p>
          <a:endParaRPr lang="it-IT"/>
        </a:p>
      </dgm:t>
    </dgm:pt>
    <dgm:pt modelId="{92D73AC1-E2B5-4EE4-9D2E-AA645CFECA25}" type="pres">
      <dgm:prSet presAssocID="{12C09004-5E55-4C3F-9D78-E0A5C2D5DF01}" presName="BalanceSpacing" presStyleCnt="0"/>
      <dgm:spPr/>
    </dgm:pt>
    <dgm:pt modelId="{3D9C6264-1D6B-4419-854E-CC4EE11E2B00}" type="pres">
      <dgm:prSet presAssocID="{12C09004-5E55-4C3F-9D78-E0A5C2D5DF01}" presName="BalanceSpacing1" presStyleCnt="0"/>
      <dgm:spPr/>
    </dgm:pt>
    <dgm:pt modelId="{7742594C-19D7-40D6-A596-72BA7DF776AD}" type="pres">
      <dgm:prSet presAssocID="{4C49B85D-BB27-42B4-98AB-F6857C966A2A}" presName="Accent1Text" presStyleLbl="node1" presStyleIdx="3" presStyleCnt="10" custScaleX="110278" custLinFactNeighborX="6116"/>
      <dgm:spPr/>
      <dgm:t>
        <a:bodyPr/>
        <a:lstStyle/>
        <a:p>
          <a:endParaRPr lang="it-IT"/>
        </a:p>
      </dgm:t>
    </dgm:pt>
    <dgm:pt modelId="{F3BE170A-6905-47F9-BD07-02CDD5B10A9E}" type="pres">
      <dgm:prSet presAssocID="{4C49B85D-BB27-42B4-98AB-F6857C966A2A}" presName="spaceBetweenRectangles" presStyleCnt="0"/>
      <dgm:spPr/>
    </dgm:pt>
    <dgm:pt modelId="{D5E47343-F858-4EEF-A0B6-E0F54105A702}" type="pres">
      <dgm:prSet presAssocID="{F209E0C9-9ACD-4448-B486-075869D51BC8}" presName="composite" presStyleCnt="0"/>
      <dgm:spPr/>
    </dgm:pt>
    <dgm:pt modelId="{2C0F3847-4B7A-4CD0-813D-62E3826F5204}" type="pres">
      <dgm:prSet presAssocID="{F209E0C9-9ACD-4448-B486-075869D51BC8}" presName="Parent1" presStyleLbl="node1" presStyleIdx="4" presStyleCnt="10" custScaleX="107785">
        <dgm:presLayoutVars>
          <dgm:chMax val="1"/>
          <dgm:chPref val="1"/>
          <dgm:bulletEnabled val="1"/>
        </dgm:presLayoutVars>
      </dgm:prSet>
      <dgm:spPr/>
      <dgm:t>
        <a:bodyPr/>
        <a:lstStyle/>
        <a:p>
          <a:endParaRPr lang="it-IT"/>
        </a:p>
      </dgm:t>
    </dgm:pt>
    <dgm:pt modelId="{F0F0EDF8-A713-4550-9415-2784CCABE930}" type="pres">
      <dgm:prSet presAssocID="{F209E0C9-9ACD-4448-B486-075869D51BC8}" presName="Childtext1" presStyleLbl="revTx" presStyleIdx="2" presStyleCnt="5" custLinFactNeighborX="5436" custLinFactNeighborY="-1694">
        <dgm:presLayoutVars>
          <dgm:chMax val="0"/>
          <dgm:chPref val="0"/>
          <dgm:bulletEnabled val="1"/>
        </dgm:presLayoutVars>
      </dgm:prSet>
      <dgm:spPr/>
      <dgm:t>
        <a:bodyPr/>
        <a:lstStyle/>
        <a:p>
          <a:endParaRPr lang="it-IT"/>
        </a:p>
      </dgm:t>
    </dgm:pt>
    <dgm:pt modelId="{0AA2C756-E9C3-470A-8426-0AAFEBCC8A51}" type="pres">
      <dgm:prSet presAssocID="{F209E0C9-9ACD-4448-B486-075869D51BC8}" presName="BalanceSpacing" presStyleCnt="0"/>
      <dgm:spPr/>
    </dgm:pt>
    <dgm:pt modelId="{7D4A16A8-2618-4B13-99AF-48B9D791F82E}" type="pres">
      <dgm:prSet presAssocID="{F209E0C9-9ACD-4448-B486-075869D51BC8}" presName="BalanceSpacing1" presStyleCnt="0"/>
      <dgm:spPr/>
    </dgm:pt>
    <dgm:pt modelId="{99276AAA-EB9E-4EFA-B94C-44F501441900}" type="pres">
      <dgm:prSet presAssocID="{6EE42B59-88A0-4C6E-A427-A22B0D4D6F99}" presName="Accent1Text" presStyleLbl="node1" presStyleIdx="5" presStyleCnt="10" custScaleX="104302"/>
      <dgm:spPr/>
      <dgm:t>
        <a:bodyPr/>
        <a:lstStyle/>
        <a:p>
          <a:endParaRPr lang="it-IT"/>
        </a:p>
      </dgm:t>
    </dgm:pt>
    <dgm:pt modelId="{9A706C85-AEE5-4C33-A3B0-902E28BBEBBF}" type="pres">
      <dgm:prSet presAssocID="{6EE42B59-88A0-4C6E-A427-A22B0D4D6F99}" presName="spaceBetweenRectangles" presStyleCnt="0"/>
      <dgm:spPr/>
    </dgm:pt>
    <dgm:pt modelId="{145CA8AD-3EB1-4BEC-A0D2-3B51A456DE91}" type="pres">
      <dgm:prSet presAssocID="{AC4BACE9-FB62-4F55-B11A-7F14338EEECE}" presName="composite" presStyleCnt="0"/>
      <dgm:spPr/>
    </dgm:pt>
    <dgm:pt modelId="{CF986A47-82AD-4E80-82FB-DDA5A044938A}" type="pres">
      <dgm:prSet presAssocID="{AC4BACE9-FB62-4F55-B11A-7F14338EEECE}" presName="Parent1" presStyleLbl="node1" presStyleIdx="6" presStyleCnt="10" custScaleX="114040" custLinFactNeighborX="-3960">
        <dgm:presLayoutVars>
          <dgm:chMax val="1"/>
          <dgm:chPref val="1"/>
          <dgm:bulletEnabled val="1"/>
        </dgm:presLayoutVars>
      </dgm:prSet>
      <dgm:spPr/>
      <dgm:t>
        <a:bodyPr/>
        <a:lstStyle/>
        <a:p>
          <a:endParaRPr lang="it-IT"/>
        </a:p>
      </dgm:t>
    </dgm:pt>
    <dgm:pt modelId="{76FBCA1F-6C87-4A00-83A9-7E8F7657C1E6}" type="pres">
      <dgm:prSet presAssocID="{AC4BACE9-FB62-4F55-B11A-7F14338EEECE}" presName="Childtext1" presStyleLbl="revTx" presStyleIdx="3" presStyleCnt="5" custLinFactNeighborX="-5776" custLinFactNeighborY="-1280">
        <dgm:presLayoutVars>
          <dgm:chMax val="0"/>
          <dgm:chPref val="0"/>
          <dgm:bulletEnabled val="1"/>
        </dgm:presLayoutVars>
      </dgm:prSet>
      <dgm:spPr/>
      <dgm:t>
        <a:bodyPr/>
        <a:lstStyle/>
        <a:p>
          <a:endParaRPr lang="it-IT"/>
        </a:p>
      </dgm:t>
    </dgm:pt>
    <dgm:pt modelId="{CEE53196-0D3F-4B2F-B638-8392DF99096A}" type="pres">
      <dgm:prSet presAssocID="{AC4BACE9-FB62-4F55-B11A-7F14338EEECE}" presName="BalanceSpacing" presStyleCnt="0"/>
      <dgm:spPr/>
    </dgm:pt>
    <dgm:pt modelId="{C9DE900D-7DF1-4DCF-9A55-DB9921D7EDEB}" type="pres">
      <dgm:prSet presAssocID="{AC4BACE9-FB62-4F55-B11A-7F14338EEECE}" presName="BalanceSpacing1" presStyleCnt="0"/>
      <dgm:spPr/>
    </dgm:pt>
    <dgm:pt modelId="{9FC74ED3-557A-4C78-85B2-2F87CBD3B698}" type="pres">
      <dgm:prSet presAssocID="{9E915501-C4B4-40C2-839A-02DB3DA0F6E1}" presName="Accent1Text" presStyleLbl="node1" presStyleIdx="7" presStyleCnt="10" custScaleX="110278" custLinFactNeighborX="6116"/>
      <dgm:spPr/>
      <dgm:t>
        <a:bodyPr/>
        <a:lstStyle/>
        <a:p>
          <a:endParaRPr lang="it-IT"/>
        </a:p>
      </dgm:t>
    </dgm:pt>
    <dgm:pt modelId="{F7E35F35-84D2-4660-A50B-959ED191E052}" type="pres">
      <dgm:prSet presAssocID="{9E915501-C4B4-40C2-839A-02DB3DA0F6E1}" presName="spaceBetweenRectangles" presStyleCnt="0"/>
      <dgm:spPr/>
    </dgm:pt>
    <dgm:pt modelId="{97F0055D-80BE-4C52-9B2E-AFA3FC5BBCF2}" type="pres">
      <dgm:prSet presAssocID="{8F5CFBAC-9DB1-42DD-8099-26C87BFC03FC}" presName="composite" presStyleCnt="0"/>
      <dgm:spPr/>
    </dgm:pt>
    <dgm:pt modelId="{1D4F81FB-4682-4817-896D-EC8A9394AE41}" type="pres">
      <dgm:prSet presAssocID="{8F5CFBAC-9DB1-42DD-8099-26C87BFC03FC}" presName="Parent1" presStyleLbl="node1" presStyleIdx="8" presStyleCnt="10" custScaleX="112374" custLinFactNeighborY="0">
        <dgm:presLayoutVars>
          <dgm:chMax val="1"/>
          <dgm:chPref val="1"/>
          <dgm:bulletEnabled val="1"/>
        </dgm:presLayoutVars>
      </dgm:prSet>
      <dgm:spPr/>
      <dgm:t>
        <a:bodyPr/>
        <a:lstStyle/>
        <a:p>
          <a:endParaRPr lang="it-IT"/>
        </a:p>
      </dgm:t>
    </dgm:pt>
    <dgm:pt modelId="{020557B0-90FD-4931-BAF0-B85B79E96319}" type="pres">
      <dgm:prSet presAssocID="{8F5CFBAC-9DB1-42DD-8099-26C87BFC03FC}" presName="Childtext1" presStyleLbl="revTx" presStyleIdx="4" presStyleCnt="5">
        <dgm:presLayoutVars>
          <dgm:chMax val="0"/>
          <dgm:chPref val="0"/>
          <dgm:bulletEnabled val="1"/>
        </dgm:presLayoutVars>
      </dgm:prSet>
      <dgm:spPr/>
      <dgm:t>
        <a:bodyPr/>
        <a:lstStyle/>
        <a:p>
          <a:endParaRPr lang="it-IT"/>
        </a:p>
      </dgm:t>
    </dgm:pt>
    <dgm:pt modelId="{21A0E4A6-6856-456D-BBF8-A67424EAD6F6}" type="pres">
      <dgm:prSet presAssocID="{8F5CFBAC-9DB1-42DD-8099-26C87BFC03FC}" presName="BalanceSpacing" presStyleCnt="0"/>
      <dgm:spPr/>
    </dgm:pt>
    <dgm:pt modelId="{660CBE71-776E-4239-A27C-ECE5993701BE}" type="pres">
      <dgm:prSet presAssocID="{8F5CFBAC-9DB1-42DD-8099-26C87BFC03FC}" presName="BalanceSpacing1" presStyleCnt="0"/>
      <dgm:spPr/>
    </dgm:pt>
    <dgm:pt modelId="{CBC575FC-DA09-4EEE-8703-83446A129AE5}" type="pres">
      <dgm:prSet presAssocID="{24943AC5-2528-42D0-A617-F71F70EF970C}" presName="Accent1Text" presStyleLbl="node1" presStyleIdx="9" presStyleCnt="10" custScaleX="106752" custLinFactNeighborX="-11006"/>
      <dgm:spPr/>
      <dgm:t>
        <a:bodyPr/>
        <a:lstStyle/>
        <a:p>
          <a:endParaRPr lang="it-IT"/>
        </a:p>
      </dgm:t>
    </dgm:pt>
  </dgm:ptLst>
  <dgm:cxnLst>
    <dgm:cxn modelId="{6B9120DB-8305-8D48-B2E4-361D59A53984}" type="presOf" srcId="{308381B4-B701-428B-9F3A-03C5B415C42E}" destId="{71461571-7D89-460B-BCA6-7B6367ACB46A}" srcOrd="0" destOrd="0" presId="urn:microsoft.com/office/officeart/2008/layout/AlternatingHexagons"/>
    <dgm:cxn modelId="{9954ABD3-CCB8-4F6D-9FE5-7E3C31A0368C}" srcId="{3DEDF9BE-8980-48BC-892D-5C45C221689F}" destId="{AC4BACE9-FB62-4F55-B11A-7F14338EEECE}" srcOrd="3" destOrd="0" parTransId="{B3AFD5F9-1B3D-4DE4-879F-A89012874A92}" sibTransId="{9E915501-C4B4-40C2-839A-02DB3DA0F6E1}"/>
    <dgm:cxn modelId="{78238A01-5CE0-6040-91F3-4DAFD15A0E02}" type="presOf" srcId="{24943AC5-2528-42D0-A617-F71F70EF970C}" destId="{CBC575FC-DA09-4EEE-8703-83446A129AE5}" srcOrd="0" destOrd="0" presId="urn:microsoft.com/office/officeart/2008/layout/AlternatingHexagons"/>
    <dgm:cxn modelId="{D6BF27BE-81FC-6347-A118-06025BC08569}" type="presOf" srcId="{F209E0C9-9ACD-4448-B486-075869D51BC8}" destId="{2C0F3847-4B7A-4CD0-813D-62E3826F5204}" srcOrd="0" destOrd="0" presId="urn:microsoft.com/office/officeart/2008/layout/AlternatingHexagons"/>
    <dgm:cxn modelId="{BBC7089E-F2F4-45DF-A3C2-EE0158900FE7}" srcId="{3DEDF9BE-8980-48BC-892D-5C45C221689F}" destId="{C87C032A-863D-4147-81EB-167E8508FEED}" srcOrd="0" destOrd="0" parTransId="{421E5D03-AE93-4BE5-BA63-F31C622B86AF}" sibTransId="{7FA1E1B1-E794-42AF-A818-79867FFB02D8}"/>
    <dgm:cxn modelId="{C19E1BB5-7AFE-4141-8245-48551375E363}" srcId="{3DEDF9BE-8980-48BC-892D-5C45C221689F}" destId="{12C09004-5E55-4C3F-9D78-E0A5C2D5DF01}" srcOrd="1" destOrd="0" parTransId="{CBF78971-A2CB-4EE5-9BA2-D32DC903CC15}" sibTransId="{4C49B85D-BB27-42B4-98AB-F6857C966A2A}"/>
    <dgm:cxn modelId="{A29766C5-11AE-264A-B91C-67A6C64E8A5A}" type="presOf" srcId="{C87C032A-863D-4147-81EB-167E8508FEED}" destId="{821986BB-CECA-4676-B68F-8841268E8287}" srcOrd="0" destOrd="0" presId="urn:microsoft.com/office/officeart/2008/layout/AlternatingHexagons"/>
    <dgm:cxn modelId="{4E2E0647-ACC9-4288-8D30-00812F3DE8C7}" srcId="{3DEDF9BE-8980-48BC-892D-5C45C221689F}" destId="{8F5CFBAC-9DB1-42DD-8099-26C87BFC03FC}" srcOrd="4" destOrd="0" parTransId="{2F54EDAB-DC4E-4C8E-AEB3-D958180337EF}" sibTransId="{24943AC5-2528-42D0-A617-F71F70EF970C}"/>
    <dgm:cxn modelId="{A7B8B4DC-BD8A-214E-9610-99169DFF83A7}" type="presOf" srcId="{31FA3434-0C14-46F7-9875-003A2C81482A}" destId="{76FBCA1F-6C87-4A00-83A9-7E8F7657C1E6}" srcOrd="0" destOrd="0" presId="urn:microsoft.com/office/officeart/2008/layout/AlternatingHexagons"/>
    <dgm:cxn modelId="{049AEBE8-2861-FF4F-BC3F-36A4270C3AC0}" type="presOf" srcId="{4C49B85D-BB27-42B4-98AB-F6857C966A2A}" destId="{7742594C-19D7-40D6-A596-72BA7DF776AD}" srcOrd="0" destOrd="0" presId="urn:microsoft.com/office/officeart/2008/layout/AlternatingHexagons"/>
    <dgm:cxn modelId="{4D1C40FB-197A-461A-97CA-3E3C22DAF106}" srcId="{AC4BACE9-FB62-4F55-B11A-7F14338EEECE}" destId="{31FA3434-0C14-46F7-9875-003A2C81482A}" srcOrd="0" destOrd="0" parTransId="{680A0BE3-86BD-4D8B-9C79-F3F58FA5BE99}" sibTransId="{0ACCECBC-07BA-4C4C-ABD0-BF81D52EC0B0}"/>
    <dgm:cxn modelId="{32011582-3FA0-E143-BAD5-73ED7E43361A}" type="presOf" srcId="{9E915501-C4B4-40C2-839A-02DB3DA0F6E1}" destId="{9FC74ED3-557A-4C78-85B2-2F87CBD3B698}" srcOrd="0" destOrd="0" presId="urn:microsoft.com/office/officeart/2008/layout/AlternatingHexagons"/>
    <dgm:cxn modelId="{BD2A600C-643A-4545-A378-3A6AC3E74BA6}" type="presOf" srcId="{3DEDF9BE-8980-48BC-892D-5C45C221689F}" destId="{A23CDEA4-D3C9-445F-850D-82A1C39A2F99}" srcOrd="0" destOrd="0" presId="urn:microsoft.com/office/officeart/2008/layout/AlternatingHexagons"/>
    <dgm:cxn modelId="{1C4C09D4-26CA-4700-BBAA-27654FD05A2D}" srcId="{F209E0C9-9ACD-4448-B486-075869D51BC8}" destId="{9DC7DB51-6D27-469A-8192-1AABDF9BE526}" srcOrd="0" destOrd="0" parTransId="{EBA4A887-0135-4BE1-AEBC-D26C4AA28154}" sibTransId="{212DA4FB-468E-4F3E-96A8-40F0E582ED5B}"/>
    <dgm:cxn modelId="{526DF718-64EA-A149-9DD4-11DD46D2F3DA}" type="presOf" srcId="{ADB5063F-DF5B-47F8-BE2E-589DE5F69B6F}" destId="{58AA84E2-1134-447F-9CA5-F71F2925303A}" srcOrd="0" destOrd="0" presId="urn:microsoft.com/office/officeart/2008/layout/AlternatingHexagons"/>
    <dgm:cxn modelId="{8F3E0FD5-9D96-49B7-93BC-53FDBC7DF5AC}" srcId="{12C09004-5E55-4C3F-9D78-E0A5C2D5DF01}" destId="{308381B4-B701-428B-9F3A-03C5B415C42E}" srcOrd="0" destOrd="0" parTransId="{6A2E8E95-BB55-4272-AD90-BE1248B70B95}" sibTransId="{2C73C8A0-4DFB-4A9F-9C20-048722299E6D}"/>
    <dgm:cxn modelId="{2B3AC4E7-968C-CE40-9C8C-3F856D68CD29}" type="presOf" srcId="{9DC7DB51-6D27-469A-8192-1AABDF9BE526}" destId="{F0F0EDF8-A713-4550-9415-2784CCABE930}" srcOrd="0" destOrd="0" presId="urn:microsoft.com/office/officeart/2008/layout/AlternatingHexagons"/>
    <dgm:cxn modelId="{E4ECA256-70DE-CB4F-A4C0-DC55B5EBB361}" type="presOf" srcId="{8F5CFBAC-9DB1-42DD-8099-26C87BFC03FC}" destId="{1D4F81FB-4682-4817-896D-EC8A9394AE41}" srcOrd="0" destOrd="0" presId="urn:microsoft.com/office/officeart/2008/layout/AlternatingHexagons"/>
    <dgm:cxn modelId="{87CA30C7-B54D-CB4D-9726-4D17A946FAC8}" type="presOf" srcId="{C3F5482A-3F55-4C45-AEA5-BDF3031605BA}" destId="{020557B0-90FD-4931-BAF0-B85B79E96319}" srcOrd="0" destOrd="0" presId="urn:microsoft.com/office/officeart/2008/layout/AlternatingHexagons"/>
    <dgm:cxn modelId="{888227FD-7771-1944-BD1E-D286524A8130}" type="presOf" srcId="{7FA1E1B1-E794-42AF-A818-79867FFB02D8}" destId="{834AE6ED-906C-40D5-BE94-A09510F0753D}" srcOrd="0" destOrd="0" presId="urn:microsoft.com/office/officeart/2008/layout/AlternatingHexagons"/>
    <dgm:cxn modelId="{52241B8C-C332-4199-8647-072296C0A011}" srcId="{8F5CFBAC-9DB1-42DD-8099-26C87BFC03FC}" destId="{C3F5482A-3F55-4C45-AEA5-BDF3031605BA}" srcOrd="0" destOrd="0" parTransId="{73401C7D-61FB-400C-98D6-CB1F170953A4}" sibTransId="{5AEC3781-D130-485C-882D-CE42B81EE83A}"/>
    <dgm:cxn modelId="{9F2DCA33-9443-4319-9AB7-66FB73B91562}" srcId="{C87C032A-863D-4147-81EB-167E8508FEED}" destId="{ADB5063F-DF5B-47F8-BE2E-589DE5F69B6F}" srcOrd="0" destOrd="0" parTransId="{316F2DE4-52BA-4F94-AC55-13BD79F340DB}" sibTransId="{2CB8F747-380F-45E9-9400-24DD04188FC7}"/>
    <dgm:cxn modelId="{3B074761-FC17-DE4B-B2B3-CE048457A47B}" type="presOf" srcId="{AC4BACE9-FB62-4F55-B11A-7F14338EEECE}" destId="{CF986A47-82AD-4E80-82FB-DDA5A044938A}" srcOrd="0" destOrd="0" presId="urn:microsoft.com/office/officeart/2008/layout/AlternatingHexagons"/>
    <dgm:cxn modelId="{4F8EA2A0-5E21-4049-B84E-FB5BCA3E05D2}" srcId="{3DEDF9BE-8980-48BC-892D-5C45C221689F}" destId="{F209E0C9-9ACD-4448-B486-075869D51BC8}" srcOrd="2" destOrd="0" parTransId="{687BABCE-8FC8-47AA-91F5-7A6DC093F8CB}" sibTransId="{6EE42B59-88A0-4C6E-A427-A22B0D4D6F99}"/>
    <dgm:cxn modelId="{0034CD6F-2B90-CB4A-8CFE-57596F654D74}" type="presOf" srcId="{12C09004-5E55-4C3F-9D78-E0A5C2D5DF01}" destId="{7343A838-C9F5-4ED1-82DF-16AEDE8461F3}" srcOrd="0" destOrd="0" presId="urn:microsoft.com/office/officeart/2008/layout/AlternatingHexagons"/>
    <dgm:cxn modelId="{947E7F7F-FDE6-7D46-8EE9-63AB89C4E4B8}" type="presOf" srcId="{6EE42B59-88A0-4C6E-A427-A22B0D4D6F99}" destId="{99276AAA-EB9E-4EFA-B94C-44F501441900}" srcOrd="0" destOrd="0" presId="urn:microsoft.com/office/officeart/2008/layout/AlternatingHexagons"/>
    <dgm:cxn modelId="{98B43C81-06C6-4A4C-887E-08B0706D30D4}" type="presParOf" srcId="{A23CDEA4-D3C9-445F-850D-82A1C39A2F99}" destId="{73842BDD-C7BC-4085-AE47-4CEA731E2049}" srcOrd="0" destOrd="0" presId="urn:microsoft.com/office/officeart/2008/layout/AlternatingHexagons"/>
    <dgm:cxn modelId="{27C39BDD-5A97-8844-9AEB-EF067B357F2F}" type="presParOf" srcId="{73842BDD-C7BC-4085-AE47-4CEA731E2049}" destId="{821986BB-CECA-4676-B68F-8841268E8287}" srcOrd="0" destOrd="0" presId="urn:microsoft.com/office/officeart/2008/layout/AlternatingHexagons"/>
    <dgm:cxn modelId="{85544D84-7959-3647-B22B-4238BE997A92}" type="presParOf" srcId="{73842BDD-C7BC-4085-AE47-4CEA731E2049}" destId="{58AA84E2-1134-447F-9CA5-F71F2925303A}" srcOrd="1" destOrd="0" presId="urn:microsoft.com/office/officeart/2008/layout/AlternatingHexagons"/>
    <dgm:cxn modelId="{7070C6FB-894E-7F45-A5AB-67714C5D0C8F}" type="presParOf" srcId="{73842BDD-C7BC-4085-AE47-4CEA731E2049}" destId="{06DB89FD-4A9C-4855-A368-8BDD1FCDC7F8}" srcOrd="2" destOrd="0" presId="urn:microsoft.com/office/officeart/2008/layout/AlternatingHexagons"/>
    <dgm:cxn modelId="{DC6989FC-4CBD-7F47-B814-A8C97043B74A}" type="presParOf" srcId="{73842BDD-C7BC-4085-AE47-4CEA731E2049}" destId="{67CF1E07-53F1-4D4D-B8F2-0284BB61F0C9}" srcOrd="3" destOrd="0" presId="urn:microsoft.com/office/officeart/2008/layout/AlternatingHexagons"/>
    <dgm:cxn modelId="{DEC7DBE1-BB27-C94D-B9AC-6BC5ED9A1E06}" type="presParOf" srcId="{73842BDD-C7BC-4085-AE47-4CEA731E2049}" destId="{834AE6ED-906C-40D5-BE94-A09510F0753D}" srcOrd="4" destOrd="0" presId="urn:microsoft.com/office/officeart/2008/layout/AlternatingHexagons"/>
    <dgm:cxn modelId="{41C29024-364D-894D-978E-1F50E03A98AD}" type="presParOf" srcId="{A23CDEA4-D3C9-445F-850D-82A1C39A2F99}" destId="{1136AEEB-DD59-4729-8FDB-1C8FD62A5DBC}" srcOrd="1" destOrd="0" presId="urn:microsoft.com/office/officeart/2008/layout/AlternatingHexagons"/>
    <dgm:cxn modelId="{D674BDC9-735B-304C-A04A-D7597725B343}" type="presParOf" srcId="{A23CDEA4-D3C9-445F-850D-82A1C39A2F99}" destId="{5B492A0F-C2DA-424C-AC93-7294C7F28B41}" srcOrd="2" destOrd="0" presId="urn:microsoft.com/office/officeart/2008/layout/AlternatingHexagons"/>
    <dgm:cxn modelId="{CDD85D2C-BA74-554F-B59E-FD9B16A2DDCD}" type="presParOf" srcId="{5B492A0F-C2DA-424C-AC93-7294C7F28B41}" destId="{7343A838-C9F5-4ED1-82DF-16AEDE8461F3}" srcOrd="0" destOrd="0" presId="urn:microsoft.com/office/officeart/2008/layout/AlternatingHexagons"/>
    <dgm:cxn modelId="{808824E0-20CF-CE4B-9AF9-A1064870BFC5}" type="presParOf" srcId="{5B492A0F-C2DA-424C-AC93-7294C7F28B41}" destId="{71461571-7D89-460B-BCA6-7B6367ACB46A}" srcOrd="1" destOrd="0" presId="urn:microsoft.com/office/officeart/2008/layout/AlternatingHexagons"/>
    <dgm:cxn modelId="{FC3084A3-C16A-AA48-BF55-3DA9F943EC8C}" type="presParOf" srcId="{5B492A0F-C2DA-424C-AC93-7294C7F28B41}" destId="{92D73AC1-E2B5-4EE4-9D2E-AA645CFECA25}" srcOrd="2" destOrd="0" presId="urn:microsoft.com/office/officeart/2008/layout/AlternatingHexagons"/>
    <dgm:cxn modelId="{C6F397AE-B2EA-B74E-BDB1-39E9EB080B8A}" type="presParOf" srcId="{5B492A0F-C2DA-424C-AC93-7294C7F28B41}" destId="{3D9C6264-1D6B-4419-854E-CC4EE11E2B00}" srcOrd="3" destOrd="0" presId="urn:microsoft.com/office/officeart/2008/layout/AlternatingHexagons"/>
    <dgm:cxn modelId="{70D63F68-9640-3F47-B812-ADAEA93B2E6E}" type="presParOf" srcId="{5B492A0F-C2DA-424C-AC93-7294C7F28B41}" destId="{7742594C-19D7-40D6-A596-72BA7DF776AD}" srcOrd="4" destOrd="0" presId="urn:microsoft.com/office/officeart/2008/layout/AlternatingHexagons"/>
    <dgm:cxn modelId="{E64E3420-C781-F84E-8B9F-3BC76C68E8AE}" type="presParOf" srcId="{A23CDEA4-D3C9-445F-850D-82A1C39A2F99}" destId="{F3BE170A-6905-47F9-BD07-02CDD5B10A9E}" srcOrd="3" destOrd="0" presId="urn:microsoft.com/office/officeart/2008/layout/AlternatingHexagons"/>
    <dgm:cxn modelId="{C8FEB28F-5616-CD4A-8462-E983F31EB986}" type="presParOf" srcId="{A23CDEA4-D3C9-445F-850D-82A1C39A2F99}" destId="{D5E47343-F858-4EEF-A0B6-E0F54105A702}" srcOrd="4" destOrd="0" presId="urn:microsoft.com/office/officeart/2008/layout/AlternatingHexagons"/>
    <dgm:cxn modelId="{4B514A71-CCC1-3442-A102-90DB53B658D9}" type="presParOf" srcId="{D5E47343-F858-4EEF-A0B6-E0F54105A702}" destId="{2C0F3847-4B7A-4CD0-813D-62E3826F5204}" srcOrd="0" destOrd="0" presId="urn:microsoft.com/office/officeart/2008/layout/AlternatingHexagons"/>
    <dgm:cxn modelId="{DC07368F-EF37-9B47-A63C-96B6009865C4}" type="presParOf" srcId="{D5E47343-F858-4EEF-A0B6-E0F54105A702}" destId="{F0F0EDF8-A713-4550-9415-2784CCABE930}" srcOrd="1" destOrd="0" presId="urn:microsoft.com/office/officeart/2008/layout/AlternatingHexagons"/>
    <dgm:cxn modelId="{755DF9D2-9DEA-0D44-AC39-ADF655B04CAD}" type="presParOf" srcId="{D5E47343-F858-4EEF-A0B6-E0F54105A702}" destId="{0AA2C756-E9C3-470A-8426-0AAFEBCC8A51}" srcOrd="2" destOrd="0" presId="urn:microsoft.com/office/officeart/2008/layout/AlternatingHexagons"/>
    <dgm:cxn modelId="{879CB48D-4F18-2544-9E22-C08101257D25}" type="presParOf" srcId="{D5E47343-F858-4EEF-A0B6-E0F54105A702}" destId="{7D4A16A8-2618-4B13-99AF-48B9D791F82E}" srcOrd="3" destOrd="0" presId="urn:microsoft.com/office/officeart/2008/layout/AlternatingHexagons"/>
    <dgm:cxn modelId="{4B133384-349C-294D-8F4D-E9B82FFDE039}" type="presParOf" srcId="{D5E47343-F858-4EEF-A0B6-E0F54105A702}" destId="{99276AAA-EB9E-4EFA-B94C-44F501441900}" srcOrd="4" destOrd="0" presId="urn:microsoft.com/office/officeart/2008/layout/AlternatingHexagons"/>
    <dgm:cxn modelId="{7029E7C8-E778-2E4E-81C5-7D7434CF4F4F}" type="presParOf" srcId="{A23CDEA4-D3C9-445F-850D-82A1C39A2F99}" destId="{9A706C85-AEE5-4C33-A3B0-902E28BBEBBF}" srcOrd="5" destOrd="0" presId="urn:microsoft.com/office/officeart/2008/layout/AlternatingHexagons"/>
    <dgm:cxn modelId="{724CE784-0290-4F42-828D-8B55C66BAA9A}" type="presParOf" srcId="{A23CDEA4-D3C9-445F-850D-82A1C39A2F99}" destId="{145CA8AD-3EB1-4BEC-A0D2-3B51A456DE91}" srcOrd="6" destOrd="0" presId="urn:microsoft.com/office/officeart/2008/layout/AlternatingHexagons"/>
    <dgm:cxn modelId="{1C9D649F-658B-D849-96BE-37B351A8734B}" type="presParOf" srcId="{145CA8AD-3EB1-4BEC-A0D2-3B51A456DE91}" destId="{CF986A47-82AD-4E80-82FB-DDA5A044938A}" srcOrd="0" destOrd="0" presId="urn:microsoft.com/office/officeart/2008/layout/AlternatingHexagons"/>
    <dgm:cxn modelId="{C22875D3-5E4F-9140-B455-CB14D6E8B7AD}" type="presParOf" srcId="{145CA8AD-3EB1-4BEC-A0D2-3B51A456DE91}" destId="{76FBCA1F-6C87-4A00-83A9-7E8F7657C1E6}" srcOrd="1" destOrd="0" presId="urn:microsoft.com/office/officeart/2008/layout/AlternatingHexagons"/>
    <dgm:cxn modelId="{9A403701-B668-7143-9B44-9E56CD96BEE6}" type="presParOf" srcId="{145CA8AD-3EB1-4BEC-A0D2-3B51A456DE91}" destId="{CEE53196-0D3F-4B2F-B638-8392DF99096A}" srcOrd="2" destOrd="0" presId="urn:microsoft.com/office/officeart/2008/layout/AlternatingHexagons"/>
    <dgm:cxn modelId="{B802C3FF-06A7-FD47-8362-E904255330E0}" type="presParOf" srcId="{145CA8AD-3EB1-4BEC-A0D2-3B51A456DE91}" destId="{C9DE900D-7DF1-4DCF-9A55-DB9921D7EDEB}" srcOrd="3" destOrd="0" presId="urn:microsoft.com/office/officeart/2008/layout/AlternatingHexagons"/>
    <dgm:cxn modelId="{E01EC5C1-34D5-2945-B19B-C8EDCABA16B1}" type="presParOf" srcId="{145CA8AD-3EB1-4BEC-A0D2-3B51A456DE91}" destId="{9FC74ED3-557A-4C78-85B2-2F87CBD3B698}" srcOrd="4" destOrd="0" presId="urn:microsoft.com/office/officeart/2008/layout/AlternatingHexagons"/>
    <dgm:cxn modelId="{2EF3407E-77EA-924F-8FD2-FF82C237017B}" type="presParOf" srcId="{A23CDEA4-D3C9-445F-850D-82A1C39A2F99}" destId="{F7E35F35-84D2-4660-A50B-959ED191E052}" srcOrd="7" destOrd="0" presId="urn:microsoft.com/office/officeart/2008/layout/AlternatingHexagons"/>
    <dgm:cxn modelId="{7F9C529C-751A-F145-8AE9-B434AE5CD655}" type="presParOf" srcId="{A23CDEA4-D3C9-445F-850D-82A1C39A2F99}" destId="{97F0055D-80BE-4C52-9B2E-AFA3FC5BBCF2}" srcOrd="8" destOrd="0" presId="urn:microsoft.com/office/officeart/2008/layout/AlternatingHexagons"/>
    <dgm:cxn modelId="{3BC4C382-2E1B-D54A-A004-4193D42222CB}" type="presParOf" srcId="{97F0055D-80BE-4C52-9B2E-AFA3FC5BBCF2}" destId="{1D4F81FB-4682-4817-896D-EC8A9394AE41}" srcOrd="0" destOrd="0" presId="urn:microsoft.com/office/officeart/2008/layout/AlternatingHexagons"/>
    <dgm:cxn modelId="{E4F5D00C-D864-F44A-B31E-2EC525A27136}" type="presParOf" srcId="{97F0055D-80BE-4C52-9B2E-AFA3FC5BBCF2}" destId="{020557B0-90FD-4931-BAF0-B85B79E96319}" srcOrd="1" destOrd="0" presId="urn:microsoft.com/office/officeart/2008/layout/AlternatingHexagons"/>
    <dgm:cxn modelId="{13CC3E67-6282-404A-A078-BF113DD62F94}" type="presParOf" srcId="{97F0055D-80BE-4C52-9B2E-AFA3FC5BBCF2}" destId="{21A0E4A6-6856-456D-BBF8-A67424EAD6F6}" srcOrd="2" destOrd="0" presId="urn:microsoft.com/office/officeart/2008/layout/AlternatingHexagons"/>
    <dgm:cxn modelId="{08359AA1-29EF-8845-8599-37CE6273E3FF}" type="presParOf" srcId="{97F0055D-80BE-4C52-9B2E-AFA3FC5BBCF2}" destId="{660CBE71-776E-4239-A27C-ECE5993701BE}" srcOrd="3" destOrd="0" presId="urn:microsoft.com/office/officeart/2008/layout/AlternatingHexagons"/>
    <dgm:cxn modelId="{25E7AA3C-EC40-7247-B4EF-F880A8FCDD5F}" type="presParOf" srcId="{97F0055D-80BE-4C52-9B2E-AFA3FC5BBCF2}" destId="{CBC575FC-DA09-4EEE-8703-83446A129AE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2C67BC-E79C-48ED-9ECE-2E265AB72FE6}" type="doc">
      <dgm:prSet loTypeId="urn:microsoft.com/office/officeart/2005/8/layout/hList9" loCatId="list" qsTypeId="urn:microsoft.com/office/officeart/2005/8/quickstyle/3d2" qsCatId="3D" csTypeId="urn:microsoft.com/office/officeart/2005/8/colors/accent1_2" csCatId="accent1" phldr="1"/>
      <dgm:spPr/>
      <dgm:t>
        <a:bodyPr/>
        <a:lstStyle/>
        <a:p>
          <a:endParaRPr lang="it-IT"/>
        </a:p>
      </dgm:t>
    </dgm:pt>
    <dgm:pt modelId="{C4994D0C-45FB-434B-8B77-089F188E0BE9}">
      <dgm:prSet phldrT="[Testo]" custT="1"/>
      <dgm:spPr>
        <a:solidFill>
          <a:srgbClr val="C00000"/>
        </a:solidFill>
      </dgm:spPr>
      <dgm:t>
        <a:bodyPr/>
        <a:lstStyle/>
        <a:p>
          <a:r>
            <a:rPr lang="it-IT" sz="1200" b="1" dirty="0"/>
            <a:t>VANTAGGI PER LE  PA</a:t>
          </a:r>
        </a:p>
      </dgm:t>
    </dgm:pt>
    <dgm:pt modelId="{90277468-9D43-4FB5-B41C-983FE0E79EC1}" type="parTrans" cxnId="{7254BFBE-75D6-4966-9328-28DF1D0FBAEA}">
      <dgm:prSet/>
      <dgm:spPr/>
      <dgm:t>
        <a:bodyPr/>
        <a:lstStyle/>
        <a:p>
          <a:endParaRPr lang="it-IT"/>
        </a:p>
      </dgm:t>
    </dgm:pt>
    <dgm:pt modelId="{E0BAD7FA-DF28-49D8-8EFC-E251DBE6AA68}" type="sibTrans" cxnId="{7254BFBE-75D6-4966-9328-28DF1D0FBAEA}">
      <dgm:prSet/>
      <dgm:spPr/>
      <dgm:t>
        <a:bodyPr/>
        <a:lstStyle/>
        <a:p>
          <a:endParaRPr lang="it-IT"/>
        </a:p>
      </dgm:t>
    </dgm:pt>
    <dgm:pt modelId="{DCEDA465-3D33-4D40-B585-22B2F86F8E19}">
      <dgm:prSet phldrT="[Testo]" custT="1"/>
      <dgm:spPr>
        <a:ln>
          <a:noFill/>
        </a:ln>
      </dgm:spPr>
      <dgm:t>
        <a:bodyPr/>
        <a:lstStyle/>
        <a:p>
          <a:r>
            <a:rPr lang="it-IT" sz="1200" b="0" dirty="0"/>
            <a:t>Le amministrazioni pubbliche dialogano tra loro e possono offrire procedimenti più semplici, tempestivi e dematerializzati, secondo quanto disposto dal CAD.</a:t>
          </a:r>
        </a:p>
      </dgm:t>
    </dgm:pt>
    <dgm:pt modelId="{AD3D7550-0D1D-4914-9C1E-076F27D34CFB}" type="sibTrans" cxnId="{BA8E922E-13B8-4E53-9FE0-C50C1DFD9A62}">
      <dgm:prSet/>
      <dgm:spPr/>
      <dgm:t>
        <a:bodyPr/>
        <a:lstStyle/>
        <a:p>
          <a:endParaRPr lang="it-IT"/>
        </a:p>
      </dgm:t>
    </dgm:pt>
    <dgm:pt modelId="{15B35986-EB6B-49D1-A933-AC39628BDC1A}" type="parTrans" cxnId="{BA8E922E-13B8-4E53-9FE0-C50C1DFD9A62}">
      <dgm:prSet/>
      <dgm:spPr/>
      <dgm:t>
        <a:bodyPr/>
        <a:lstStyle/>
        <a:p>
          <a:endParaRPr lang="it-IT"/>
        </a:p>
      </dgm:t>
    </dgm:pt>
    <dgm:pt modelId="{93455D71-129A-394B-91E5-8A1AEF948151}">
      <dgm:prSet custT="1"/>
      <dgm:spPr/>
      <dgm:t>
        <a:bodyPr/>
        <a:lstStyle/>
        <a:p>
          <a:r>
            <a:rPr lang="it-IT" sz="1200" b="0"/>
            <a:t>I dirigenti e i responsabili migliorano le loro capacità decisionali attraverso strumenti e sistemi di business intelligence e di supporto alle decisioni.</a:t>
          </a:r>
        </a:p>
      </dgm:t>
    </dgm:pt>
    <dgm:pt modelId="{04E6EC5D-0C53-0C4E-9561-2D10116EF50C}" type="parTrans" cxnId="{09EDBFE8-4B5E-584E-9447-4AA0C36342D9}">
      <dgm:prSet/>
      <dgm:spPr/>
      <dgm:t>
        <a:bodyPr/>
        <a:lstStyle/>
        <a:p>
          <a:endParaRPr lang="it-IT"/>
        </a:p>
      </dgm:t>
    </dgm:pt>
    <dgm:pt modelId="{74545A26-4ED0-524D-96E4-603E0C836BE0}" type="sibTrans" cxnId="{09EDBFE8-4B5E-584E-9447-4AA0C36342D9}">
      <dgm:prSet/>
      <dgm:spPr/>
      <dgm:t>
        <a:bodyPr/>
        <a:lstStyle/>
        <a:p>
          <a:endParaRPr lang="it-IT"/>
        </a:p>
      </dgm:t>
    </dgm:pt>
    <dgm:pt modelId="{13FA463C-4C4E-F64C-92E5-D86B832DC46B}">
      <dgm:prSet custT="1"/>
      <dgm:spPr/>
      <dgm:t>
        <a:bodyPr/>
        <a:lstStyle/>
        <a:p>
          <a:r>
            <a:rPr lang="it-IT" sz="1200" b="0"/>
            <a:t>Gli amministratori possono raggiungere risultati di efficienza con la riduzione dei tempi dei procedimenti, nel corretto adempimento della norma.</a:t>
          </a:r>
        </a:p>
      </dgm:t>
    </dgm:pt>
    <dgm:pt modelId="{AFEC3CD9-D539-ED4C-AD76-6BD14D71DEC5}" type="parTrans" cxnId="{7A8BF937-7AF1-2B43-ACA3-FDA2A6501726}">
      <dgm:prSet/>
      <dgm:spPr/>
      <dgm:t>
        <a:bodyPr/>
        <a:lstStyle/>
        <a:p>
          <a:endParaRPr lang="it-IT"/>
        </a:p>
      </dgm:t>
    </dgm:pt>
    <dgm:pt modelId="{F33B4395-000F-0E4B-934E-8FE86DFB2487}" type="sibTrans" cxnId="{7A8BF937-7AF1-2B43-ACA3-FDA2A6501726}">
      <dgm:prSet/>
      <dgm:spPr/>
      <dgm:t>
        <a:bodyPr/>
        <a:lstStyle/>
        <a:p>
          <a:endParaRPr lang="it-IT"/>
        </a:p>
      </dgm:t>
    </dgm:pt>
    <dgm:pt modelId="{2D2A3891-B580-EA43-9CF3-67A23C502F3A}">
      <dgm:prSet custT="1"/>
      <dgm:spPr/>
      <dgm:t>
        <a:bodyPr/>
        <a:lstStyle/>
        <a:p>
          <a:r>
            <a:rPr lang="it-IT" sz="1200" b="0"/>
            <a:t>Le amministrazioni possono conseguire gli obiettivi di risparmio richiesti, attraverso la gestione dematerializzata delle procedure d’acquisto, in totale trasparenza.</a:t>
          </a:r>
        </a:p>
      </dgm:t>
    </dgm:pt>
    <dgm:pt modelId="{0679B241-EFB9-1C4B-AF18-52E6D216B5E0}" type="parTrans" cxnId="{0482644F-0907-FF42-9EAD-EAF81E2C7CE9}">
      <dgm:prSet/>
      <dgm:spPr/>
      <dgm:t>
        <a:bodyPr/>
        <a:lstStyle/>
        <a:p>
          <a:endParaRPr lang="it-IT"/>
        </a:p>
      </dgm:t>
    </dgm:pt>
    <dgm:pt modelId="{C916FC83-23D8-1D42-BD4A-7C598F24BB11}" type="sibTrans" cxnId="{0482644F-0907-FF42-9EAD-EAF81E2C7CE9}">
      <dgm:prSet/>
      <dgm:spPr/>
      <dgm:t>
        <a:bodyPr/>
        <a:lstStyle/>
        <a:p>
          <a:endParaRPr lang="it-IT"/>
        </a:p>
      </dgm:t>
    </dgm:pt>
    <dgm:pt modelId="{8C1936D9-294A-FE42-9020-1FA82F9A0FB2}">
      <dgm:prSet custT="1"/>
      <dgm:spPr/>
      <dgm:t>
        <a:bodyPr/>
        <a:lstStyle/>
        <a:p>
          <a:r>
            <a:rPr lang="it-IT" sz="1200" b="0"/>
            <a:t>Le strutture sanitarie possono raggiungere prestazioni di maggiore efficienza e offrire servizi on line nella certezza della sicurezza dell’informazione e della gestione dei dati.</a:t>
          </a:r>
        </a:p>
      </dgm:t>
    </dgm:pt>
    <dgm:pt modelId="{39013793-6227-994C-B1C8-54FDA3640589}" type="parTrans" cxnId="{8AADD7C4-AEC9-2241-95E3-F3FC6D6947A6}">
      <dgm:prSet/>
      <dgm:spPr/>
      <dgm:t>
        <a:bodyPr/>
        <a:lstStyle/>
        <a:p>
          <a:endParaRPr lang="it-IT"/>
        </a:p>
      </dgm:t>
    </dgm:pt>
    <dgm:pt modelId="{F833FB8F-ED3B-6346-8C9B-3EEA83DA4631}" type="sibTrans" cxnId="{8AADD7C4-AEC9-2241-95E3-F3FC6D6947A6}">
      <dgm:prSet/>
      <dgm:spPr/>
      <dgm:t>
        <a:bodyPr/>
        <a:lstStyle/>
        <a:p>
          <a:endParaRPr lang="it-IT"/>
        </a:p>
      </dgm:t>
    </dgm:pt>
    <dgm:pt modelId="{3F6CE5ED-232E-0D44-8614-FE05A19458CE}">
      <dgm:prSet custT="1"/>
      <dgm:spPr/>
      <dgm:t>
        <a:bodyPr/>
        <a:lstStyle/>
        <a:p>
          <a:r>
            <a:rPr lang="it-IT" sz="1200" b="0"/>
            <a:t>Gli amministratori possono perseguire risultati più efficaci nella programmazione degli interventi di investimento sul territorio.</a:t>
          </a:r>
        </a:p>
      </dgm:t>
    </dgm:pt>
    <dgm:pt modelId="{EA18EEF5-759B-324E-BD42-EE1C689A9D0E}" type="parTrans" cxnId="{ACA0FF69-FAB0-F344-8E63-C34014BDC566}">
      <dgm:prSet/>
      <dgm:spPr/>
      <dgm:t>
        <a:bodyPr/>
        <a:lstStyle/>
        <a:p>
          <a:endParaRPr lang="it-IT"/>
        </a:p>
      </dgm:t>
    </dgm:pt>
    <dgm:pt modelId="{6EF1C0BA-92C5-CE41-83C1-909C72F624B2}" type="sibTrans" cxnId="{ACA0FF69-FAB0-F344-8E63-C34014BDC566}">
      <dgm:prSet/>
      <dgm:spPr/>
      <dgm:t>
        <a:bodyPr/>
        <a:lstStyle/>
        <a:p>
          <a:endParaRPr lang="it-IT"/>
        </a:p>
      </dgm:t>
    </dgm:pt>
    <dgm:pt modelId="{34B5EED2-543E-8F48-841F-7976CC8BE7A6}">
      <dgm:prSet custT="1"/>
      <dgm:spPr/>
      <dgm:t>
        <a:bodyPr/>
        <a:lstStyle/>
        <a:p>
          <a:r>
            <a:rPr lang="it-IT" sz="1200" b="0"/>
            <a:t>I funzionari e i dipendenti pubblici acquisiscono maggiori e più aggiornate competenze professionali.   </a:t>
          </a:r>
          <a:r>
            <a:rPr lang="it-IT" sz="900" b="1"/>
            <a:t> </a:t>
          </a:r>
          <a:endParaRPr lang="it-IT" sz="900"/>
        </a:p>
      </dgm:t>
    </dgm:pt>
    <dgm:pt modelId="{97607BED-EE3F-1848-A949-A9AA8A3F3802}" type="parTrans" cxnId="{1D723BD1-5EFB-5F43-898F-E1B989C7A021}">
      <dgm:prSet/>
      <dgm:spPr/>
      <dgm:t>
        <a:bodyPr/>
        <a:lstStyle/>
        <a:p>
          <a:endParaRPr lang="it-IT"/>
        </a:p>
      </dgm:t>
    </dgm:pt>
    <dgm:pt modelId="{7DE22B23-F4D6-E243-B52E-601895846639}" type="sibTrans" cxnId="{1D723BD1-5EFB-5F43-898F-E1B989C7A021}">
      <dgm:prSet/>
      <dgm:spPr/>
      <dgm:t>
        <a:bodyPr/>
        <a:lstStyle/>
        <a:p>
          <a:endParaRPr lang="it-IT"/>
        </a:p>
      </dgm:t>
    </dgm:pt>
    <dgm:pt modelId="{4EC2D768-746F-492D-9667-1BF22FEFEDD7}" type="pres">
      <dgm:prSet presAssocID="{4A2C67BC-E79C-48ED-9ECE-2E265AB72FE6}" presName="list" presStyleCnt="0">
        <dgm:presLayoutVars>
          <dgm:dir/>
          <dgm:animLvl val="lvl"/>
        </dgm:presLayoutVars>
      </dgm:prSet>
      <dgm:spPr/>
      <dgm:t>
        <a:bodyPr/>
        <a:lstStyle/>
        <a:p>
          <a:endParaRPr lang="it-IT"/>
        </a:p>
      </dgm:t>
    </dgm:pt>
    <dgm:pt modelId="{BC250668-C8A0-45DF-9F1E-7ECA23DAEE97}" type="pres">
      <dgm:prSet presAssocID="{C4994D0C-45FB-434B-8B77-089F188E0BE9}" presName="posSpace" presStyleCnt="0"/>
      <dgm:spPr/>
    </dgm:pt>
    <dgm:pt modelId="{30E0FDF0-FC23-412C-982D-BB88F42C7F28}" type="pres">
      <dgm:prSet presAssocID="{C4994D0C-45FB-434B-8B77-089F188E0BE9}" presName="vertFlow" presStyleCnt="0"/>
      <dgm:spPr/>
    </dgm:pt>
    <dgm:pt modelId="{84D6D1EE-242C-4D49-AED1-487AD902356B}" type="pres">
      <dgm:prSet presAssocID="{C4994D0C-45FB-434B-8B77-089F188E0BE9}" presName="topSpace" presStyleCnt="0"/>
      <dgm:spPr/>
    </dgm:pt>
    <dgm:pt modelId="{0E0DC3DA-3F50-456F-8CC1-0F9794AEF13A}" type="pres">
      <dgm:prSet presAssocID="{C4994D0C-45FB-434B-8B77-089F188E0BE9}" presName="firstComp" presStyleCnt="0"/>
      <dgm:spPr/>
    </dgm:pt>
    <dgm:pt modelId="{301CCA47-84B3-4484-8908-80FD0B7A5068}" type="pres">
      <dgm:prSet presAssocID="{C4994D0C-45FB-434B-8B77-089F188E0BE9}" presName="firstChild" presStyleLbl="bgAccFollowNode1" presStyleIdx="0" presStyleCnt="7" custScaleX="211859" custScaleY="105550" custLinFactNeighborX="533" custLinFactNeighborY="-3086"/>
      <dgm:spPr/>
      <dgm:t>
        <a:bodyPr/>
        <a:lstStyle/>
        <a:p>
          <a:endParaRPr lang="it-IT"/>
        </a:p>
      </dgm:t>
    </dgm:pt>
    <dgm:pt modelId="{1B3B8D84-607A-4C0B-B971-E32799B0820A}" type="pres">
      <dgm:prSet presAssocID="{C4994D0C-45FB-434B-8B77-089F188E0BE9}" presName="firstChildTx" presStyleLbl="bgAccFollowNode1" presStyleIdx="0" presStyleCnt="7">
        <dgm:presLayoutVars>
          <dgm:bulletEnabled val="1"/>
        </dgm:presLayoutVars>
      </dgm:prSet>
      <dgm:spPr/>
      <dgm:t>
        <a:bodyPr/>
        <a:lstStyle/>
        <a:p>
          <a:endParaRPr lang="it-IT"/>
        </a:p>
      </dgm:t>
    </dgm:pt>
    <dgm:pt modelId="{0BE599D6-71BF-E143-89CA-BB3F3273C7FB}" type="pres">
      <dgm:prSet presAssocID="{93455D71-129A-394B-91E5-8A1AEF948151}" presName="comp" presStyleCnt="0"/>
      <dgm:spPr/>
    </dgm:pt>
    <dgm:pt modelId="{995B4CBE-B668-8749-BF3B-D36D17D30449}" type="pres">
      <dgm:prSet presAssocID="{93455D71-129A-394B-91E5-8A1AEF948151}" presName="child" presStyleLbl="bgAccFollowNode1" presStyleIdx="1" presStyleCnt="7" custScaleX="212172"/>
      <dgm:spPr/>
      <dgm:t>
        <a:bodyPr/>
        <a:lstStyle/>
        <a:p>
          <a:endParaRPr lang="it-IT"/>
        </a:p>
      </dgm:t>
    </dgm:pt>
    <dgm:pt modelId="{7375E61A-DB5C-6E4E-8B9B-505FE4329608}" type="pres">
      <dgm:prSet presAssocID="{93455D71-129A-394B-91E5-8A1AEF948151}" presName="childTx" presStyleLbl="bgAccFollowNode1" presStyleIdx="1" presStyleCnt="7">
        <dgm:presLayoutVars>
          <dgm:bulletEnabled val="1"/>
        </dgm:presLayoutVars>
      </dgm:prSet>
      <dgm:spPr/>
      <dgm:t>
        <a:bodyPr/>
        <a:lstStyle/>
        <a:p>
          <a:endParaRPr lang="it-IT"/>
        </a:p>
      </dgm:t>
    </dgm:pt>
    <dgm:pt modelId="{B4C80E9C-983F-9148-B9D3-D337CA3AE17F}" type="pres">
      <dgm:prSet presAssocID="{13FA463C-4C4E-F64C-92E5-D86B832DC46B}" presName="comp" presStyleCnt="0"/>
      <dgm:spPr/>
    </dgm:pt>
    <dgm:pt modelId="{079D373B-B662-4D40-8CE9-BD35A39509F3}" type="pres">
      <dgm:prSet presAssocID="{13FA463C-4C4E-F64C-92E5-D86B832DC46B}" presName="child" presStyleLbl="bgAccFollowNode1" presStyleIdx="2" presStyleCnt="7" custScaleX="212172"/>
      <dgm:spPr/>
      <dgm:t>
        <a:bodyPr/>
        <a:lstStyle/>
        <a:p>
          <a:endParaRPr lang="it-IT"/>
        </a:p>
      </dgm:t>
    </dgm:pt>
    <dgm:pt modelId="{C0FBB406-84CD-4F47-9815-329AB7305D2C}" type="pres">
      <dgm:prSet presAssocID="{13FA463C-4C4E-F64C-92E5-D86B832DC46B}" presName="childTx" presStyleLbl="bgAccFollowNode1" presStyleIdx="2" presStyleCnt="7">
        <dgm:presLayoutVars>
          <dgm:bulletEnabled val="1"/>
        </dgm:presLayoutVars>
      </dgm:prSet>
      <dgm:spPr/>
      <dgm:t>
        <a:bodyPr/>
        <a:lstStyle/>
        <a:p>
          <a:endParaRPr lang="it-IT"/>
        </a:p>
      </dgm:t>
    </dgm:pt>
    <dgm:pt modelId="{778DE51C-03B5-1D43-8D09-04795C154A58}" type="pres">
      <dgm:prSet presAssocID="{2D2A3891-B580-EA43-9CF3-67A23C502F3A}" presName="comp" presStyleCnt="0"/>
      <dgm:spPr/>
    </dgm:pt>
    <dgm:pt modelId="{24BAAC74-DCC7-8D44-A1A2-2D8517601A24}" type="pres">
      <dgm:prSet presAssocID="{2D2A3891-B580-EA43-9CF3-67A23C502F3A}" presName="child" presStyleLbl="bgAccFollowNode1" presStyleIdx="3" presStyleCnt="7" custScaleX="212172"/>
      <dgm:spPr/>
      <dgm:t>
        <a:bodyPr/>
        <a:lstStyle/>
        <a:p>
          <a:endParaRPr lang="it-IT"/>
        </a:p>
      </dgm:t>
    </dgm:pt>
    <dgm:pt modelId="{8DB41EBC-DF00-D84E-8362-3AD83F84E859}" type="pres">
      <dgm:prSet presAssocID="{2D2A3891-B580-EA43-9CF3-67A23C502F3A}" presName="childTx" presStyleLbl="bgAccFollowNode1" presStyleIdx="3" presStyleCnt="7">
        <dgm:presLayoutVars>
          <dgm:bulletEnabled val="1"/>
        </dgm:presLayoutVars>
      </dgm:prSet>
      <dgm:spPr/>
      <dgm:t>
        <a:bodyPr/>
        <a:lstStyle/>
        <a:p>
          <a:endParaRPr lang="it-IT"/>
        </a:p>
      </dgm:t>
    </dgm:pt>
    <dgm:pt modelId="{E41229E1-EBD8-E24E-A507-410860C00297}" type="pres">
      <dgm:prSet presAssocID="{8C1936D9-294A-FE42-9020-1FA82F9A0FB2}" presName="comp" presStyleCnt="0"/>
      <dgm:spPr/>
    </dgm:pt>
    <dgm:pt modelId="{0A43D508-7FB9-364B-AA58-9B29016DFE46}" type="pres">
      <dgm:prSet presAssocID="{8C1936D9-294A-FE42-9020-1FA82F9A0FB2}" presName="child" presStyleLbl="bgAccFollowNode1" presStyleIdx="4" presStyleCnt="7" custScaleX="213869" custLinFactNeighborX="-601" custLinFactNeighborY="1793"/>
      <dgm:spPr/>
      <dgm:t>
        <a:bodyPr/>
        <a:lstStyle/>
        <a:p>
          <a:endParaRPr lang="it-IT"/>
        </a:p>
      </dgm:t>
    </dgm:pt>
    <dgm:pt modelId="{59E3C587-DFDA-0F47-A488-2A86896C2483}" type="pres">
      <dgm:prSet presAssocID="{8C1936D9-294A-FE42-9020-1FA82F9A0FB2}" presName="childTx" presStyleLbl="bgAccFollowNode1" presStyleIdx="4" presStyleCnt="7">
        <dgm:presLayoutVars>
          <dgm:bulletEnabled val="1"/>
        </dgm:presLayoutVars>
      </dgm:prSet>
      <dgm:spPr/>
      <dgm:t>
        <a:bodyPr/>
        <a:lstStyle/>
        <a:p>
          <a:endParaRPr lang="it-IT"/>
        </a:p>
      </dgm:t>
    </dgm:pt>
    <dgm:pt modelId="{F77BE507-2381-9449-AD4B-67E8719B2C64}" type="pres">
      <dgm:prSet presAssocID="{3F6CE5ED-232E-0D44-8614-FE05A19458CE}" presName="comp" presStyleCnt="0"/>
      <dgm:spPr/>
    </dgm:pt>
    <dgm:pt modelId="{73869268-E24B-1B41-BBA1-2464C8CED48F}" type="pres">
      <dgm:prSet presAssocID="{3F6CE5ED-232E-0D44-8614-FE05A19458CE}" presName="child" presStyleLbl="bgAccFollowNode1" presStyleIdx="5" presStyleCnt="7" custScaleX="212172"/>
      <dgm:spPr/>
      <dgm:t>
        <a:bodyPr/>
        <a:lstStyle/>
        <a:p>
          <a:endParaRPr lang="it-IT"/>
        </a:p>
      </dgm:t>
    </dgm:pt>
    <dgm:pt modelId="{4EE94A6D-60D5-704F-9FC8-71944F3A21C5}" type="pres">
      <dgm:prSet presAssocID="{3F6CE5ED-232E-0D44-8614-FE05A19458CE}" presName="childTx" presStyleLbl="bgAccFollowNode1" presStyleIdx="5" presStyleCnt="7">
        <dgm:presLayoutVars>
          <dgm:bulletEnabled val="1"/>
        </dgm:presLayoutVars>
      </dgm:prSet>
      <dgm:spPr/>
      <dgm:t>
        <a:bodyPr/>
        <a:lstStyle/>
        <a:p>
          <a:endParaRPr lang="it-IT"/>
        </a:p>
      </dgm:t>
    </dgm:pt>
    <dgm:pt modelId="{91449A7C-D6EF-784A-9188-C042152BE288}" type="pres">
      <dgm:prSet presAssocID="{34B5EED2-543E-8F48-841F-7976CC8BE7A6}" presName="comp" presStyleCnt="0"/>
      <dgm:spPr/>
    </dgm:pt>
    <dgm:pt modelId="{2AD5BB64-E12C-FE4C-B6CB-E0A25ADC4272}" type="pres">
      <dgm:prSet presAssocID="{34B5EED2-543E-8F48-841F-7976CC8BE7A6}" presName="child" presStyleLbl="bgAccFollowNode1" presStyleIdx="6" presStyleCnt="7" custScaleX="212172"/>
      <dgm:spPr/>
      <dgm:t>
        <a:bodyPr/>
        <a:lstStyle/>
        <a:p>
          <a:endParaRPr lang="it-IT"/>
        </a:p>
      </dgm:t>
    </dgm:pt>
    <dgm:pt modelId="{ED16B920-AFA9-C148-8487-E9A46A60F226}" type="pres">
      <dgm:prSet presAssocID="{34B5EED2-543E-8F48-841F-7976CC8BE7A6}" presName="childTx" presStyleLbl="bgAccFollowNode1" presStyleIdx="6" presStyleCnt="7">
        <dgm:presLayoutVars>
          <dgm:bulletEnabled val="1"/>
        </dgm:presLayoutVars>
      </dgm:prSet>
      <dgm:spPr/>
      <dgm:t>
        <a:bodyPr/>
        <a:lstStyle/>
        <a:p>
          <a:endParaRPr lang="it-IT"/>
        </a:p>
      </dgm:t>
    </dgm:pt>
    <dgm:pt modelId="{70605FD4-DB1D-4BE8-8847-FCFCBD04BC40}" type="pres">
      <dgm:prSet presAssocID="{C4994D0C-45FB-434B-8B77-089F188E0BE9}" presName="negSpace" presStyleCnt="0"/>
      <dgm:spPr/>
    </dgm:pt>
    <dgm:pt modelId="{14952552-7C25-49ED-B368-7B9EBBAD581B}" type="pres">
      <dgm:prSet presAssocID="{C4994D0C-45FB-434B-8B77-089F188E0BE9}" presName="circle" presStyleLbl="node1" presStyleIdx="0" presStyleCnt="1" custScaleX="191228" custScaleY="178616" custLinFactX="-127319" custLinFactNeighborX="-200000" custLinFactNeighborY="10633"/>
      <dgm:spPr/>
      <dgm:t>
        <a:bodyPr/>
        <a:lstStyle/>
        <a:p>
          <a:endParaRPr lang="it-IT"/>
        </a:p>
      </dgm:t>
    </dgm:pt>
  </dgm:ptLst>
  <dgm:cxnLst>
    <dgm:cxn modelId="{BA8E922E-13B8-4E53-9FE0-C50C1DFD9A62}" srcId="{C4994D0C-45FB-434B-8B77-089F188E0BE9}" destId="{DCEDA465-3D33-4D40-B585-22B2F86F8E19}" srcOrd="0" destOrd="0" parTransId="{15B35986-EB6B-49D1-A933-AC39628BDC1A}" sibTransId="{AD3D7550-0D1D-4914-9C1E-076F27D34CFB}"/>
    <dgm:cxn modelId="{8AADD7C4-AEC9-2241-95E3-F3FC6D6947A6}" srcId="{C4994D0C-45FB-434B-8B77-089F188E0BE9}" destId="{8C1936D9-294A-FE42-9020-1FA82F9A0FB2}" srcOrd="4" destOrd="0" parTransId="{39013793-6227-994C-B1C8-54FDA3640589}" sibTransId="{F833FB8F-ED3B-6346-8C9B-3EEA83DA4631}"/>
    <dgm:cxn modelId="{7254BFBE-75D6-4966-9328-28DF1D0FBAEA}" srcId="{4A2C67BC-E79C-48ED-9ECE-2E265AB72FE6}" destId="{C4994D0C-45FB-434B-8B77-089F188E0BE9}" srcOrd="0" destOrd="0" parTransId="{90277468-9D43-4FB5-B41C-983FE0E79EC1}" sibTransId="{E0BAD7FA-DF28-49D8-8EFC-E251DBE6AA68}"/>
    <dgm:cxn modelId="{8FA39509-0E55-3940-917E-9652D3EEB091}" type="presOf" srcId="{3F6CE5ED-232E-0D44-8614-FE05A19458CE}" destId="{4EE94A6D-60D5-704F-9FC8-71944F3A21C5}" srcOrd="1" destOrd="0" presId="urn:microsoft.com/office/officeart/2005/8/layout/hList9"/>
    <dgm:cxn modelId="{7A8BF937-7AF1-2B43-ACA3-FDA2A6501726}" srcId="{C4994D0C-45FB-434B-8B77-089F188E0BE9}" destId="{13FA463C-4C4E-F64C-92E5-D86B832DC46B}" srcOrd="2" destOrd="0" parTransId="{AFEC3CD9-D539-ED4C-AD76-6BD14D71DEC5}" sibTransId="{F33B4395-000F-0E4B-934E-8FE86DFB2487}"/>
    <dgm:cxn modelId="{55DA7192-398C-D446-8DC5-18CDAC702411}" type="presOf" srcId="{DCEDA465-3D33-4D40-B585-22B2F86F8E19}" destId="{1B3B8D84-607A-4C0B-B971-E32799B0820A}" srcOrd="1" destOrd="0" presId="urn:microsoft.com/office/officeart/2005/8/layout/hList9"/>
    <dgm:cxn modelId="{ACA0FF69-FAB0-F344-8E63-C34014BDC566}" srcId="{C4994D0C-45FB-434B-8B77-089F188E0BE9}" destId="{3F6CE5ED-232E-0D44-8614-FE05A19458CE}" srcOrd="5" destOrd="0" parTransId="{EA18EEF5-759B-324E-BD42-EE1C689A9D0E}" sibTransId="{6EF1C0BA-92C5-CE41-83C1-909C72F624B2}"/>
    <dgm:cxn modelId="{1D723BD1-5EFB-5F43-898F-E1B989C7A021}" srcId="{C4994D0C-45FB-434B-8B77-089F188E0BE9}" destId="{34B5EED2-543E-8F48-841F-7976CC8BE7A6}" srcOrd="6" destOrd="0" parTransId="{97607BED-EE3F-1848-A949-A9AA8A3F3802}" sibTransId="{7DE22B23-F4D6-E243-B52E-601895846639}"/>
    <dgm:cxn modelId="{54A9DA20-560A-FE4D-B6F3-023233A29093}" type="presOf" srcId="{4A2C67BC-E79C-48ED-9ECE-2E265AB72FE6}" destId="{4EC2D768-746F-492D-9667-1BF22FEFEDD7}" srcOrd="0" destOrd="0" presId="urn:microsoft.com/office/officeart/2005/8/layout/hList9"/>
    <dgm:cxn modelId="{61DEDA72-A9CF-4F4F-9220-58E383209863}" type="presOf" srcId="{3F6CE5ED-232E-0D44-8614-FE05A19458CE}" destId="{73869268-E24B-1B41-BBA1-2464C8CED48F}" srcOrd="0" destOrd="0" presId="urn:microsoft.com/office/officeart/2005/8/layout/hList9"/>
    <dgm:cxn modelId="{3137F450-4B26-6440-ADFB-DF586461DBE1}" type="presOf" srcId="{93455D71-129A-394B-91E5-8A1AEF948151}" destId="{995B4CBE-B668-8749-BF3B-D36D17D30449}" srcOrd="0" destOrd="0" presId="urn:microsoft.com/office/officeart/2005/8/layout/hList9"/>
    <dgm:cxn modelId="{09EDBFE8-4B5E-584E-9447-4AA0C36342D9}" srcId="{C4994D0C-45FB-434B-8B77-089F188E0BE9}" destId="{93455D71-129A-394B-91E5-8A1AEF948151}" srcOrd="1" destOrd="0" parTransId="{04E6EC5D-0C53-0C4E-9561-2D10116EF50C}" sibTransId="{74545A26-4ED0-524D-96E4-603E0C836BE0}"/>
    <dgm:cxn modelId="{EE5053A3-0E74-844F-BB91-ADC99B9E6282}" type="presOf" srcId="{2D2A3891-B580-EA43-9CF3-67A23C502F3A}" destId="{24BAAC74-DCC7-8D44-A1A2-2D8517601A24}" srcOrd="0" destOrd="0" presId="urn:microsoft.com/office/officeart/2005/8/layout/hList9"/>
    <dgm:cxn modelId="{6BC754BE-6DA1-B349-8C13-1B7A7B1BB55D}" type="presOf" srcId="{8C1936D9-294A-FE42-9020-1FA82F9A0FB2}" destId="{0A43D508-7FB9-364B-AA58-9B29016DFE46}" srcOrd="0" destOrd="0" presId="urn:microsoft.com/office/officeart/2005/8/layout/hList9"/>
    <dgm:cxn modelId="{C74B23F5-2459-5B4B-B82E-615C3E37BD82}" type="presOf" srcId="{2D2A3891-B580-EA43-9CF3-67A23C502F3A}" destId="{8DB41EBC-DF00-D84E-8362-3AD83F84E859}" srcOrd="1" destOrd="0" presId="urn:microsoft.com/office/officeart/2005/8/layout/hList9"/>
    <dgm:cxn modelId="{0482644F-0907-FF42-9EAD-EAF81E2C7CE9}" srcId="{C4994D0C-45FB-434B-8B77-089F188E0BE9}" destId="{2D2A3891-B580-EA43-9CF3-67A23C502F3A}" srcOrd="3" destOrd="0" parTransId="{0679B241-EFB9-1C4B-AF18-52E6D216B5E0}" sibTransId="{C916FC83-23D8-1D42-BD4A-7C598F24BB11}"/>
    <dgm:cxn modelId="{2DF84FAC-A32A-EC43-9B09-F4E196AF85A5}" type="presOf" srcId="{13FA463C-4C4E-F64C-92E5-D86B832DC46B}" destId="{C0FBB406-84CD-4F47-9815-329AB7305D2C}" srcOrd="1" destOrd="0" presId="urn:microsoft.com/office/officeart/2005/8/layout/hList9"/>
    <dgm:cxn modelId="{E9399459-C6BD-AD44-BAA5-993804CBF335}" type="presOf" srcId="{93455D71-129A-394B-91E5-8A1AEF948151}" destId="{7375E61A-DB5C-6E4E-8B9B-505FE4329608}" srcOrd="1" destOrd="0" presId="urn:microsoft.com/office/officeart/2005/8/layout/hList9"/>
    <dgm:cxn modelId="{EE14001B-1989-4F45-AB45-7C5DE73FDCE4}" type="presOf" srcId="{DCEDA465-3D33-4D40-B585-22B2F86F8E19}" destId="{301CCA47-84B3-4484-8908-80FD0B7A5068}" srcOrd="0" destOrd="0" presId="urn:microsoft.com/office/officeart/2005/8/layout/hList9"/>
    <dgm:cxn modelId="{9980AC97-BC93-654D-8ACF-196C9F7EEB4E}" type="presOf" srcId="{34B5EED2-543E-8F48-841F-7976CC8BE7A6}" destId="{2AD5BB64-E12C-FE4C-B6CB-E0A25ADC4272}" srcOrd="0" destOrd="0" presId="urn:microsoft.com/office/officeart/2005/8/layout/hList9"/>
    <dgm:cxn modelId="{D031B743-32E0-184B-A9CD-8B0B5D398182}" type="presOf" srcId="{34B5EED2-543E-8F48-841F-7976CC8BE7A6}" destId="{ED16B920-AFA9-C148-8487-E9A46A60F226}" srcOrd="1" destOrd="0" presId="urn:microsoft.com/office/officeart/2005/8/layout/hList9"/>
    <dgm:cxn modelId="{A3677A69-E377-384A-A14D-0FE67C5EFA36}" type="presOf" srcId="{13FA463C-4C4E-F64C-92E5-D86B832DC46B}" destId="{079D373B-B662-4D40-8CE9-BD35A39509F3}" srcOrd="0" destOrd="0" presId="urn:microsoft.com/office/officeart/2005/8/layout/hList9"/>
    <dgm:cxn modelId="{7D684574-7435-304B-8FA5-D9994D5A4B54}" type="presOf" srcId="{C4994D0C-45FB-434B-8B77-089F188E0BE9}" destId="{14952552-7C25-49ED-B368-7B9EBBAD581B}" srcOrd="0" destOrd="0" presId="urn:microsoft.com/office/officeart/2005/8/layout/hList9"/>
    <dgm:cxn modelId="{708EFD58-7171-F142-A4D1-8BF2D33ED28B}" type="presOf" srcId="{8C1936D9-294A-FE42-9020-1FA82F9A0FB2}" destId="{59E3C587-DFDA-0F47-A488-2A86896C2483}" srcOrd="1" destOrd="0" presId="urn:microsoft.com/office/officeart/2005/8/layout/hList9"/>
    <dgm:cxn modelId="{5996383F-A9D3-784B-97F7-86B2929FAEC8}" type="presParOf" srcId="{4EC2D768-746F-492D-9667-1BF22FEFEDD7}" destId="{BC250668-C8A0-45DF-9F1E-7ECA23DAEE97}" srcOrd="0" destOrd="0" presId="urn:microsoft.com/office/officeart/2005/8/layout/hList9"/>
    <dgm:cxn modelId="{C416A558-5A66-F848-9005-DE8F2FBB579F}" type="presParOf" srcId="{4EC2D768-746F-492D-9667-1BF22FEFEDD7}" destId="{30E0FDF0-FC23-412C-982D-BB88F42C7F28}" srcOrd="1" destOrd="0" presId="urn:microsoft.com/office/officeart/2005/8/layout/hList9"/>
    <dgm:cxn modelId="{525198B0-4663-934A-82B3-CB5CA19BE8E7}" type="presParOf" srcId="{30E0FDF0-FC23-412C-982D-BB88F42C7F28}" destId="{84D6D1EE-242C-4D49-AED1-487AD902356B}" srcOrd="0" destOrd="0" presId="urn:microsoft.com/office/officeart/2005/8/layout/hList9"/>
    <dgm:cxn modelId="{F0EA3694-29EF-6F42-8673-329720DB82B9}" type="presParOf" srcId="{30E0FDF0-FC23-412C-982D-BB88F42C7F28}" destId="{0E0DC3DA-3F50-456F-8CC1-0F9794AEF13A}" srcOrd="1" destOrd="0" presId="urn:microsoft.com/office/officeart/2005/8/layout/hList9"/>
    <dgm:cxn modelId="{C3B839D1-4BA9-B245-A77A-9DCCDD996630}" type="presParOf" srcId="{0E0DC3DA-3F50-456F-8CC1-0F9794AEF13A}" destId="{301CCA47-84B3-4484-8908-80FD0B7A5068}" srcOrd="0" destOrd="0" presId="urn:microsoft.com/office/officeart/2005/8/layout/hList9"/>
    <dgm:cxn modelId="{68719B96-72E3-9E47-9526-4CC415DDA491}" type="presParOf" srcId="{0E0DC3DA-3F50-456F-8CC1-0F9794AEF13A}" destId="{1B3B8D84-607A-4C0B-B971-E32799B0820A}" srcOrd="1" destOrd="0" presId="urn:microsoft.com/office/officeart/2005/8/layout/hList9"/>
    <dgm:cxn modelId="{A414DEA6-2FC6-6D42-8841-13B26CCD4E66}" type="presParOf" srcId="{30E0FDF0-FC23-412C-982D-BB88F42C7F28}" destId="{0BE599D6-71BF-E143-89CA-BB3F3273C7FB}" srcOrd="2" destOrd="0" presId="urn:microsoft.com/office/officeart/2005/8/layout/hList9"/>
    <dgm:cxn modelId="{A94AC050-15CD-EA4B-88EA-B72512D7B4FA}" type="presParOf" srcId="{0BE599D6-71BF-E143-89CA-BB3F3273C7FB}" destId="{995B4CBE-B668-8749-BF3B-D36D17D30449}" srcOrd="0" destOrd="0" presId="urn:microsoft.com/office/officeart/2005/8/layout/hList9"/>
    <dgm:cxn modelId="{BAE2A763-B3B2-8043-89EB-ED1E898D20A4}" type="presParOf" srcId="{0BE599D6-71BF-E143-89CA-BB3F3273C7FB}" destId="{7375E61A-DB5C-6E4E-8B9B-505FE4329608}" srcOrd="1" destOrd="0" presId="urn:microsoft.com/office/officeart/2005/8/layout/hList9"/>
    <dgm:cxn modelId="{C7AC3E80-C1A4-9A40-995B-6564DE42E953}" type="presParOf" srcId="{30E0FDF0-FC23-412C-982D-BB88F42C7F28}" destId="{B4C80E9C-983F-9148-B9D3-D337CA3AE17F}" srcOrd="3" destOrd="0" presId="urn:microsoft.com/office/officeart/2005/8/layout/hList9"/>
    <dgm:cxn modelId="{0C31CF14-94E1-3049-9CEA-C665487D15C8}" type="presParOf" srcId="{B4C80E9C-983F-9148-B9D3-D337CA3AE17F}" destId="{079D373B-B662-4D40-8CE9-BD35A39509F3}" srcOrd="0" destOrd="0" presId="urn:microsoft.com/office/officeart/2005/8/layout/hList9"/>
    <dgm:cxn modelId="{A16473AD-2EFB-E042-8EEF-2C9E3AD4CF81}" type="presParOf" srcId="{B4C80E9C-983F-9148-B9D3-D337CA3AE17F}" destId="{C0FBB406-84CD-4F47-9815-329AB7305D2C}" srcOrd="1" destOrd="0" presId="urn:microsoft.com/office/officeart/2005/8/layout/hList9"/>
    <dgm:cxn modelId="{596DF852-0E6A-1549-8EED-594962BA8F8A}" type="presParOf" srcId="{30E0FDF0-FC23-412C-982D-BB88F42C7F28}" destId="{778DE51C-03B5-1D43-8D09-04795C154A58}" srcOrd="4" destOrd="0" presId="urn:microsoft.com/office/officeart/2005/8/layout/hList9"/>
    <dgm:cxn modelId="{572E33AD-C20E-7D4D-9188-16E94E9B338D}" type="presParOf" srcId="{778DE51C-03B5-1D43-8D09-04795C154A58}" destId="{24BAAC74-DCC7-8D44-A1A2-2D8517601A24}" srcOrd="0" destOrd="0" presId="urn:microsoft.com/office/officeart/2005/8/layout/hList9"/>
    <dgm:cxn modelId="{C955B32E-DAE8-CB4F-9E70-A3DEB136B3FB}" type="presParOf" srcId="{778DE51C-03B5-1D43-8D09-04795C154A58}" destId="{8DB41EBC-DF00-D84E-8362-3AD83F84E859}" srcOrd="1" destOrd="0" presId="urn:microsoft.com/office/officeart/2005/8/layout/hList9"/>
    <dgm:cxn modelId="{A86F069E-0EBD-894F-9B61-D6210D66C381}" type="presParOf" srcId="{30E0FDF0-FC23-412C-982D-BB88F42C7F28}" destId="{E41229E1-EBD8-E24E-A507-410860C00297}" srcOrd="5" destOrd="0" presId="urn:microsoft.com/office/officeart/2005/8/layout/hList9"/>
    <dgm:cxn modelId="{B287D31A-7D8C-3440-9FCB-693A12DBA390}" type="presParOf" srcId="{E41229E1-EBD8-E24E-A507-410860C00297}" destId="{0A43D508-7FB9-364B-AA58-9B29016DFE46}" srcOrd="0" destOrd="0" presId="urn:microsoft.com/office/officeart/2005/8/layout/hList9"/>
    <dgm:cxn modelId="{308C0DC5-DABB-7546-8B42-B0D27653B624}" type="presParOf" srcId="{E41229E1-EBD8-E24E-A507-410860C00297}" destId="{59E3C587-DFDA-0F47-A488-2A86896C2483}" srcOrd="1" destOrd="0" presId="urn:microsoft.com/office/officeart/2005/8/layout/hList9"/>
    <dgm:cxn modelId="{133A8CA5-5113-F740-A5D1-615515043C20}" type="presParOf" srcId="{30E0FDF0-FC23-412C-982D-BB88F42C7F28}" destId="{F77BE507-2381-9449-AD4B-67E8719B2C64}" srcOrd="6" destOrd="0" presId="urn:microsoft.com/office/officeart/2005/8/layout/hList9"/>
    <dgm:cxn modelId="{23DFAFF4-7687-9849-8652-B3E2101F6221}" type="presParOf" srcId="{F77BE507-2381-9449-AD4B-67E8719B2C64}" destId="{73869268-E24B-1B41-BBA1-2464C8CED48F}" srcOrd="0" destOrd="0" presId="urn:microsoft.com/office/officeart/2005/8/layout/hList9"/>
    <dgm:cxn modelId="{2293AF40-7FA3-0846-A7B9-7A08B3FBFBFD}" type="presParOf" srcId="{F77BE507-2381-9449-AD4B-67E8719B2C64}" destId="{4EE94A6D-60D5-704F-9FC8-71944F3A21C5}" srcOrd="1" destOrd="0" presId="urn:microsoft.com/office/officeart/2005/8/layout/hList9"/>
    <dgm:cxn modelId="{86870F28-F1BC-7848-AACA-D8655C382BC8}" type="presParOf" srcId="{30E0FDF0-FC23-412C-982D-BB88F42C7F28}" destId="{91449A7C-D6EF-784A-9188-C042152BE288}" srcOrd="7" destOrd="0" presId="urn:microsoft.com/office/officeart/2005/8/layout/hList9"/>
    <dgm:cxn modelId="{71CFB98C-5537-1D4B-A9F7-7FE5F2665485}" type="presParOf" srcId="{91449A7C-D6EF-784A-9188-C042152BE288}" destId="{2AD5BB64-E12C-FE4C-B6CB-E0A25ADC4272}" srcOrd="0" destOrd="0" presId="urn:microsoft.com/office/officeart/2005/8/layout/hList9"/>
    <dgm:cxn modelId="{094EB74B-527D-0949-A7D6-3B68C364C525}" type="presParOf" srcId="{91449A7C-D6EF-784A-9188-C042152BE288}" destId="{ED16B920-AFA9-C148-8487-E9A46A60F226}" srcOrd="1" destOrd="0" presId="urn:microsoft.com/office/officeart/2005/8/layout/hList9"/>
    <dgm:cxn modelId="{DB45F48A-329D-0E46-A6F6-CAE3CAD5B975}" type="presParOf" srcId="{4EC2D768-746F-492D-9667-1BF22FEFEDD7}" destId="{70605FD4-DB1D-4BE8-8847-FCFCBD04BC40}" srcOrd="2" destOrd="0" presId="urn:microsoft.com/office/officeart/2005/8/layout/hList9"/>
    <dgm:cxn modelId="{2D323CA2-72E8-F048-8AC7-4254B9666BE0}" type="presParOf" srcId="{4EC2D768-746F-492D-9667-1BF22FEFEDD7}" destId="{14952552-7C25-49ED-B368-7B9EBBAD581B}"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B0CE4-7C46-0249-9453-002360B78BD7}">
      <dsp:nvSpPr>
        <dsp:cNvPr id="0" name=""/>
        <dsp:cNvSpPr/>
      </dsp:nvSpPr>
      <dsp:spPr>
        <a:xfrm>
          <a:off x="1512822" y="1182326"/>
          <a:ext cx="1119074" cy="1119074"/>
        </a:xfrm>
        <a:prstGeom prst="ellipse">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b="1" kern="1200" dirty="0" smtClean="0"/>
            <a:t>Territorio e Patrimonio Culturale</a:t>
          </a:r>
          <a:endParaRPr lang="it-IT" sz="1300" b="1" kern="1200" dirty="0"/>
        </a:p>
      </dsp:txBody>
      <dsp:txXfrm>
        <a:off x="1676707" y="1346211"/>
        <a:ext cx="791304" cy="791304"/>
      </dsp:txXfrm>
    </dsp:sp>
    <dsp:sp modelId="{E13081EF-80CF-4143-9D55-9A87F106BD77}">
      <dsp:nvSpPr>
        <dsp:cNvPr id="0" name=""/>
        <dsp:cNvSpPr/>
      </dsp:nvSpPr>
      <dsp:spPr>
        <a:xfrm rot="11700000">
          <a:off x="655505" y="1315737"/>
          <a:ext cx="843339" cy="3189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8EE2B0-A83A-B142-A70A-D2A2EC57A4BE}">
      <dsp:nvSpPr>
        <dsp:cNvPr id="0" name=""/>
        <dsp:cNvSpPr/>
      </dsp:nvSpPr>
      <dsp:spPr>
        <a:xfrm>
          <a:off x="138313" y="940820"/>
          <a:ext cx="1063120" cy="8504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it-IT" sz="1400" b="1" kern="1200" dirty="0" smtClean="0"/>
            <a:t>Conoscere</a:t>
          </a:r>
        </a:p>
      </dsp:txBody>
      <dsp:txXfrm>
        <a:off x="163223" y="965730"/>
        <a:ext cx="1013300" cy="800676"/>
      </dsp:txXfrm>
    </dsp:sp>
    <dsp:sp modelId="{FF0CC699-2875-044A-BFC5-4F675B38F897}">
      <dsp:nvSpPr>
        <dsp:cNvPr id="0" name=""/>
        <dsp:cNvSpPr/>
      </dsp:nvSpPr>
      <dsp:spPr>
        <a:xfrm rot="14700000">
          <a:off x="1215270" y="648635"/>
          <a:ext cx="843339" cy="3189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04A582-C65E-724A-B5C5-B263F8A16049}">
      <dsp:nvSpPr>
        <dsp:cNvPr id="0" name=""/>
        <dsp:cNvSpPr/>
      </dsp:nvSpPr>
      <dsp:spPr>
        <a:xfrm>
          <a:off x="927174" y="693"/>
          <a:ext cx="1063120" cy="85049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it-IT" sz="1400" kern="1200" dirty="0" smtClean="0"/>
            <a:t>Valorizzare</a:t>
          </a:r>
          <a:endParaRPr lang="it-IT" sz="1400" kern="1200" dirty="0"/>
        </a:p>
      </dsp:txBody>
      <dsp:txXfrm>
        <a:off x="952084" y="25603"/>
        <a:ext cx="1013300" cy="800676"/>
      </dsp:txXfrm>
    </dsp:sp>
    <dsp:sp modelId="{E5A5A982-96C2-2F43-B66C-DD6832E5E964}">
      <dsp:nvSpPr>
        <dsp:cNvPr id="0" name=""/>
        <dsp:cNvSpPr/>
      </dsp:nvSpPr>
      <dsp:spPr>
        <a:xfrm rot="17728431">
          <a:off x="2098192" y="660752"/>
          <a:ext cx="826503" cy="3189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6FF3FC-1400-2444-A4AB-69611CC30210}">
      <dsp:nvSpPr>
        <dsp:cNvPr id="0" name=""/>
        <dsp:cNvSpPr/>
      </dsp:nvSpPr>
      <dsp:spPr>
        <a:xfrm>
          <a:off x="2157623" y="21896"/>
          <a:ext cx="1063120" cy="850496"/>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it-IT" sz="1400" b="1" kern="1200" dirty="0" smtClean="0"/>
            <a:t>Promuovere</a:t>
          </a:r>
          <a:endParaRPr lang="it-IT" sz="1400" b="1" kern="1200" dirty="0"/>
        </a:p>
      </dsp:txBody>
      <dsp:txXfrm>
        <a:off x="2182533" y="46806"/>
        <a:ext cx="1013300" cy="800676"/>
      </dsp:txXfrm>
    </dsp:sp>
    <dsp:sp modelId="{C04CFBF6-F99E-A94A-BFDA-B077988507C9}">
      <dsp:nvSpPr>
        <dsp:cNvPr id="0" name=""/>
        <dsp:cNvSpPr/>
      </dsp:nvSpPr>
      <dsp:spPr>
        <a:xfrm rot="20700000">
          <a:off x="2645873" y="1315737"/>
          <a:ext cx="843339" cy="3189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505A1-16D2-8546-B0C4-C59ED42FCB92}">
      <dsp:nvSpPr>
        <dsp:cNvPr id="0" name=""/>
        <dsp:cNvSpPr/>
      </dsp:nvSpPr>
      <dsp:spPr>
        <a:xfrm>
          <a:off x="2943284" y="940820"/>
          <a:ext cx="1063120" cy="850496"/>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it-IT" sz="1400" b="1" kern="1200" dirty="0" smtClean="0"/>
            <a:t>Diffondere la conoscenza</a:t>
          </a:r>
          <a:endParaRPr lang="it-IT" sz="1400" b="1" kern="1200" dirty="0"/>
        </a:p>
      </dsp:txBody>
      <dsp:txXfrm>
        <a:off x="2968194" y="965730"/>
        <a:ext cx="1013300" cy="800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3" y="2"/>
            <a:ext cx="3077321" cy="511897"/>
          </a:xfrm>
          <a:prstGeom prst="rect">
            <a:avLst/>
          </a:prstGeom>
          <a:noFill/>
          <a:ln w="9525">
            <a:noFill/>
            <a:miter lim="800000"/>
            <a:headEnd/>
            <a:tailEnd/>
          </a:ln>
        </p:spPr>
        <p:txBody>
          <a:bodyPr vert="horz" wrap="square" lIns="99029" tIns="49515" rIns="99029" bIns="49515" numCol="1" anchor="t" anchorCtr="0" compatLnSpc="1">
            <a:prstTxWarp prst="textNoShape">
              <a:avLst/>
            </a:prstTxWarp>
          </a:bodyPr>
          <a:lstStyle>
            <a:lvl1pPr defTabSz="990428" eaLnBrk="0" hangingPunct="0">
              <a:defRPr sz="1200">
                <a:latin typeface="Arial" charset="0"/>
                <a:ea typeface="ＭＳ Ｐゴシック" charset="-128"/>
                <a:cs typeface="ＭＳ Ｐゴシック" charset="-128"/>
              </a:defRPr>
            </a:lvl1pPr>
          </a:lstStyle>
          <a:p>
            <a:pPr>
              <a:defRPr/>
            </a:pPr>
            <a:r>
              <a:rPr lang="it-IT" dirty="0"/>
              <a:t>INNOVAPUGLIA - </a:t>
            </a:r>
            <a:r>
              <a:rPr lang="it-IT" dirty="0" smtClean="0"/>
              <a:t>2016</a:t>
            </a:r>
            <a:endParaRPr lang="it-IT" dirty="0"/>
          </a:p>
        </p:txBody>
      </p:sp>
      <p:sp>
        <p:nvSpPr>
          <p:cNvPr id="95235" name="Rectangle 3"/>
          <p:cNvSpPr>
            <a:spLocks noGrp="1" noChangeArrowheads="1"/>
          </p:cNvSpPr>
          <p:nvPr>
            <p:ph type="dt" sz="quarter" idx="1"/>
          </p:nvPr>
        </p:nvSpPr>
        <p:spPr bwMode="auto">
          <a:xfrm>
            <a:off x="4021979" y="2"/>
            <a:ext cx="3075631" cy="511897"/>
          </a:xfrm>
          <a:prstGeom prst="rect">
            <a:avLst/>
          </a:prstGeom>
          <a:noFill/>
          <a:ln w="9525">
            <a:noFill/>
            <a:miter lim="800000"/>
            <a:headEnd/>
            <a:tailEnd/>
          </a:ln>
        </p:spPr>
        <p:txBody>
          <a:bodyPr vert="horz" wrap="square" lIns="99029" tIns="49515" rIns="99029" bIns="49515" numCol="1" anchor="t" anchorCtr="0" compatLnSpc="1">
            <a:prstTxWarp prst="textNoShape">
              <a:avLst/>
            </a:prstTxWarp>
          </a:bodyPr>
          <a:lstStyle>
            <a:lvl1pPr algn="r" defTabSz="990428" eaLnBrk="0" hangingPunct="0">
              <a:defRPr sz="1200"/>
            </a:lvl1pPr>
          </a:lstStyle>
          <a:p>
            <a:pPr>
              <a:defRPr/>
            </a:pPr>
            <a:r>
              <a:rPr lang="it-IT" dirty="0"/>
              <a:t>Valenzano, </a:t>
            </a:r>
            <a:r>
              <a:rPr lang="it-IT" dirty="0" smtClean="0"/>
              <a:t>27 gennaio 2016</a:t>
            </a:r>
            <a:endParaRPr lang="it-IT" dirty="0"/>
          </a:p>
        </p:txBody>
      </p:sp>
      <p:sp>
        <p:nvSpPr>
          <p:cNvPr id="95236" name="Rectangle 4"/>
          <p:cNvSpPr>
            <a:spLocks noGrp="1" noChangeArrowheads="1"/>
          </p:cNvSpPr>
          <p:nvPr>
            <p:ph type="ftr" sz="quarter" idx="2"/>
          </p:nvPr>
        </p:nvSpPr>
        <p:spPr bwMode="auto">
          <a:xfrm>
            <a:off x="3" y="9721058"/>
            <a:ext cx="3077321" cy="511897"/>
          </a:xfrm>
          <a:prstGeom prst="rect">
            <a:avLst/>
          </a:prstGeom>
          <a:noFill/>
          <a:ln w="9525">
            <a:noFill/>
            <a:miter lim="800000"/>
            <a:headEnd/>
            <a:tailEnd/>
          </a:ln>
        </p:spPr>
        <p:txBody>
          <a:bodyPr vert="horz" wrap="square" lIns="99029" tIns="49515" rIns="99029" bIns="49515" numCol="1" anchor="b" anchorCtr="0" compatLnSpc="1">
            <a:prstTxWarp prst="textNoShape">
              <a:avLst/>
            </a:prstTxWarp>
          </a:bodyPr>
          <a:lstStyle>
            <a:lvl1pPr defTabSz="990428" eaLnBrk="0" hangingPunct="0">
              <a:defRPr sz="1200">
                <a:latin typeface="Arial" charset="0"/>
                <a:ea typeface="ＭＳ Ｐゴシック" charset="-128"/>
                <a:cs typeface="ＭＳ Ｐゴシック" charset="-128"/>
              </a:defRPr>
            </a:lvl1pPr>
          </a:lstStyle>
          <a:p>
            <a:pPr>
              <a:defRPr/>
            </a:pPr>
            <a:endParaRPr lang="it-IT" dirty="0"/>
          </a:p>
        </p:txBody>
      </p:sp>
      <p:sp>
        <p:nvSpPr>
          <p:cNvPr id="95237" name="Rectangle 5"/>
          <p:cNvSpPr>
            <a:spLocks noGrp="1" noChangeArrowheads="1"/>
          </p:cNvSpPr>
          <p:nvPr>
            <p:ph type="sldNum" sz="quarter" idx="3"/>
          </p:nvPr>
        </p:nvSpPr>
        <p:spPr bwMode="auto">
          <a:xfrm>
            <a:off x="4021979" y="9721058"/>
            <a:ext cx="3075631" cy="511897"/>
          </a:xfrm>
          <a:prstGeom prst="rect">
            <a:avLst/>
          </a:prstGeom>
          <a:noFill/>
          <a:ln w="9525">
            <a:noFill/>
            <a:miter lim="800000"/>
            <a:headEnd/>
            <a:tailEnd/>
          </a:ln>
        </p:spPr>
        <p:txBody>
          <a:bodyPr vert="horz" wrap="square" lIns="99029" tIns="49515" rIns="99029" bIns="49515" numCol="1" anchor="b" anchorCtr="0" compatLnSpc="1">
            <a:prstTxWarp prst="textNoShape">
              <a:avLst/>
            </a:prstTxWarp>
          </a:bodyPr>
          <a:lstStyle>
            <a:lvl1pPr algn="r" defTabSz="990428" eaLnBrk="0" hangingPunct="0">
              <a:defRPr sz="1200"/>
            </a:lvl1pPr>
          </a:lstStyle>
          <a:p>
            <a:pPr>
              <a:defRPr/>
            </a:pPr>
            <a:fld id="{D8B2746D-B941-4845-8F69-D31036453FF8}" type="slidenum">
              <a:rPr lang="it-IT"/>
              <a:pPr>
                <a:defRPr/>
              </a:pPr>
              <a:t>‹N›</a:t>
            </a:fld>
            <a:endParaRPr lang="it-IT" dirty="0"/>
          </a:p>
        </p:txBody>
      </p:sp>
    </p:spTree>
    <p:extLst>
      <p:ext uri="{BB962C8B-B14F-4D97-AF65-F5344CB8AC3E}">
        <p14:creationId xmlns:p14="http://schemas.microsoft.com/office/powerpoint/2010/main" val="6214442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 y="2"/>
            <a:ext cx="3077321" cy="511897"/>
          </a:xfrm>
          <a:prstGeom prst="rect">
            <a:avLst/>
          </a:prstGeom>
          <a:noFill/>
          <a:ln w="9525">
            <a:noFill/>
            <a:miter lim="800000"/>
            <a:headEnd/>
            <a:tailEnd/>
          </a:ln>
        </p:spPr>
        <p:txBody>
          <a:bodyPr vert="horz" wrap="square" lIns="99029" tIns="49515" rIns="99029" bIns="49515" numCol="1" anchor="t" anchorCtr="0" compatLnSpc="1">
            <a:prstTxWarp prst="textNoShape">
              <a:avLst/>
            </a:prstTxWarp>
          </a:bodyPr>
          <a:lstStyle>
            <a:lvl1pPr defTabSz="990428" eaLnBrk="0" hangingPunct="0">
              <a:defRPr sz="1200">
                <a:latin typeface="Arial" charset="0"/>
                <a:ea typeface="ＭＳ Ｐゴシック" charset="-128"/>
                <a:cs typeface="ＭＳ Ｐゴシック" charset="-128"/>
              </a:defRPr>
            </a:lvl1pPr>
          </a:lstStyle>
          <a:p>
            <a:pPr>
              <a:defRPr/>
            </a:pPr>
            <a:r>
              <a:rPr lang="it-IT"/>
              <a:t>INNOVAPUGLIA - PIANO INDUSTRIALE 2014INNOVAPUGLIA - PIANO INDUSTRIALE 2014</a:t>
            </a:r>
          </a:p>
        </p:txBody>
      </p:sp>
      <p:sp>
        <p:nvSpPr>
          <p:cNvPr id="5123" name="Rectangle 3"/>
          <p:cNvSpPr>
            <a:spLocks noGrp="1" noChangeArrowheads="1"/>
          </p:cNvSpPr>
          <p:nvPr>
            <p:ph type="dt" idx="1"/>
          </p:nvPr>
        </p:nvSpPr>
        <p:spPr bwMode="auto">
          <a:xfrm>
            <a:off x="4021979" y="2"/>
            <a:ext cx="3075631" cy="511897"/>
          </a:xfrm>
          <a:prstGeom prst="rect">
            <a:avLst/>
          </a:prstGeom>
          <a:noFill/>
          <a:ln w="9525">
            <a:noFill/>
            <a:miter lim="800000"/>
            <a:headEnd/>
            <a:tailEnd/>
          </a:ln>
        </p:spPr>
        <p:txBody>
          <a:bodyPr vert="horz" wrap="square" lIns="99029" tIns="49515" rIns="99029" bIns="49515" numCol="1" anchor="t" anchorCtr="0" compatLnSpc="1">
            <a:prstTxWarp prst="textNoShape">
              <a:avLst/>
            </a:prstTxWarp>
          </a:bodyPr>
          <a:lstStyle>
            <a:lvl1pPr algn="r" defTabSz="990428" eaLnBrk="0" hangingPunct="0">
              <a:defRPr sz="1200"/>
            </a:lvl1pPr>
          </a:lstStyle>
          <a:p>
            <a:pPr>
              <a:defRPr/>
            </a:pPr>
            <a:fld id="{2792C291-7845-4F7F-B65A-A82142E4F436}" type="datetime1">
              <a:rPr lang="it-IT"/>
              <a:pPr>
                <a:defRPr/>
              </a:pPr>
              <a:t>27/01/2016</a:t>
            </a:fld>
            <a:endParaRPr lang="it-IT"/>
          </a:p>
        </p:txBody>
      </p:sp>
      <p:sp>
        <p:nvSpPr>
          <p:cNvPr id="2458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709763" y="4861361"/>
            <a:ext cx="5679778" cy="4605409"/>
          </a:xfrm>
          <a:prstGeom prst="rect">
            <a:avLst/>
          </a:prstGeom>
          <a:noFill/>
          <a:ln w="9525">
            <a:noFill/>
            <a:miter lim="800000"/>
            <a:headEnd/>
            <a:tailEnd/>
          </a:ln>
        </p:spPr>
        <p:txBody>
          <a:bodyPr vert="horz" wrap="square" lIns="99029" tIns="49515" rIns="99029" bIns="49515"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p:cNvSpPr>
            <a:spLocks noGrp="1" noChangeArrowheads="1"/>
          </p:cNvSpPr>
          <p:nvPr>
            <p:ph type="ftr" sz="quarter" idx="4"/>
          </p:nvPr>
        </p:nvSpPr>
        <p:spPr bwMode="auto">
          <a:xfrm>
            <a:off x="3" y="9721058"/>
            <a:ext cx="3077321" cy="511897"/>
          </a:xfrm>
          <a:prstGeom prst="rect">
            <a:avLst/>
          </a:prstGeom>
          <a:noFill/>
          <a:ln w="9525">
            <a:noFill/>
            <a:miter lim="800000"/>
            <a:headEnd/>
            <a:tailEnd/>
          </a:ln>
        </p:spPr>
        <p:txBody>
          <a:bodyPr vert="horz" wrap="square" lIns="99029" tIns="49515" rIns="99029" bIns="49515" numCol="1" anchor="b" anchorCtr="0" compatLnSpc="1">
            <a:prstTxWarp prst="textNoShape">
              <a:avLst/>
            </a:prstTxWarp>
          </a:bodyPr>
          <a:lstStyle>
            <a:lvl1pPr defTabSz="990428" eaLnBrk="0" hangingPunct="0">
              <a:defRPr sz="1200">
                <a:latin typeface="Arial" charset="0"/>
                <a:ea typeface="ＭＳ Ｐゴシック" charset="-128"/>
                <a:cs typeface="ＭＳ Ｐゴシック" charset="-128"/>
              </a:defRPr>
            </a:lvl1pPr>
          </a:lstStyle>
          <a:p>
            <a:pPr>
              <a:defRPr/>
            </a:pPr>
            <a:r>
              <a:rPr lang="it-IT"/>
              <a:t>Valenzano, 13 gennaio 2014</a:t>
            </a:r>
          </a:p>
        </p:txBody>
      </p:sp>
      <p:sp>
        <p:nvSpPr>
          <p:cNvPr id="5127" name="Rectangle 7"/>
          <p:cNvSpPr>
            <a:spLocks noGrp="1" noChangeArrowheads="1"/>
          </p:cNvSpPr>
          <p:nvPr>
            <p:ph type="sldNum" sz="quarter" idx="5"/>
          </p:nvPr>
        </p:nvSpPr>
        <p:spPr bwMode="auto">
          <a:xfrm>
            <a:off x="4021979" y="9721058"/>
            <a:ext cx="3075631" cy="511897"/>
          </a:xfrm>
          <a:prstGeom prst="rect">
            <a:avLst/>
          </a:prstGeom>
          <a:noFill/>
          <a:ln w="9525">
            <a:noFill/>
            <a:miter lim="800000"/>
            <a:headEnd/>
            <a:tailEnd/>
          </a:ln>
        </p:spPr>
        <p:txBody>
          <a:bodyPr vert="horz" wrap="square" lIns="99029" tIns="49515" rIns="99029" bIns="49515" numCol="1" anchor="b" anchorCtr="0" compatLnSpc="1">
            <a:prstTxWarp prst="textNoShape">
              <a:avLst/>
            </a:prstTxWarp>
          </a:bodyPr>
          <a:lstStyle>
            <a:lvl1pPr algn="r" defTabSz="990428" eaLnBrk="0" hangingPunct="0">
              <a:defRPr sz="1200"/>
            </a:lvl1pPr>
          </a:lstStyle>
          <a:p>
            <a:pPr>
              <a:defRPr/>
            </a:pPr>
            <a:fld id="{2FED7D89-5D09-43FC-86AA-55D533B7F0A7}" type="slidenum">
              <a:rPr lang="it-IT"/>
              <a:pPr>
                <a:defRPr/>
              </a:pPr>
              <a:t>‹N›</a:t>
            </a:fld>
            <a:endParaRPr lang="it-IT"/>
          </a:p>
        </p:txBody>
      </p:sp>
    </p:spTree>
    <p:extLst>
      <p:ext uri="{BB962C8B-B14F-4D97-AF65-F5344CB8AC3E}">
        <p14:creationId xmlns:p14="http://schemas.microsoft.com/office/powerpoint/2010/main" val="285902640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INNOVAPUGLIA - PIANO INDUSTRIALE 2014INNOVAPUGLIA - PIANO INDUSTRIALE 2014</a:t>
            </a:r>
          </a:p>
        </p:txBody>
      </p:sp>
      <p:sp>
        <p:nvSpPr>
          <p:cNvPr id="2765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Valenzano, 13 gennaio 2014</a:t>
            </a:r>
          </a:p>
        </p:txBody>
      </p:sp>
      <p:sp>
        <p:nvSpPr>
          <p:cNvPr id="2765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CE3541-894D-4440-8D21-D2EB4AAF79EE}" type="slidenum">
              <a:rPr lang="it-IT" smtClean="0"/>
              <a:pPr>
                <a:spcBef>
                  <a:spcPct val="0"/>
                </a:spcBef>
              </a:pPr>
              <a:t>1</a:t>
            </a:fld>
            <a:endParaRPr lang="it-IT" smtClean="0"/>
          </a:p>
        </p:txBody>
      </p:sp>
      <p:sp>
        <p:nvSpPr>
          <p:cNvPr id="276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811B66DA-8EAA-44BC-97E3-8E086289BD5B}" type="slidenum">
              <a:rPr lang="it-IT"/>
              <a:pPr algn="r">
                <a:spcBef>
                  <a:spcPct val="0"/>
                </a:spcBef>
              </a:pPr>
              <a:t>1</a:t>
            </a:fld>
            <a:endParaRPr lang="it-IT"/>
          </a:p>
        </p:txBody>
      </p:sp>
      <p:sp>
        <p:nvSpPr>
          <p:cNvPr id="27654"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6354846-B717-48B0-8C7C-5A4B619A8DDF}" type="slidenum">
              <a:rPr lang="it-IT"/>
              <a:pPr algn="r">
                <a:spcBef>
                  <a:spcPct val="0"/>
                </a:spcBef>
              </a:pPr>
              <a:t>1</a:t>
            </a:fld>
            <a:endParaRPr lang="it-IT"/>
          </a:p>
        </p:txBody>
      </p:sp>
      <p:sp>
        <p:nvSpPr>
          <p:cNvPr id="27655" name="Rectangle 2"/>
          <p:cNvSpPr>
            <a:spLocks noGrp="1" noRot="1" noChangeAspect="1" noChangeArrowheads="1" noTextEdit="1"/>
          </p:cNvSpPr>
          <p:nvPr>
            <p:ph type="sldImg"/>
          </p:nvPr>
        </p:nvSpPr>
        <p:spPr>
          <a:ln/>
        </p:spPr>
      </p:sp>
      <p:sp>
        <p:nvSpPr>
          <p:cNvPr id="276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27657" name="Segnaposto intestazione 4"/>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27658" name="Segnaposto piè di pagina 5"/>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38471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3993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3994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97DC2C4-B8FD-4B8D-8A5E-2B7E157CAFE5}" type="slidenum">
              <a:rPr lang="it-IT"/>
              <a:pPr algn="r">
                <a:spcBef>
                  <a:spcPct val="0"/>
                </a:spcBef>
              </a:pPr>
              <a:t>10</a:t>
            </a:fld>
            <a:endParaRPr lang="it-IT"/>
          </a:p>
        </p:txBody>
      </p:sp>
      <p:sp>
        <p:nvSpPr>
          <p:cNvPr id="3994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7CE7B30-727D-42E5-8DC3-BB92DE2D60AD}" type="slidenum">
              <a:rPr lang="it-IT"/>
              <a:pPr algn="r">
                <a:spcBef>
                  <a:spcPct val="0"/>
                </a:spcBef>
              </a:pPr>
              <a:t>10</a:t>
            </a:fld>
            <a:endParaRPr lang="it-IT"/>
          </a:p>
        </p:txBody>
      </p:sp>
      <p:sp>
        <p:nvSpPr>
          <p:cNvPr id="39942" name="Rectangle 2"/>
          <p:cNvSpPr>
            <a:spLocks noGrp="1" noRot="1" noChangeAspect="1" noChangeArrowheads="1" noTextEdit="1"/>
          </p:cNvSpPr>
          <p:nvPr>
            <p:ph type="sldImg"/>
          </p:nvPr>
        </p:nvSpPr>
        <p:spPr>
          <a:ln/>
        </p:spPr>
      </p:sp>
      <p:sp>
        <p:nvSpPr>
          <p:cNvPr id="399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3994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3994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01351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5222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5222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9CEA5E74-5FF2-4D18-9465-7E91C15B0970}" type="slidenum">
              <a:rPr lang="it-IT"/>
              <a:pPr algn="r">
                <a:spcBef>
                  <a:spcPct val="0"/>
                </a:spcBef>
              </a:pPr>
              <a:t>11</a:t>
            </a:fld>
            <a:endParaRPr lang="it-IT"/>
          </a:p>
        </p:txBody>
      </p:sp>
      <p:sp>
        <p:nvSpPr>
          <p:cNvPr id="5222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29DC3E91-4EB7-4EFF-AE9D-9F6BE4CA1F1F}" type="slidenum">
              <a:rPr lang="it-IT"/>
              <a:pPr algn="r">
                <a:spcBef>
                  <a:spcPct val="0"/>
                </a:spcBef>
              </a:pPr>
              <a:t>11</a:t>
            </a:fld>
            <a:endParaRPr lang="it-IT"/>
          </a:p>
        </p:txBody>
      </p:sp>
      <p:sp>
        <p:nvSpPr>
          <p:cNvPr id="52230" name="Rectangle 2"/>
          <p:cNvSpPr>
            <a:spLocks noGrp="1" noRot="1" noChangeAspect="1" noChangeArrowheads="1" noTextEdit="1"/>
          </p:cNvSpPr>
          <p:nvPr>
            <p:ph type="sldImg"/>
          </p:nvPr>
        </p:nvSpPr>
        <p:spPr>
          <a:ln/>
        </p:spPr>
      </p:sp>
      <p:sp>
        <p:nvSpPr>
          <p:cNvPr id="522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5223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5223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76168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12595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12595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870509C5-17A2-4715-8C63-EB846CA11BF4}" type="slidenum">
              <a:rPr lang="it-IT" sz="1200"/>
              <a:pPr/>
              <a:t>12</a:t>
            </a:fld>
            <a:endParaRPr lang="it-IT" sz="1200"/>
          </a:p>
        </p:txBody>
      </p:sp>
      <p:sp>
        <p:nvSpPr>
          <p:cNvPr id="125957"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21D85809-5526-401D-AA0E-BF79F8AA0331}" type="slidenum">
              <a:rPr lang="it-IT" sz="1200"/>
              <a:pPr algn="r"/>
              <a:t>12</a:t>
            </a:fld>
            <a:endParaRPr lang="it-IT" sz="1200"/>
          </a:p>
        </p:txBody>
      </p:sp>
      <p:sp>
        <p:nvSpPr>
          <p:cNvPr id="125958"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13E5C41B-2C26-4CED-809D-82D83DEF0616}" type="slidenum">
              <a:rPr lang="it-IT" sz="1200"/>
              <a:pPr algn="r"/>
              <a:t>12</a:t>
            </a:fld>
            <a:endParaRPr lang="it-IT" sz="1200"/>
          </a:p>
        </p:txBody>
      </p:sp>
      <p:sp>
        <p:nvSpPr>
          <p:cNvPr id="125959" name="Rectangle 2"/>
          <p:cNvSpPr>
            <a:spLocks noGrp="1" noRot="1" noChangeAspect="1" noChangeArrowheads="1" noTextEdit="1"/>
          </p:cNvSpPr>
          <p:nvPr>
            <p:ph type="sldImg"/>
          </p:nvPr>
        </p:nvSpPr>
        <p:spPr>
          <a:ln/>
        </p:spPr>
      </p:sp>
      <p:sp>
        <p:nvSpPr>
          <p:cNvPr id="1259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125961"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125962"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222168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13005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13005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FDA66671-B22C-4F48-8837-DCBB69344D78}" type="slidenum">
              <a:rPr lang="it-IT" sz="1200"/>
              <a:pPr/>
              <a:t>13</a:t>
            </a:fld>
            <a:endParaRPr lang="it-IT" sz="1200"/>
          </a:p>
        </p:txBody>
      </p:sp>
      <p:sp>
        <p:nvSpPr>
          <p:cNvPr id="130053"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22BCFC74-78F7-4C12-869D-AE388388DE90}" type="slidenum">
              <a:rPr lang="it-IT" sz="1200"/>
              <a:pPr algn="r"/>
              <a:t>13</a:t>
            </a:fld>
            <a:endParaRPr lang="it-IT" sz="1200"/>
          </a:p>
        </p:txBody>
      </p:sp>
      <p:sp>
        <p:nvSpPr>
          <p:cNvPr id="130054"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6BA35FF7-9F5C-4AE0-A3C4-72CE53B03056}" type="slidenum">
              <a:rPr lang="it-IT" sz="1200"/>
              <a:pPr algn="r"/>
              <a:t>13</a:t>
            </a:fld>
            <a:endParaRPr lang="it-IT" sz="1200"/>
          </a:p>
        </p:txBody>
      </p:sp>
      <p:sp>
        <p:nvSpPr>
          <p:cNvPr id="130055" name="Rectangle 2"/>
          <p:cNvSpPr>
            <a:spLocks noGrp="1" noRot="1" noChangeAspect="1" noChangeArrowheads="1" noTextEdit="1"/>
          </p:cNvSpPr>
          <p:nvPr>
            <p:ph type="sldImg"/>
          </p:nvPr>
        </p:nvSpPr>
        <p:spPr>
          <a:ln/>
        </p:spPr>
      </p:sp>
      <p:sp>
        <p:nvSpPr>
          <p:cNvPr id="1300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130057"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130058"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76027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270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270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92CA90A6-F5A5-4397-827A-4AFEECFA73D7}" type="slidenum">
              <a:rPr lang="it-IT"/>
              <a:pPr algn="r">
                <a:spcBef>
                  <a:spcPct val="0"/>
                </a:spcBef>
              </a:pPr>
              <a:t>14</a:t>
            </a:fld>
            <a:endParaRPr lang="it-IT"/>
          </a:p>
        </p:txBody>
      </p:sp>
      <p:sp>
        <p:nvSpPr>
          <p:cNvPr id="7270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77020490-D428-4BF4-BCF0-5F647C863348}" type="slidenum">
              <a:rPr lang="it-IT"/>
              <a:pPr algn="r">
                <a:spcBef>
                  <a:spcPct val="0"/>
                </a:spcBef>
              </a:pPr>
              <a:t>14</a:t>
            </a:fld>
            <a:endParaRPr lang="it-IT"/>
          </a:p>
        </p:txBody>
      </p:sp>
      <p:sp>
        <p:nvSpPr>
          <p:cNvPr id="72710" name="Rectangle 2"/>
          <p:cNvSpPr>
            <a:spLocks noGrp="1" noRot="1" noChangeAspect="1" noChangeArrowheads="1" noTextEdit="1"/>
          </p:cNvSpPr>
          <p:nvPr>
            <p:ph type="sldImg"/>
          </p:nvPr>
        </p:nvSpPr>
        <p:spPr>
          <a:ln/>
        </p:spPr>
      </p:sp>
      <p:sp>
        <p:nvSpPr>
          <p:cNvPr id="727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271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271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50582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4755"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4756"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BE22235-AA11-48D1-8E2B-BB07024F8A53}" type="slidenum">
              <a:rPr lang="it-IT"/>
              <a:pPr algn="r">
                <a:spcBef>
                  <a:spcPct val="0"/>
                </a:spcBef>
              </a:pPr>
              <a:t>15</a:t>
            </a:fld>
            <a:endParaRPr lang="it-IT"/>
          </a:p>
        </p:txBody>
      </p:sp>
      <p:sp>
        <p:nvSpPr>
          <p:cNvPr id="74757"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6CB924DE-FA65-4759-AB1C-7F1E40A378A3}" type="slidenum">
              <a:rPr lang="it-IT"/>
              <a:pPr algn="r">
                <a:spcBef>
                  <a:spcPct val="0"/>
                </a:spcBef>
              </a:pPr>
              <a:t>15</a:t>
            </a:fld>
            <a:endParaRPr lang="it-IT"/>
          </a:p>
        </p:txBody>
      </p:sp>
      <p:sp>
        <p:nvSpPr>
          <p:cNvPr id="74758" name="Rectangle 2"/>
          <p:cNvSpPr>
            <a:spLocks noGrp="1" noRot="1" noChangeAspect="1" noChangeArrowheads="1" noTextEdit="1"/>
          </p:cNvSpPr>
          <p:nvPr>
            <p:ph type="sldImg"/>
          </p:nvPr>
        </p:nvSpPr>
        <p:spPr>
          <a:ln/>
        </p:spPr>
      </p:sp>
      <p:sp>
        <p:nvSpPr>
          <p:cNvPr id="747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4760"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4761"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324907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16</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16</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dirty="0"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52463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17</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17</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43128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18</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18</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47087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19</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19</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44071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INNOVAPUGLIA - PIANO INDUSTRIALE 2014INNOVAPUGLIA - PIANO INDUSTRIALE 2014</a:t>
            </a:r>
          </a:p>
        </p:txBody>
      </p:sp>
      <p:sp>
        <p:nvSpPr>
          <p:cNvPr id="2969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Valenzano, 13 gennaio 2014</a:t>
            </a:r>
          </a:p>
        </p:txBody>
      </p:sp>
      <p:sp>
        <p:nvSpPr>
          <p:cNvPr id="2970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59D129-0292-4ADF-B3A4-B9677E5ADEDE}" type="slidenum">
              <a:rPr lang="it-IT" smtClean="0"/>
              <a:pPr>
                <a:spcBef>
                  <a:spcPct val="0"/>
                </a:spcBef>
              </a:pPr>
              <a:t>2</a:t>
            </a:fld>
            <a:endParaRPr lang="it-IT" smtClean="0"/>
          </a:p>
        </p:txBody>
      </p:sp>
      <p:sp>
        <p:nvSpPr>
          <p:cNvPr id="2970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4DEB067-AB46-424A-B46E-1020362E58C4}" type="slidenum">
              <a:rPr lang="it-IT"/>
              <a:pPr algn="r">
                <a:spcBef>
                  <a:spcPct val="0"/>
                </a:spcBef>
              </a:pPr>
              <a:t>2</a:t>
            </a:fld>
            <a:endParaRPr lang="it-IT"/>
          </a:p>
        </p:txBody>
      </p:sp>
      <p:sp>
        <p:nvSpPr>
          <p:cNvPr id="2970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FD9054C-4749-44A6-8932-6BF0D8966215}" type="slidenum">
              <a:rPr lang="it-IT"/>
              <a:pPr algn="r">
                <a:spcBef>
                  <a:spcPct val="0"/>
                </a:spcBef>
              </a:pPr>
              <a:t>2</a:t>
            </a:fld>
            <a:endParaRPr lang="it-IT"/>
          </a:p>
        </p:txBody>
      </p:sp>
      <p:sp>
        <p:nvSpPr>
          <p:cNvPr id="29703" name="Rectangle 2"/>
          <p:cNvSpPr>
            <a:spLocks noGrp="1" noRot="1" noChangeAspect="1" noChangeArrowheads="1" noTextEdit="1"/>
          </p:cNvSpPr>
          <p:nvPr>
            <p:ph type="sldImg"/>
          </p:nvPr>
        </p:nvSpPr>
        <p:spPr>
          <a:ln/>
        </p:spPr>
      </p:sp>
      <p:sp>
        <p:nvSpPr>
          <p:cNvPr id="297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29705" name="Segnaposto intestazione 4"/>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29706" name="Segnaposto piè di pagina 5"/>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81803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20</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20</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64243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21</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21</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348519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22</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22</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069217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13209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13210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42C83ADA-4EF7-4D39-BA34-5ECEBB95D228}" type="slidenum">
              <a:rPr lang="it-IT" sz="1200"/>
              <a:pPr/>
              <a:t>23</a:t>
            </a:fld>
            <a:endParaRPr lang="it-IT" sz="1200"/>
          </a:p>
        </p:txBody>
      </p:sp>
      <p:sp>
        <p:nvSpPr>
          <p:cNvPr id="132101"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F458B7A8-19B0-4BF0-AFF7-041A0CEDA315}" type="slidenum">
              <a:rPr lang="it-IT" sz="1200"/>
              <a:pPr algn="r"/>
              <a:t>23</a:t>
            </a:fld>
            <a:endParaRPr lang="it-IT" sz="1200"/>
          </a:p>
        </p:txBody>
      </p:sp>
      <p:sp>
        <p:nvSpPr>
          <p:cNvPr id="132102"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0B2ECE3C-680B-41E6-B5AB-51C8F1DA0B3D}" type="slidenum">
              <a:rPr lang="it-IT" sz="1200"/>
              <a:pPr algn="r"/>
              <a:t>23</a:t>
            </a:fld>
            <a:endParaRPr lang="it-IT" sz="1200"/>
          </a:p>
        </p:txBody>
      </p:sp>
      <p:sp>
        <p:nvSpPr>
          <p:cNvPr id="132103" name="Rectangle 2"/>
          <p:cNvSpPr>
            <a:spLocks noGrp="1" noRot="1" noChangeAspect="1" noChangeArrowheads="1" noTextEdit="1"/>
          </p:cNvSpPr>
          <p:nvPr>
            <p:ph type="sldImg"/>
          </p:nvPr>
        </p:nvSpPr>
        <p:spPr>
          <a:ln/>
        </p:spPr>
      </p:sp>
      <p:sp>
        <p:nvSpPr>
          <p:cNvPr id="1321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132105"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132106"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1049649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24</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24</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626962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25</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25</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48044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26</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26</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16880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27</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27</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390319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28</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28</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169634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29</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29</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066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INNOVAPUGLIA - PIANO INDUSTRIALE 2014INNOVAPUGLIA - PIANO INDUSTRIALE 2014</a:t>
            </a:r>
          </a:p>
        </p:txBody>
      </p:sp>
      <p:sp>
        <p:nvSpPr>
          <p:cNvPr id="2969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smtClean="0"/>
              <a:t>Valenzano, 13 gennaio 2014</a:t>
            </a:r>
          </a:p>
        </p:txBody>
      </p:sp>
      <p:sp>
        <p:nvSpPr>
          <p:cNvPr id="2970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428">
              <a:spcBef>
                <a:spcPct val="30000"/>
              </a:spcBef>
              <a:defRPr sz="1200">
                <a:solidFill>
                  <a:schemeClr val="tx1"/>
                </a:solidFill>
                <a:latin typeface="Arial" panose="020B0604020202020204" pitchFamily="34" charset="0"/>
                <a:ea typeface="ＭＳ Ｐゴシック" panose="020B0600070205080204" pitchFamily="34" charset="-128"/>
              </a:defRPr>
            </a:lvl1pPr>
            <a:lvl2pPr marL="39975119" indent="-39493290" defTabSz="990428">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457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86403"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4pPr>
            <a:lvl5pPr marL="2168232" indent="-240915" defTabSz="990428">
              <a:spcBef>
                <a:spcPct val="30000"/>
              </a:spcBef>
              <a:defRPr sz="1200">
                <a:solidFill>
                  <a:schemeClr val="tx1"/>
                </a:solidFill>
                <a:latin typeface="Arial" panose="020B0604020202020204" pitchFamily="34" charset="0"/>
                <a:ea typeface="ＭＳ Ｐゴシック" panose="020B0600070205080204" pitchFamily="34" charset="-128"/>
              </a:defRPr>
            </a:lvl5pPr>
            <a:lvl6pPr marL="265006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31892"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61372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95551" indent="-240915" defTabSz="99042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59D129-0292-4ADF-B3A4-B9677E5ADEDE}" type="slidenum">
              <a:rPr lang="it-IT" smtClean="0"/>
              <a:pPr>
                <a:spcBef>
                  <a:spcPct val="0"/>
                </a:spcBef>
              </a:pPr>
              <a:t>3</a:t>
            </a:fld>
            <a:endParaRPr lang="it-IT" smtClean="0"/>
          </a:p>
        </p:txBody>
      </p:sp>
      <p:sp>
        <p:nvSpPr>
          <p:cNvPr id="2970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4DEB067-AB46-424A-B46E-1020362E58C4}" type="slidenum">
              <a:rPr lang="it-IT"/>
              <a:pPr algn="r">
                <a:spcBef>
                  <a:spcPct val="0"/>
                </a:spcBef>
              </a:pPr>
              <a:t>3</a:t>
            </a:fld>
            <a:endParaRPr lang="it-IT"/>
          </a:p>
        </p:txBody>
      </p:sp>
      <p:sp>
        <p:nvSpPr>
          <p:cNvPr id="2970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FD9054C-4749-44A6-8932-6BF0D8966215}" type="slidenum">
              <a:rPr lang="it-IT"/>
              <a:pPr algn="r">
                <a:spcBef>
                  <a:spcPct val="0"/>
                </a:spcBef>
              </a:pPr>
              <a:t>3</a:t>
            </a:fld>
            <a:endParaRPr lang="it-IT"/>
          </a:p>
        </p:txBody>
      </p:sp>
      <p:sp>
        <p:nvSpPr>
          <p:cNvPr id="29703" name="Rectangle 2"/>
          <p:cNvSpPr>
            <a:spLocks noGrp="1" noRot="1" noChangeAspect="1" noChangeArrowheads="1" noTextEdit="1"/>
          </p:cNvSpPr>
          <p:nvPr>
            <p:ph type="sldImg"/>
          </p:nvPr>
        </p:nvSpPr>
        <p:spPr>
          <a:ln/>
        </p:spPr>
      </p:sp>
      <p:sp>
        <p:nvSpPr>
          <p:cNvPr id="297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29705" name="Segnaposto intestazione 4"/>
          <p:cNvSpPr txBox="1">
            <a:spLocks noGrp="1"/>
          </p:cNvSpPr>
          <p:nvPr/>
        </p:nvSpPr>
        <p:spPr bwMode="auto">
          <a:xfrm>
            <a:off x="3" y="2"/>
            <a:ext cx="3077321" cy="511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29706" name="Segnaposto piè di pagina 5"/>
          <p:cNvSpPr txBox="1">
            <a:spLocks noGrp="1"/>
          </p:cNvSpPr>
          <p:nvPr/>
        </p:nvSpPr>
        <p:spPr bwMode="auto">
          <a:xfrm>
            <a:off x="3" y="9721058"/>
            <a:ext cx="3077321" cy="511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222168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30</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30</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042472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14175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32</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32</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270731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33</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33</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53403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34</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34</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938350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35</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35</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74506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36</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36</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295748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37</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37</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dirty="0"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421879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38</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38</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288369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39</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39</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25336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5837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5837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60FAFA63-1EDA-497D-9985-783DF4BB17D8}" type="slidenum">
              <a:rPr lang="it-IT"/>
              <a:pPr algn="r">
                <a:spcBef>
                  <a:spcPct val="0"/>
                </a:spcBef>
              </a:pPr>
              <a:t>4</a:t>
            </a:fld>
            <a:endParaRPr lang="it-IT"/>
          </a:p>
        </p:txBody>
      </p:sp>
      <p:sp>
        <p:nvSpPr>
          <p:cNvPr id="5837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A6CB9A-EA35-452B-B59A-F1AC65326FDC}" type="slidenum">
              <a:rPr lang="it-IT"/>
              <a:pPr algn="r">
                <a:spcBef>
                  <a:spcPct val="0"/>
                </a:spcBef>
              </a:pPr>
              <a:t>4</a:t>
            </a:fld>
            <a:endParaRPr lang="it-IT"/>
          </a:p>
        </p:txBody>
      </p:sp>
      <p:sp>
        <p:nvSpPr>
          <p:cNvPr id="58374" name="Rectangle 2"/>
          <p:cNvSpPr>
            <a:spLocks noGrp="1" noRot="1" noChangeAspect="1" noChangeArrowheads="1" noTextEdit="1"/>
          </p:cNvSpPr>
          <p:nvPr>
            <p:ph type="sldImg"/>
          </p:nvPr>
        </p:nvSpPr>
        <p:spPr>
          <a:ln/>
        </p:spPr>
      </p:sp>
      <p:sp>
        <p:nvSpPr>
          <p:cNvPr id="583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5837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5837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494794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40</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40</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456600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41</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41</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399070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42</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42</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038142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43</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43</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442532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44</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44</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772143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45</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45</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605698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46</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46</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969032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47</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47</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660088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48</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48</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916018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13209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13210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42C83ADA-4EF7-4D39-BA34-5ECEBB95D228}" type="slidenum">
              <a:rPr lang="it-IT" sz="1200"/>
              <a:pPr/>
              <a:t>49</a:t>
            </a:fld>
            <a:endParaRPr lang="it-IT" sz="1200"/>
          </a:p>
        </p:txBody>
      </p:sp>
      <p:sp>
        <p:nvSpPr>
          <p:cNvPr id="132101"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F458B7A8-19B0-4BF0-AFF7-041A0CEDA315}" type="slidenum">
              <a:rPr lang="it-IT" sz="1200"/>
              <a:pPr algn="r"/>
              <a:t>49</a:t>
            </a:fld>
            <a:endParaRPr lang="it-IT" sz="1200"/>
          </a:p>
        </p:txBody>
      </p:sp>
      <p:sp>
        <p:nvSpPr>
          <p:cNvPr id="132102"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0B2ECE3C-680B-41E6-B5AB-51C8F1DA0B3D}" type="slidenum">
              <a:rPr lang="it-IT" sz="1200"/>
              <a:pPr algn="r"/>
              <a:t>49</a:t>
            </a:fld>
            <a:endParaRPr lang="it-IT" sz="1200"/>
          </a:p>
        </p:txBody>
      </p:sp>
      <p:sp>
        <p:nvSpPr>
          <p:cNvPr id="132103" name="Rectangle 2"/>
          <p:cNvSpPr>
            <a:spLocks noGrp="1" noRot="1" noChangeAspect="1" noChangeArrowheads="1" noTextEdit="1"/>
          </p:cNvSpPr>
          <p:nvPr>
            <p:ph type="sldImg"/>
          </p:nvPr>
        </p:nvSpPr>
        <p:spPr>
          <a:ln/>
        </p:spPr>
      </p:sp>
      <p:sp>
        <p:nvSpPr>
          <p:cNvPr id="1321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132105"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132106"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5972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3174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3174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37AA2C0-9421-4270-B755-D6D44CEE3B49}" type="slidenum">
              <a:rPr lang="it-IT"/>
              <a:pPr algn="r">
                <a:spcBef>
                  <a:spcPct val="0"/>
                </a:spcBef>
              </a:pPr>
              <a:t>5</a:t>
            </a:fld>
            <a:endParaRPr lang="it-IT"/>
          </a:p>
        </p:txBody>
      </p:sp>
      <p:sp>
        <p:nvSpPr>
          <p:cNvPr id="3174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B1DF1E-190F-4B96-A3AD-2325658D2EE0}" type="slidenum">
              <a:rPr lang="it-IT"/>
              <a:pPr algn="r">
                <a:spcBef>
                  <a:spcPct val="0"/>
                </a:spcBef>
              </a:pPr>
              <a:t>5</a:t>
            </a:fld>
            <a:endParaRPr lang="it-IT"/>
          </a:p>
        </p:txBody>
      </p:sp>
      <p:sp>
        <p:nvSpPr>
          <p:cNvPr id="31750" name="Rectangle 2"/>
          <p:cNvSpPr>
            <a:spLocks noGrp="1" noRot="1" noChangeAspect="1" noChangeArrowheads="1" noTextEdit="1"/>
          </p:cNvSpPr>
          <p:nvPr>
            <p:ph type="sldImg"/>
          </p:nvPr>
        </p:nvSpPr>
        <p:spPr>
          <a:ln/>
        </p:spPr>
      </p:sp>
      <p:sp>
        <p:nvSpPr>
          <p:cNvPr id="317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3175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3175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018623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5837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5837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60FAFA63-1EDA-497D-9985-783DF4BB17D8}" type="slidenum">
              <a:rPr lang="it-IT"/>
              <a:pPr algn="r">
                <a:spcBef>
                  <a:spcPct val="0"/>
                </a:spcBef>
              </a:pPr>
              <a:t>50</a:t>
            </a:fld>
            <a:endParaRPr lang="it-IT"/>
          </a:p>
        </p:txBody>
      </p:sp>
      <p:sp>
        <p:nvSpPr>
          <p:cNvPr id="5837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A6CB9A-EA35-452B-B59A-F1AC65326FDC}" type="slidenum">
              <a:rPr lang="it-IT"/>
              <a:pPr algn="r">
                <a:spcBef>
                  <a:spcPct val="0"/>
                </a:spcBef>
              </a:pPr>
              <a:t>50</a:t>
            </a:fld>
            <a:endParaRPr lang="it-IT"/>
          </a:p>
        </p:txBody>
      </p:sp>
      <p:sp>
        <p:nvSpPr>
          <p:cNvPr id="58374" name="Rectangle 2"/>
          <p:cNvSpPr>
            <a:spLocks noGrp="1" noRot="1" noChangeAspect="1" noChangeArrowheads="1" noTextEdit="1"/>
          </p:cNvSpPr>
          <p:nvPr>
            <p:ph type="sldImg"/>
          </p:nvPr>
        </p:nvSpPr>
        <p:spPr>
          <a:ln/>
        </p:spPr>
      </p:sp>
      <p:sp>
        <p:nvSpPr>
          <p:cNvPr id="583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5837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5837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148604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6041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6042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1AB94F3A-01B1-487D-942D-093B3C3686FF}" type="slidenum">
              <a:rPr lang="it-IT"/>
              <a:pPr algn="r">
                <a:spcBef>
                  <a:spcPct val="0"/>
                </a:spcBef>
              </a:pPr>
              <a:t>51</a:t>
            </a:fld>
            <a:endParaRPr lang="it-IT"/>
          </a:p>
        </p:txBody>
      </p:sp>
      <p:sp>
        <p:nvSpPr>
          <p:cNvPr id="6042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C27CCA5-8F14-4121-8F46-7A553E88C67F}" type="slidenum">
              <a:rPr lang="it-IT"/>
              <a:pPr algn="r">
                <a:spcBef>
                  <a:spcPct val="0"/>
                </a:spcBef>
              </a:pPr>
              <a:t>51</a:t>
            </a:fld>
            <a:endParaRPr lang="it-IT"/>
          </a:p>
        </p:txBody>
      </p:sp>
      <p:sp>
        <p:nvSpPr>
          <p:cNvPr id="60422" name="Rectangle 2"/>
          <p:cNvSpPr>
            <a:spLocks noGrp="1" noRot="1" noChangeAspect="1" noChangeArrowheads="1" noTextEdit="1"/>
          </p:cNvSpPr>
          <p:nvPr>
            <p:ph type="sldImg"/>
          </p:nvPr>
        </p:nvSpPr>
        <p:spPr>
          <a:ln/>
        </p:spPr>
      </p:sp>
      <p:sp>
        <p:nvSpPr>
          <p:cNvPr id="604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6042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6042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44049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52</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52</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194645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6803"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6804"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226CE0C-F30B-4C9E-ABA6-91709DD72F67}" type="slidenum">
              <a:rPr lang="it-IT"/>
              <a:pPr algn="r">
                <a:spcBef>
                  <a:spcPct val="0"/>
                </a:spcBef>
              </a:pPr>
              <a:t>53</a:t>
            </a:fld>
            <a:endParaRPr lang="it-IT"/>
          </a:p>
        </p:txBody>
      </p:sp>
      <p:sp>
        <p:nvSpPr>
          <p:cNvPr id="76805"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57F8819-A3DD-4B46-8AD0-276C19987D78}" type="slidenum">
              <a:rPr lang="it-IT"/>
              <a:pPr algn="r">
                <a:spcBef>
                  <a:spcPct val="0"/>
                </a:spcBef>
              </a:pPr>
              <a:t>53</a:t>
            </a:fld>
            <a:endParaRPr lang="it-IT"/>
          </a:p>
        </p:txBody>
      </p:sp>
      <p:sp>
        <p:nvSpPr>
          <p:cNvPr id="76806" name="Rectangle 2"/>
          <p:cNvSpPr>
            <a:spLocks noGrp="1" noRot="1" noChangeAspect="1" noChangeArrowheads="1" noTextEdit="1"/>
          </p:cNvSpPr>
          <p:nvPr>
            <p:ph type="sldImg"/>
          </p:nvPr>
        </p:nvSpPr>
        <p:spPr>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6808"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6809"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673895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8851"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8852"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D2DB868-8C2F-462C-A2A8-33B21DE9BC07}" type="slidenum">
              <a:rPr lang="it-IT"/>
              <a:pPr algn="r">
                <a:spcBef>
                  <a:spcPct val="0"/>
                </a:spcBef>
              </a:pPr>
              <a:t>54</a:t>
            </a:fld>
            <a:endParaRPr lang="it-IT"/>
          </a:p>
        </p:txBody>
      </p:sp>
      <p:sp>
        <p:nvSpPr>
          <p:cNvPr id="78853"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E5F1EE73-D680-4E43-BCE1-4084962307EF}" type="slidenum">
              <a:rPr lang="it-IT"/>
              <a:pPr algn="r">
                <a:spcBef>
                  <a:spcPct val="0"/>
                </a:spcBef>
              </a:pPr>
              <a:t>54</a:t>
            </a:fld>
            <a:endParaRPr lang="it-IT"/>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8856"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8857"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012358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132099"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13210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42C83ADA-4EF7-4D39-BA34-5ECEBB95D228}" type="slidenum">
              <a:rPr lang="it-IT" sz="1200"/>
              <a:pPr/>
              <a:t>55</a:t>
            </a:fld>
            <a:endParaRPr lang="it-IT" sz="1200"/>
          </a:p>
        </p:txBody>
      </p:sp>
      <p:sp>
        <p:nvSpPr>
          <p:cNvPr id="132101"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F458B7A8-19B0-4BF0-AFF7-041A0CEDA315}" type="slidenum">
              <a:rPr lang="it-IT" sz="1200"/>
              <a:pPr algn="r"/>
              <a:t>55</a:t>
            </a:fld>
            <a:endParaRPr lang="it-IT" sz="1200"/>
          </a:p>
        </p:txBody>
      </p:sp>
      <p:sp>
        <p:nvSpPr>
          <p:cNvPr id="132102"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0B2ECE3C-680B-41E6-B5AB-51C8F1DA0B3D}" type="slidenum">
              <a:rPr lang="it-IT" sz="1200"/>
              <a:pPr algn="r"/>
              <a:t>55</a:t>
            </a:fld>
            <a:endParaRPr lang="it-IT" sz="1200"/>
          </a:p>
        </p:txBody>
      </p:sp>
      <p:sp>
        <p:nvSpPr>
          <p:cNvPr id="132103" name="Rectangle 2"/>
          <p:cNvSpPr>
            <a:spLocks noGrp="1" noRot="1" noChangeAspect="1" noChangeArrowheads="1" noTextEdit="1"/>
          </p:cNvSpPr>
          <p:nvPr>
            <p:ph type="sldImg"/>
          </p:nvPr>
        </p:nvSpPr>
        <p:spPr>
          <a:ln/>
        </p:spPr>
      </p:sp>
      <p:sp>
        <p:nvSpPr>
          <p:cNvPr id="1321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132105"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132106"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771505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56</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56</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172196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57</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57</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845114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58</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58</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098534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59</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59</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30098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3174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3174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37AA2C0-9421-4270-B755-D6D44CEE3B49}" type="slidenum">
              <a:rPr lang="it-IT"/>
              <a:pPr algn="r">
                <a:spcBef>
                  <a:spcPct val="0"/>
                </a:spcBef>
              </a:pPr>
              <a:t>6</a:t>
            </a:fld>
            <a:endParaRPr lang="it-IT"/>
          </a:p>
        </p:txBody>
      </p:sp>
      <p:sp>
        <p:nvSpPr>
          <p:cNvPr id="3174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B1DF1E-190F-4B96-A3AD-2325658D2EE0}" type="slidenum">
              <a:rPr lang="it-IT"/>
              <a:pPr algn="r">
                <a:spcBef>
                  <a:spcPct val="0"/>
                </a:spcBef>
              </a:pPr>
              <a:t>6</a:t>
            </a:fld>
            <a:endParaRPr lang="it-IT"/>
          </a:p>
        </p:txBody>
      </p:sp>
      <p:sp>
        <p:nvSpPr>
          <p:cNvPr id="31750" name="Rectangle 2"/>
          <p:cNvSpPr>
            <a:spLocks noGrp="1" noRot="1" noChangeAspect="1" noChangeArrowheads="1" noTextEdit="1"/>
          </p:cNvSpPr>
          <p:nvPr>
            <p:ph type="sldImg"/>
          </p:nvPr>
        </p:nvSpPr>
        <p:spPr>
          <a:ln/>
        </p:spPr>
      </p:sp>
      <p:sp>
        <p:nvSpPr>
          <p:cNvPr id="317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3175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3175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476723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60</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60</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514566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70659"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70660"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8EA197B-2C30-44A6-B100-6E275388565A}" type="slidenum">
              <a:rPr lang="it-IT"/>
              <a:pPr algn="r">
                <a:spcBef>
                  <a:spcPct val="0"/>
                </a:spcBef>
              </a:pPr>
              <a:t>61</a:t>
            </a:fld>
            <a:endParaRPr lang="it-IT"/>
          </a:p>
        </p:txBody>
      </p:sp>
      <p:sp>
        <p:nvSpPr>
          <p:cNvPr id="70661"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28808B8-AE51-4D48-8878-9D3933A6BC8B}" type="slidenum">
              <a:rPr lang="it-IT"/>
              <a:pPr algn="r">
                <a:spcBef>
                  <a:spcPct val="0"/>
                </a:spcBef>
              </a:pPr>
              <a:t>61</a:t>
            </a:fld>
            <a:endParaRPr lang="it-IT"/>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70664"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70665"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1078629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2014INNOVAPUGLIA - PIANO INDUSTRIALE 2014</a:t>
            </a:r>
          </a:p>
        </p:txBody>
      </p:sp>
      <p:sp>
        <p:nvSpPr>
          <p:cNvPr id="20582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
        <p:nvSpPr>
          <p:cNvPr id="20582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0" eaLnBrk="0" hangingPunct="0">
              <a:defRPr sz="1000">
                <a:solidFill>
                  <a:schemeClr val="tx1"/>
                </a:solidFill>
                <a:latin typeface="Arial" panose="020B0604020202020204" pitchFamily="34" charset="0"/>
                <a:ea typeface="ＭＳ Ｐゴシック" panose="020B0600070205080204" pitchFamily="34" charset="-128"/>
              </a:defRPr>
            </a:lvl1pPr>
            <a:lvl2pPr marL="37921635" indent="-37464557" defTabSz="93955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078"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157"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235"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313"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fld id="{9BB770AA-A858-4FC9-9E7A-9E5489EF3D05}" type="slidenum">
              <a:rPr lang="it-IT" sz="1200"/>
              <a:pPr/>
              <a:t>62</a:t>
            </a:fld>
            <a:endParaRPr lang="it-IT" sz="1200"/>
          </a:p>
        </p:txBody>
      </p:sp>
      <p:sp>
        <p:nvSpPr>
          <p:cNvPr id="205829"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DEA0DFF7-E66E-4A4E-97FB-88C5B4DA9E20}" type="slidenum">
              <a:rPr lang="it-IT" sz="1200"/>
              <a:pPr algn="r"/>
              <a:t>62</a:t>
            </a:fld>
            <a:endParaRPr lang="it-IT" sz="1200"/>
          </a:p>
        </p:txBody>
      </p:sp>
      <p:sp>
        <p:nvSpPr>
          <p:cNvPr id="205830" name="Rectangle 7"/>
          <p:cNvSpPr txBox="1">
            <a:spLocks noGrp="1" noChangeArrowheads="1"/>
          </p:cNvSpPr>
          <p:nvPr/>
        </p:nvSpPr>
        <p:spPr bwMode="auto">
          <a:xfrm>
            <a:off x="3776562" y="9285288"/>
            <a:ext cx="288795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a:fld id="{5974F91A-DE6E-42B3-ACF7-FEB6383E7DD0}" type="slidenum">
              <a:rPr lang="it-IT" sz="1200"/>
              <a:pPr algn="r"/>
              <a:t>62</a:t>
            </a:fld>
            <a:endParaRPr lang="it-IT" sz="1200"/>
          </a:p>
        </p:txBody>
      </p:sp>
      <p:sp>
        <p:nvSpPr>
          <p:cNvPr id="205831" name="Rectangle 2"/>
          <p:cNvSpPr>
            <a:spLocks noGrp="1" noRot="1" noChangeAspect="1" noChangeArrowheads="1" noTextEdit="1"/>
          </p:cNvSpPr>
          <p:nvPr>
            <p:ph type="sldImg"/>
          </p:nvPr>
        </p:nvSpPr>
        <p:spPr>
          <a:ln/>
        </p:spPr>
      </p:sp>
      <p:sp>
        <p:nvSpPr>
          <p:cNvPr id="2058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205833" name="Segnaposto intestazione 4"/>
          <p:cNvSpPr txBox="1">
            <a:spLocks noGrp="1"/>
          </p:cNvSpPr>
          <p:nvPr/>
        </p:nvSpPr>
        <p:spPr bwMode="auto">
          <a:xfrm>
            <a:off x="0" y="1"/>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INNOVAPUGLIA - PIANO INDUSTRIALE 2014</a:t>
            </a:r>
          </a:p>
        </p:txBody>
      </p:sp>
      <p:sp>
        <p:nvSpPr>
          <p:cNvPr id="205834" name="Segnaposto piè di pagina 5"/>
          <p:cNvSpPr txBox="1">
            <a:spLocks noGrp="1"/>
          </p:cNvSpPr>
          <p:nvPr/>
        </p:nvSpPr>
        <p:spPr bwMode="auto">
          <a:xfrm>
            <a:off x="0" y="9285288"/>
            <a:ext cx="2889546"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42" tIns="46971" rIns="93942" bIns="46971" anchor="b"/>
          <a:lstStyle>
            <a:lvl1pPr defTabSz="9398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939800"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a:t>Valenzano, 13 gennaio 2014</a:t>
            </a:r>
          </a:p>
        </p:txBody>
      </p:sp>
    </p:spTree>
    <p:extLst>
      <p:ext uri="{BB962C8B-B14F-4D97-AF65-F5344CB8AC3E}">
        <p14:creationId xmlns:p14="http://schemas.microsoft.com/office/powerpoint/2010/main" val="32765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3174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3174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37AA2C0-9421-4270-B755-D6D44CEE3B49}" type="slidenum">
              <a:rPr lang="it-IT"/>
              <a:pPr algn="r">
                <a:spcBef>
                  <a:spcPct val="0"/>
                </a:spcBef>
              </a:pPr>
              <a:t>7</a:t>
            </a:fld>
            <a:endParaRPr lang="it-IT"/>
          </a:p>
        </p:txBody>
      </p:sp>
      <p:sp>
        <p:nvSpPr>
          <p:cNvPr id="3174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B1DF1E-190F-4B96-A3AD-2325658D2EE0}" type="slidenum">
              <a:rPr lang="it-IT"/>
              <a:pPr algn="r">
                <a:spcBef>
                  <a:spcPct val="0"/>
                </a:spcBef>
              </a:pPr>
              <a:t>7</a:t>
            </a:fld>
            <a:endParaRPr lang="it-IT"/>
          </a:p>
        </p:txBody>
      </p:sp>
      <p:sp>
        <p:nvSpPr>
          <p:cNvPr id="31750" name="Rectangle 2"/>
          <p:cNvSpPr>
            <a:spLocks noGrp="1" noRot="1" noChangeAspect="1" noChangeArrowheads="1" noTextEdit="1"/>
          </p:cNvSpPr>
          <p:nvPr>
            <p:ph type="sldImg"/>
          </p:nvPr>
        </p:nvSpPr>
        <p:spPr>
          <a:ln/>
        </p:spPr>
      </p:sp>
      <p:sp>
        <p:nvSpPr>
          <p:cNvPr id="317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3175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3175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228280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txBox="1">
            <a:spLocks noGrp="1" noChangeArrowheads="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2014INNOVAPUGLIA - PIANO INDUSTRIALE 2014</a:t>
            </a:r>
          </a:p>
        </p:txBody>
      </p:sp>
      <p:sp>
        <p:nvSpPr>
          <p:cNvPr id="31747" name="Rectangle 6"/>
          <p:cNvSpPr txBox="1">
            <a:spLocks noGrp="1" noChangeArrowheads="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
        <p:nvSpPr>
          <p:cNvPr id="31748"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37AA2C0-9421-4270-B755-D6D44CEE3B49}" type="slidenum">
              <a:rPr lang="it-IT"/>
              <a:pPr algn="r">
                <a:spcBef>
                  <a:spcPct val="0"/>
                </a:spcBef>
              </a:pPr>
              <a:t>8</a:t>
            </a:fld>
            <a:endParaRPr lang="it-IT"/>
          </a:p>
        </p:txBody>
      </p:sp>
      <p:sp>
        <p:nvSpPr>
          <p:cNvPr id="31749" name="Rectangle 7"/>
          <p:cNvSpPr txBox="1">
            <a:spLocks noGrp="1" noChangeArrowheads="1"/>
          </p:cNvSpPr>
          <p:nvPr/>
        </p:nvSpPr>
        <p:spPr bwMode="auto">
          <a:xfrm>
            <a:off x="4021979" y="9721058"/>
            <a:ext cx="307563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6B1DF1E-190F-4B96-A3AD-2325658D2EE0}" type="slidenum">
              <a:rPr lang="it-IT"/>
              <a:pPr algn="r">
                <a:spcBef>
                  <a:spcPct val="0"/>
                </a:spcBef>
              </a:pPr>
              <a:t>8</a:t>
            </a:fld>
            <a:endParaRPr lang="it-IT"/>
          </a:p>
        </p:txBody>
      </p:sp>
      <p:sp>
        <p:nvSpPr>
          <p:cNvPr id="31750" name="Rectangle 2"/>
          <p:cNvSpPr>
            <a:spLocks noGrp="1" noRot="1" noChangeAspect="1" noChangeArrowheads="1" noTextEdit="1"/>
          </p:cNvSpPr>
          <p:nvPr>
            <p:ph type="sldImg"/>
          </p:nvPr>
        </p:nvSpPr>
        <p:spPr>
          <a:ln/>
        </p:spPr>
      </p:sp>
      <p:sp>
        <p:nvSpPr>
          <p:cNvPr id="317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panose="020B0604020202020204" pitchFamily="34" charset="0"/>
              <a:ea typeface="ＭＳ Ｐゴシック" panose="020B0600070205080204" pitchFamily="34" charset="-128"/>
            </a:endParaRPr>
          </a:p>
        </p:txBody>
      </p:sp>
      <p:sp>
        <p:nvSpPr>
          <p:cNvPr id="31752" name="Segnaposto intestazione 3"/>
          <p:cNvSpPr txBox="1">
            <a:spLocks noGrp="1"/>
          </p:cNvSpPr>
          <p:nvPr/>
        </p:nvSpPr>
        <p:spPr bwMode="auto">
          <a:xfrm>
            <a:off x="3" y="2"/>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INNOVAPUGLIA - PIANO INDUSTRIALE 2014</a:t>
            </a:r>
          </a:p>
        </p:txBody>
      </p:sp>
      <p:sp>
        <p:nvSpPr>
          <p:cNvPr id="31753" name="Segnaposto piè di pagina 4"/>
          <p:cNvSpPr txBox="1">
            <a:spLocks noGrp="1"/>
          </p:cNvSpPr>
          <p:nvPr/>
        </p:nvSpPr>
        <p:spPr bwMode="auto">
          <a:xfrm>
            <a:off x="3" y="9721058"/>
            <a:ext cx="3077321" cy="51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29" tIns="49515" rIns="99029" bIns="49515" anchor="b"/>
          <a:lstStyle>
            <a:lvl1pPr defTabSz="93980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398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98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it-IT"/>
              <a:t>Valenzano, 13 gennaio 2014</a:t>
            </a:r>
          </a:p>
        </p:txBody>
      </p:sp>
    </p:spTree>
    <p:extLst>
      <p:ext uri="{BB962C8B-B14F-4D97-AF65-F5344CB8AC3E}">
        <p14:creationId xmlns:p14="http://schemas.microsoft.com/office/powerpoint/2010/main" val="33388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585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5"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p:cNvSpPr txBox="1">
            <a:spLocks noChangeArrowheads="1"/>
          </p:cNvSpPr>
          <p:nvPr userDrawn="1"/>
        </p:nvSpPr>
        <p:spPr bwMode="auto">
          <a:xfrm>
            <a:off x="1835150" y="6096000"/>
            <a:ext cx="5976938" cy="60007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PIANO INDUSTRIALE 2014: PROFILO SOCIETARIO </a:t>
            </a:r>
          </a:p>
          <a:p>
            <a:pPr algn="ctr">
              <a:spcBef>
                <a:spcPts val="6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Valenzano, 13 gennaio 2014</a:t>
            </a:r>
          </a:p>
        </p:txBody>
      </p:sp>
      <p:pic>
        <p:nvPicPr>
          <p:cNvPr id="7"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a:prstGeom prst="rect">
            <a:avLst/>
          </a:prstGeom>
        </p:spPr>
        <p:txBody>
          <a:bodyPr vert="horz"/>
          <a:lstStyle/>
          <a:p>
            <a:r>
              <a:rPr lang="it-IT" dirty="0" smtClean="0"/>
              <a:t>Fare clic per modificare stile</a:t>
            </a:r>
            <a:endParaRPr lang="it-IT" dirty="0"/>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312612838"/>
      </p:ext>
    </p:extLst>
  </p:cSld>
  <p:clrMapOvr>
    <a:masterClrMapping/>
  </p:clrMapOvr>
  <p:transition spd="med"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915028056"/>
      </p:ext>
    </p:extLst>
  </p:cSld>
  <p:clrMapOvr>
    <a:masterClrMapping/>
  </p:clrMapOvr>
  <p:transition spd="med"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581173451"/>
      </p:ext>
    </p:extLst>
  </p:cSld>
  <p:clrMapOvr>
    <a:masterClrMapping/>
  </p:clrMapOvr>
  <p:transition spd="med" advClick="0" advTm="15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682949186"/>
      </p:ext>
    </p:extLst>
  </p:cSld>
  <p:clrMapOvr>
    <a:masterClrMapping/>
  </p:clrMapOvr>
  <p:transition spd="med" advClick="0" advTm="1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54174103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Diapositiva titolo">
    <p:bg>
      <p:bgPr>
        <a:solidFill>
          <a:schemeClr val="bg1"/>
        </a:solidFill>
        <a:effectLst/>
      </p:bgPr>
    </p:bg>
    <p:spTree>
      <p:nvGrpSpPr>
        <p:cNvPr id="1" name=""/>
        <p:cNvGrpSpPr/>
        <p:nvPr/>
      </p:nvGrpSpPr>
      <p:grpSpPr>
        <a:xfrm>
          <a:off x="0" y="0"/>
          <a:ext cx="0" cy="0"/>
          <a:chOff x="0" y="0"/>
          <a:chExt cx="0" cy="0"/>
        </a:xfrm>
      </p:grpSpPr>
      <p:sp>
        <p:nvSpPr>
          <p:cNvPr id="210946" name="Segnaposto titolo 1"/>
          <p:cNvSpPr>
            <a:spLocks noGrp="1"/>
          </p:cNvSpPr>
          <p:nvPr>
            <p:ph type="ctrTitle"/>
          </p:nvPr>
        </p:nvSpPr>
        <p:spPr>
          <a:xfrm>
            <a:off x="685800" y="2130425"/>
            <a:ext cx="7772400" cy="1470025"/>
          </a:xfrm>
        </p:spPr>
        <p:txBody>
          <a:bodyPr/>
          <a:lstStyle>
            <a:lvl1pPr>
              <a:defRPr/>
            </a:lvl1pPr>
          </a:lstStyle>
          <a:p>
            <a:r>
              <a:rPr lang="it-IT"/>
              <a:t>Fare clic per modificare lo stile del titolo</a:t>
            </a:r>
          </a:p>
        </p:txBody>
      </p:sp>
      <p:sp>
        <p:nvSpPr>
          <p:cNvPr id="210947" name="Segnaposto testo 2"/>
          <p:cNvSpPr>
            <a:spLocks noGrp="1"/>
          </p:cNvSpPr>
          <p:nvPr>
            <p:ph type="subTitle" idx="1"/>
          </p:nvPr>
        </p:nvSpPr>
        <p:spPr>
          <a:xfrm>
            <a:off x="1371600" y="3886200"/>
            <a:ext cx="6400800" cy="1752600"/>
          </a:xfrm>
        </p:spPr>
        <p:txBody>
          <a:bodyPr/>
          <a:lstStyle>
            <a:lvl1pPr marL="0" indent="0" algn="ctr">
              <a:buFont typeface="Arial" charset="0"/>
              <a:buNone/>
              <a:defRPr/>
            </a:lvl1pPr>
          </a:lstStyle>
          <a:p>
            <a:r>
              <a:rPr lang="it-IT"/>
              <a:t>Fare clic per modificare lo stile del sottotitolo dello schema</a:t>
            </a:r>
          </a:p>
        </p:txBody>
      </p:sp>
      <p:sp>
        <p:nvSpPr>
          <p:cNvPr id="4" name="Segnaposto data 3"/>
          <p:cNvSpPr>
            <a:spLocks noGrp="1"/>
          </p:cNvSpPr>
          <p:nvPr>
            <p:ph type="dt" sz="half" idx="10"/>
          </p:nvPr>
        </p:nvSpPr>
        <p:spPr>
          <a:xfrm>
            <a:off x="457200" y="6245225"/>
            <a:ext cx="2133600" cy="476250"/>
          </a:xfrm>
        </p:spPr>
        <p:txBody>
          <a:bodyPr/>
          <a:lstStyle>
            <a:lvl1pPr>
              <a:defRPr/>
            </a:lvl1pPr>
          </a:lstStyle>
          <a:p>
            <a:pPr>
              <a:defRPr/>
            </a:pPr>
            <a:fld id="{6E59C743-1E06-4F87-B151-5E376CFEE27A}" type="datetime1">
              <a:rPr lang="it-IT"/>
              <a:pPr>
                <a:defRPr/>
              </a:pPr>
              <a:t>27/01/2016</a:t>
            </a:fld>
            <a:endParaRPr lang="it-IT"/>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pPr>
              <a:defRPr/>
            </a:pPr>
            <a:fld id="{FEC00DD6-92EB-443B-A5BB-132F25408268}" type="slidenum">
              <a:rPr lang="it-IT"/>
              <a:pPr>
                <a:defRPr/>
              </a:pPr>
              <a:t>‹N›</a:t>
            </a:fld>
            <a:endParaRPr lang="it-IT"/>
          </a:p>
        </p:txBody>
      </p:sp>
    </p:spTree>
    <p:extLst>
      <p:ext uri="{BB962C8B-B14F-4D97-AF65-F5344CB8AC3E}">
        <p14:creationId xmlns:p14="http://schemas.microsoft.com/office/powerpoint/2010/main" val="4009342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5"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p:cNvSpPr txBox="1">
            <a:spLocks noChangeArrowheads="1"/>
          </p:cNvSpPr>
          <p:nvPr userDrawn="1"/>
        </p:nvSpPr>
        <p:spPr bwMode="auto">
          <a:xfrm>
            <a:off x="1835150" y="6096000"/>
            <a:ext cx="5976938" cy="59372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PIANO INDUSTRIALE 2014 – GLI SCENARI</a:t>
            </a:r>
          </a:p>
          <a:p>
            <a:pPr algn="ctr">
              <a:spcBef>
                <a:spcPts val="6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Valenzano, 13 gennaio 2014</a:t>
            </a:r>
          </a:p>
        </p:txBody>
      </p:sp>
      <p:pic>
        <p:nvPicPr>
          <p:cNvPr id="7"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stile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85278285"/>
      </p:ext>
    </p:extLst>
  </p:cSld>
  <p:clrMapOvr>
    <a:masterClrMapping/>
  </p:clrMapOvr>
  <p:transition advClick="0" advTm="1500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5BC883F-D897-417D-9DA2-2A8DBD0F3E90}"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D75C14-C8CF-4B0B-9B7B-5E1861BB469F}" type="slidenum">
              <a:rPr lang="it-IT"/>
              <a:pPr>
                <a:defRPr/>
              </a:pPr>
              <a:t>‹N›</a:t>
            </a:fld>
            <a:endParaRPr lang="it-IT"/>
          </a:p>
        </p:txBody>
      </p:sp>
    </p:spTree>
    <p:extLst>
      <p:ext uri="{BB962C8B-B14F-4D97-AF65-F5344CB8AC3E}">
        <p14:creationId xmlns:p14="http://schemas.microsoft.com/office/powerpoint/2010/main" val="377744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0DC501-5A5E-496D-9A9A-F4E5AB030781}"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ADC176-07DC-4B1A-94DA-C0A76D2D34DB}" type="slidenum">
              <a:rPr lang="it-IT"/>
              <a:pPr>
                <a:defRPr/>
              </a:pPr>
              <a:t>‹N›</a:t>
            </a:fld>
            <a:endParaRPr lang="it-IT"/>
          </a:p>
        </p:txBody>
      </p:sp>
    </p:spTree>
    <p:extLst>
      <p:ext uri="{BB962C8B-B14F-4D97-AF65-F5344CB8AC3E}">
        <p14:creationId xmlns:p14="http://schemas.microsoft.com/office/powerpoint/2010/main" val="334319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6C4E48FB-331E-4963-8381-5B2C90B83B76}"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B5F5EC-FC0C-4A60-99F5-88BFC21A908E}" type="slidenum">
              <a:rPr lang="it-IT"/>
              <a:pPr>
                <a:defRPr/>
              </a:pPr>
              <a:t>‹N›</a:t>
            </a:fld>
            <a:endParaRPr lang="it-IT"/>
          </a:p>
        </p:txBody>
      </p:sp>
    </p:spTree>
    <p:extLst>
      <p:ext uri="{BB962C8B-B14F-4D97-AF65-F5344CB8AC3E}">
        <p14:creationId xmlns:p14="http://schemas.microsoft.com/office/powerpoint/2010/main" val="2535437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9C1AE32-14F2-4CD8-A174-DBC7D1D34C8A}"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86A2348-408D-47B8-BB01-0C8F1B8D4B6E}" type="slidenum">
              <a:rPr lang="it-IT"/>
              <a:pPr>
                <a:defRPr/>
              </a:pPr>
              <a:t>‹N›</a:t>
            </a:fld>
            <a:endParaRPr lang="it-IT"/>
          </a:p>
        </p:txBody>
      </p:sp>
    </p:spTree>
    <p:extLst>
      <p:ext uri="{BB962C8B-B14F-4D97-AF65-F5344CB8AC3E}">
        <p14:creationId xmlns:p14="http://schemas.microsoft.com/office/powerpoint/2010/main" val="379100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5"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p:cNvSpPr txBox="1">
            <a:spLocks noChangeArrowheads="1"/>
          </p:cNvSpPr>
          <p:nvPr userDrawn="1"/>
        </p:nvSpPr>
        <p:spPr bwMode="auto">
          <a:xfrm>
            <a:off x="1835150" y="6096000"/>
            <a:ext cx="5976938" cy="60007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PIANO INDUSTRIALE 2014  - GLI SCENARI</a:t>
            </a:r>
          </a:p>
          <a:p>
            <a:pPr algn="ctr">
              <a:spcBef>
                <a:spcPts val="6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Valenzano, 13 gennaio 2014</a:t>
            </a:r>
          </a:p>
        </p:txBody>
      </p:sp>
      <p:pic>
        <p:nvPicPr>
          <p:cNvPr id="7"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751828721"/>
      </p:ext>
    </p:extLst>
  </p:cSld>
  <p:clrMapOvr>
    <a:masterClrMapping/>
  </p:clrMapOvr>
  <p:transition spd="med" advClick="0" advTm="1500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BB6FEA5-69AF-4301-A0C7-1219B6C36422}" type="datetime1">
              <a:rPr lang="it-IT"/>
              <a:pPr>
                <a:defRPr/>
              </a:pPr>
              <a:t>27/01/2016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C2A941A-B6C7-42F3-A65C-50EE08F52332}" type="slidenum">
              <a:rPr lang="it-IT"/>
              <a:pPr>
                <a:defRPr/>
              </a:pPr>
              <a:t>‹N›</a:t>
            </a:fld>
            <a:endParaRPr lang="it-IT"/>
          </a:p>
        </p:txBody>
      </p:sp>
    </p:spTree>
    <p:extLst>
      <p:ext uri="{BB962C8B-B14F-4D97-AF65-F5344CB8AC3E}">
        <p14:creationId xmlns:p14="http://schemas.microsoft.com/office/powerpoint/2010/main" val="357588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435D72B8-1066-4BEA-8C6A-531D0614496F}" type="datetime1">
              <a:rPr lang="it-IT"/>
              <a:pPr>
                <a:defRPr/>
              </a:pPr>
              <a:t>27/01/2016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CB55A17-E6E3-4BF8-A019-0F3670F8624D}" type="slidenum">
              <a:rPr lang="it-IT"/>
              <a:pPr>
                <a:defRPr/>
              </a:pPr>
              <a:t>‹N›</a:t>
            </a:fld>
            <a:endParaRPr lang="it-IT"/>
          </a:p>
        </p:txBody>
      </p:sp>
    </p:spTree>
    <p:extLst>
      <p:ext uri="{BB962C8B-B14F-4D97-AF65-F5344CB8AC3E}">
        <p14:creationId xmlns:p14="http://schemas.microsoft.com/office/powerpoint/2010/main" val="2446158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FBF753-260C-46EB-91A9-60AA7C10D350}" type="datetime1">
              <a:rPr lang="it-IT"/>
              <a:pPr>
                <a:defRPr/>
              </a:pPr>
              <a:t>27/01/2016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E8BC9BA-D1D8-442E-BB2A-D5DC71E8FBE6}" type="slidenum">
              <a:rPr lang="it-IT"/>
              <a:pPr>
                <a:defRPr/>
              </a:pPr>
              <a:t>‹N›</a:t>
            </a:fld>
            <a:endParaRPr lang="it-IT"/>
          </a:p>
        </p:txBody>
      </p:sp>
    </p:spTree>
    <p:extLst>
      <p:ext uri="{BB962C8B-B14F-4D97-AF65-F5344CB8AC3E}">
        <p14:creationId xmlns:p14="http://schemas.microsoft.com/office/powerpoint/2010/main" val="297679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5FAFCCE1-0172-4774-8237-3DD93B158044}"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ADF8A4-4C3D-412D-97D4-032716409C3E}" type="slidenum">
              <a:rPr lang="it-IT"/>
              <a:pPr>
                <a:defRPr/>
              </a:pPr>
              <a:t>‹N›</a:t>
            </a:fld>
            <a:endParaRPr lang="it-IT"/>
          </a:p>
        </p:txBody>
      </p:sp>
    </p:spTree>
    <p:extLst>
      <p:ext uri="{BB962C8B-B14F-4D97-AF65-F5344CB8AC3E}">
        <p14:creationId xmlns:p14="http://schemas.microsoft.com/office/powerpoint/2010/main" val="1211282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B1BE4672-6C0F-4C00-981C-B67C8B0EB81B}"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E064583-166E-4190-ACD5-3551918B2B59}" type="slidenum">
              <a:rPr lang="it-IT"/>
              <a:pPr>
                <a:defRPr/>
              </a:pPr>
              <a:t>‹N›</a:t>
            </a:fld>
            <a:endParaRPr lang="it-IT"/>
          </a:p>
        </p:txBody>
      </p:sp>
    </p:spTree>
    <p:extLst>
      <p:ext uri="{BB962C8B-B14F-4D97-AF65-F5344CB8AC3E}">
        <p14:creationId xmlns:p14="http://schemas.microsoft.com/office/powerpoint/2010/main" val="2513985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A212B02-190B-4518-B90B-440D00D32542}"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C0101CD-5D74-426F-94FF-569607F82306}" type="slidenum">
              <a:rPr lang="it-IT"/>
              <a:pPr>
                <a:defRPr/>
              </a:pPr>
              <a:t>‹N›</a:t>
            </a:fld>
            <a:endParaRPr lang="it-IT"/>
          </a:p>
        </p:txBody>
      </p:sp>
    </p:spTree>
    <p:extLst>
      <p:ext uri="{BB962C8B-B14F-4D97-AF65-F5344CB8AC3E}">
        <p14:creationId xmlns:p14="http://schemas.microsoft.com/office/powerpoint/2010/main" val="509150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0B8ECE-39C7-4F3C-A274-1BAD320A8A6B}"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2966B91-1386-493E-9384-F797E9A419F9}" type="slidenum">
              <a:rPr lang="it-IT"/>
              <a:pPr>
                <a:defRPr/>
              </a:pPr>
              <a:t>‹N›</a:t>
            </a:fld>
            <a:endParaRPr lang="it-IT"/>
          </a:p>
        </p:txBody>
      </p:sp>
    </p:spTree>
    <p:extLst>
      <p:ext uri="{BB962C8B-B14F-4D97-AF65-F5344CB8AC3E}">
        <p14:creationId xmlns:p14="http://schemas.microsoft.com/office/powerpoint/2010/main" val="9417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CA62419E-93DC-4312-B56A-8ED107AE7C63}" type="datetime1">
              <a:rPr lang="it-IT"/>
              <a:pPr>
                <a:defRPr/>
              </a:pPr>
              <a:t>27/01/2016</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87C3549-ED7B-4D77-B196-5E7C46FD508C}" type="slidenum">
              <a:rPr lang="it-IT"/>
              <a:pPr>
                <a:defRPr/>
              </a:pPr>
              <a:t>‹N›</a:t>
            </a:fld>
            <a:endParaRPr lang="it-IT"/>
          </a:p>
        </p:txBody>
      </p:sp>
    </p:spTree>
    <p:extLst>
      <p:ext uri="{BB962C8B-B14F-4D97-AF65-F5344CB8AC3E}">
        <p14:creationId xmlns:p14="http://schemas.microsoft.com/office/powerpoint/2010/main" val="205196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3523322-8F32-462E-AF10-48AB0523C077}" type="datetime1">
              <a:rPr lang="it-IT"/>
              <a:pPr>
                <a:defRPr/>
              </a:pPr>
              <a:t>27/01/2016</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06F1681-EFD4-4C93-A946-F7202D4ACAD1}" type="slidenum">
              <a:rPr lang="it-IT"/>
              <a:pPr>
                <a:defRPr/>
              </a:pPr>
              <a:t>‹N›</a:t>
            </a:fld>
            <a:endParaRPr lang="it-IT"/>
          </a:p>
        </p:txBody>
      </p:sp>
    </p:spTree>
    <p:extLst>
      <p:ext uri="{BB962C8B-B14F-4D97-AF65-F5344CB8AC3E}">
        <p14:creationId xmlns:p14="http://schemas.microsoft.com/office/powerpoint/2010/main" val="1150946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9F6858D2-3389-4358-8C6C-BC8963128A79}" type="datetime1">
              <a:rPr lang="it-IT"/>
              <a:pPr>
                <a:defRPr/>
              </a:pPr>
              <a:t>27/01/2016</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C206BE-ABCC-4C13-86BD-30F978E54115}" type="slidenum">
              <a:rPr lang="it-IT"/>
              <a:pPr>
                <a:defRPr/>
              </a:pPr>
              <a:t>‹N›</a:t>
            </a:fld>
            <a:endParaRPr lang="it-IT"/>
          </a:p>
        </p:txBody>
      </p:sp>
    </p:spTree>
    <p:extLst>
      <p:ext uri="{BB962C8B-B14F-4D97-AF65-F5344CB8AC3E}">
        <p14:creationId xmlns:p14="http://schemas.microsoft.com/office/powerpoint/2010/main" val="387129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olo e contenuto">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5"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p:cNvSpPr txBox="1">
            <a:spLocks noChangeArrowheads="1"/>
          </p:cNvSpPr>
          <p:nvPr userDrawn="1"/>
        </p:nvSpPr>
        <p:spPr bwMode="auto">
          <a:xfrm>
            <a:off x="1835150" y="6096000"/>
            <a:ext cx="5976938" cy="59372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PIANO INDUSTRIALE 2014 </a:t>
            </a:r>
          </a:p>
          <a:p>
            <a:pPr algn="ctr">
              <a:spcBef>
                <a:spcPts val="6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Valenzano, 13 gennaio 2014</a:t>
            </a:r>
          </a:p>
        </p:txBody>
      </p:sp>
      <p:pic>
        <p:nvPicPr>
          <p:cNvPr id="7"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64728232"/>
      </p:ext>
    </p:extLst>
  </p:cSld>
  <p:clrMapOvr>
    <a:masterClrMapping/>
  </p:clrMapOvr>
  <p:transition spd="med" advClick="0" advTm="1500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43925141-8EB8-4FAA-B2F2-2C6411866595}" type="datetime1">
              <a:rPr lang="it-IT"/>
              <a:pPr>
                <a:defRPr/>
              </a:pPr>
              <a:t>27/01/2016</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D64EB75-218A-4366-B48E-D3B35BD4A3FD}" type="slidenum">
              <a:rPr lang="it-IT"/>
              <a:pPr>
                <a:defRPr/>
              </a:pPr>
              <a:t>‹N›</a:t>
            </a:fld>
            <a:endParaRPr lang="it-IT"/>
          </a:p>
        </p:txBody>
      </p:sp>
    </p:spTree>
    <p:extLst>
      <p:ext uri="{BB962C8B-B14F-4D97-AF65-F5344CB8AC3E}">
        <p14:creationId xmlns:p14="http://schemas.microsoft.com/office/powerpoint/2010/main" val="3762469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24280691-7694-442B-9C53-11D076E0C7E8}" type="datetime1">
              <a:rPr lang="it-IT"/>
              <a:pPr>
                <a:defRPr/>
              </a:pPr>
              <a:t>27/01/2016</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451B26C-C38F-46A7-BE94-7D23490778C7}" type="slidenum">
              <a:rPr lang="it-IT"/>
              <a:pPr>
                <a:defRPr/>
              </a:pPr>
              <a:t>‹N›</a:t>
            </a:fld>
            <a:endParaRPr lang="it-IT"/>
          </a:p>
        </p:txBody>
      </p:sp>
    </p:spTree>
    <p:extLst>
      <p:ext uri="{BB962C8B-B14F-4D97-AF65-F5344CB8AC3E}">
        <p14:creationId xmlns:p14="http://schemas.microsoft.com/office/powerpoint/2010/main" val="286062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2A1447A3-2D41-497E-8E3C-883EE5CA46BF}" type="datetime1">
              <a:rPr lang="it-IT"/>
              <a:pPr>
                <a:defRPr/>
              </a:pPr>
              <a:t>27/01/2016</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A8989E9-1BB4-49B8-B917-74ADD5A1068B}" type="slidenum">
              <a:rPr lang="it-IT"/>
              <a:pPr>
                <a:defRPr/>
              </a:pPr>
              <a:t>‹N›</a:t>
            </a:fld>
            <a:endParaRPr lang="it-IT"/>
          </a:p>
        </p:txBody>
      </p:sp>
    </p:spTree>
    <p:extLst>
      <p:ext uri="{BB962C8B-B14F-4D97-AF65-F5344CB8AC3E}">
        <p14:creationId xmlns:p14="http://schemas.microsoft.com/office/powerpoint/2010/main" val="1115981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31CF22-D147-4316-9D77-DD8BB0779622}" type="datetime1">
              <a:rPr lang="it-IT"/>
              <a:pPr>
                <a:defRPr/>
              </a:pPr>
              <a:t>27/01/2016</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C1F283C-17EC-4005-860D-EB50E65935B4}" type="slidenum">
              <a:rPr lang="it-IT"/>
              <a:pPr>
                <a:defRPr/>
              </a:pPr>
              <a:t>‹N›</a:t>
            </a:fld>
            <a:endParaRPr lang="it-IT"/>
          </a:p>
        </p:txBody>
      </p:sp>
    </p:spTree>
    <p:extLst>
      <p:ext uri="{BB962C8B-B14F-4D97-AF65-F5344CB8AC3E}">
        <p14:creationId xmlns:p14="http://schemas.microsoft.com/office/powerpoint/2010/main" val="188341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58B0380B-327C-4772-AE91-63436CE82BB5}" type="datetime1">
              <a:rPr lang="it-IT"/>
              <a:pPr>
                <a:defRPr/>
              </a:pPr>
              <a:t>27/01/2016</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A64ABEE-C233-4583-B8B6-A57AF7EBC28B}" type="slidenum">
              <a:rPr lang="it-IT"/>
              <a:pPr>
                <a:defRPr/>
              </a:pPr>
              <a:t>‹N›</a:t>
            </a:fld>
            <a:endParaRPr lang="it-IT"/>
          </a:p>
        </p:txBody>
      </p:sp>
    </p:spTree>
    <p:extLst>
      <p:ext uri="{BB962C8B-B14F-4D97-AF65-F5344CB8AC3E}">
        <p14:creationId xmlns:p14="http://schemas.microsoft.com/office/powerpoint/2010/main" val="376923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D8B299E5-2006-488E-974F-F27062CB9166}" type="datetime1">
              <a:rPr lang="it-IT"/>
              <a:pPr>
                <a:defRPr/>
              </a:pPr>
              <a:t>27/01/2016</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D665949-E36A-4B93-9E1E-D68160E072A5}" type="slidenum">
              <a:rPr lang="it-IT"/>
              <a:pPr>
                <a:defRPr/>
              </a:pPr>
              <a:t>‹N›</a:t>
            </a:fld>
            <a:endParaRPr lang="it-IT"/>
          </a:p>
        </p:txBody>
      </p:sp>
    </p:spTree>
    <p:extLst>
      <p:ext uri="{BB962C8B-B14F-4D97-AF65-F5344CB8AC3E}">
        <p14:creationId xmlns:p14="http://schemas.microsoft.com/office/powerpoint/2010/main" val="2170020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4B833D9-8F95-40F0-85F9-640A50D98CED}" type="datetime1">
              <a:rPr lang="it-IT"/>
              <a:pPr>
                <a:defRPr/>
              </a:pPr>
              <a:t>27/01/2016</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32F2A4-0384-4351-B1B9-2C46BF182901}" type="slidenum">
              <a:rPr lang="it-IT"/>
              <a:pPr>
                <a:defRPr/>
              </a:pPr>
              <a:t>‹N›</a:t>
            </a:fld>
            <a:endParaRPr lang="it-IT"/>
          </a:p>
        </p:txBody>
      </p:sp>
    </p:spTree>
    <p:extLst>
      <p:ext uri="{BB962C8B-B14F-4D97-AF65-F5344CB8AC3E}">
        <p14:creationId xmlns:p14="http://schemas.microsoft.com/office/powerpoint/2010/main" val="3621624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6407101-917E-48C0-8CF8-3B9B4417B8FA}" type="datetime1">
              <a:rPr lang="it-IT"/>
              <a:pPr>
                <a:defRPr/>
              </a:pPr>
              <a:t>27/01/2016</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1950A5-5504-49C8-AAD6-952E4FC7DA51}" type="slidenum">
              <a:rPr lang="it-IT"/>
              <a:pPr>
                <a:defRPr/>
              </a:pPr>
              <a:t>‹N›</a:t>
            </a:fld>
            <a:endParaRPr lang="it-IT"/>
          </a:p>
        </p:txBody>
      </p:sp>
    </p:spTree>
    <p:extLst>
      <p:ext uri="{BB962C8B-B14F-4D97-AF65-F5344CB8AC3E}">
        <p14:creationId xmlns:p14="http://schemas.microsoft.com/office/powerpoint/2010/main" val="360551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FEDEDF-14FD-4F93-B680-84685DF43B8B}"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115FD71-A873-405E-838B-8BB39C55F22A}" type="slidenum">
              <a:rPr lang="it-IT"/>
              <a:pPr>
                <a:defRPr/>
              </a:pPr>
              <a:t>‹N›</a:t>
            </a:fld>
            <a:endParaRPr lang="it-IT"/>
          </a:p>
        </p:txBody>
      </p:sp>
    </p:spTree>
    <p:extLst>
      <p:ext uri="{BB962C8B-B14F-4D97-AF65-F5344CB8AC3E}">
        <p14:creationId xmlns:p14="http://schemas.microsoft.com/office/powerpoint/2010/main" val="1983358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4E37AB1-B058-4CD8-8505-AB79279DB1A2}"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04A15A-954B-49AE-8D39-7909F91553CD}" type="slidenum">
              <a:rPr lang="it-IT"/>
              <a:pPr>
                <a:defRPr/>
              </a:pPr>
              <a:t>‹N›</a:t>
            </a:fld>
            <a:endParaRPr lang="it-IT"/>
          </a:p>
        </p:txBody>
      </p:sp>
    </p:spTree>
    <p:extLst>
      <p:ext uri="{BB962C8B-B14F-4D97-AF65-F5344CB8AC3E}">
        <p14:creationId xmlns:p14="http://schemas.microsoft.com/office/powerpoint/2010/main" val="101545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Tree>
    <p:extLst>
      <p:ext uri="{BB962C8B-B14F-4D97-AF65-F5344CB8AC3E}">
        <p14:creationId xmlns:p14="http://schemas.microsoft.com/office/powerpoint/2010/main" val="649231162"/>
      </p:ext>
    </p:extLst>
  </p:cSld>
  <p:clrMapOvr>
    <a:masterClrMapping/>
  </p:clrMapOvr>
  <p:transition spd="med" advClick="0" advTm="1500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A6109F74-F3F1-4CF4-8357-F37A960B497F}"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5AA6707-49BF-49B8-B589-DF860CE33ACB}" type="slidenum">
              <a:rPr lang="it-IT"/>
              <a:pPr>
                <a:defRPr/>
              </a:pPr>
              <a:t>‹N›</a:t>
            </a:fld>
            <a:endParaRPr lang="it-IT"/>
          </a:p>
        </p:txBody>
      </p:sp>
    </p:spTree>
    <p:extLst>
      <p:ext uri="{BB962C8B-B14F-4D97-AF65-F5344CB8AC3E}">
        <p14:creationId xmlns:p14="http://schemas.microsoft.com/office/powerpoint/2010/main" val="3730183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4FE507C-E92D-40DB-A8BF-47568293E1F9}"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A1CB64-D0DD-45EF-A6C3-D644BFE0C21A}" type="slidenum">
              <a:rPr lang="it-IT"/>
              <a:pPr>
                <a:defRPr/>
              </a:pPr>
              <a:t>‹N›</a:t>
            </a:fld>
            <a:endParaRPr lang="it-IT"/>
          </a:p>
        </p:txBody>
      </p:sp>
    </p:spTree>
    <p:extLst>
      <p:ext uri="{BB962C8B-B14F-4D97-AF65-F5344CB8AC3E}">
        <p14:creationId xmlns:p14="http://schemas.microsoft.com/office/powerpoint/2010/main" val="66826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C42AEF8-966D-40FA-A766-8FBAB2BDA3AB}" type="datetime1">
              <a:rPr lang="it-IT"/>
              <a:pPr>
                <a:defRPr/>
              </a:pPr>
              <a:t>27/01/2016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3C91F6-6CD9-43D1-B5A5-4C4B12115DDB}" type="slidenum">
              <a:rPr lang="it-IT"/>
              <a:pPr>
                <a:defRPr/>
              </a:pPr>
              <a:t>‹N›</a:t>
            </a:fld>
            <a:endParaRPr lang="it-IT"/>
          </a:p>
        </p:txBody>
      </p:sp>
    </p:spTree>
    <p:extLst>
      <p:ext uri="{BB962C8B-B14F-4D97-AF65-F5344CB8AC3E}">
        <p14:creationId xmlns:p14="http://schemas.microsoft.com/office/powerpoint/2010/main" val="850861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7684A5DC-26DD-4B6C-BF90-E998116D28D2}" type="datetime1">
              <a:rPr lang="it-IT"/>
              <a:pPr>
                <a:defRPr/>
              </a:pPr>
              <a:t>27/01/2016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FD43451-C4B1-496E-B719-EAB86FAA1ACE}" type="slidenum">
              <a:rPr lang="it-IT"/>
              <a:pPr>
                <a:defRPr/>
              </a:pPr>
              <a:t>‹N›</a:t>
            </a:fld>
            <a:endParaRPr lang="it-IT"/>
          </a:p>
        </p:txBody>
      </p:sp>
    </p:spTree>
    <p:extLst>
      <p:ext uri="{BB962C8B-B14F-4D97-AF65-F5344CB8AC3E}">
        <p14:creationId xmlns:p14="http://schemas.microsoft.com/office/powerpoint/2010/main" val="2216333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64F886D-ED63-4BA4-BA1F-62DE012B15E5}" type="datetime1">
              <a:rPr lang="it-IT"/>
              <a:pPr>
                <a:defRPr/>
              </a:pPr>
              <a:t>27/01/2016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0858364-E064-4D52-B9E8-100C7870451D}" type="slidenum">
              <a:rPr lang="it-IT"/>
              <a:pPr>
                <a:defRPr/>
              </a:pPr>
              <a:t>‹N›</a:t>
            </a:fld>
            <a:endParaRPr lang="it-IT"/>
          </a:p>
        </p:txBody>
      </p:sp>
    </p:spTree>
    <p:extLst>
      <p:ext uri="{BB962C8B-B14F-4D97-AF65-F5344CB8AC3E}">
        <p14:creationId xmlns:p14="http://schemas.microsoft.com/office/powerpoint/2010/main" val="1625742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98E73615-B71F-4D85-A48F-EBBF5DB43E52}"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E935A8C-9587-4E30-8E9F-B8FC0FD4D1EC}" type="slidenum">
              <a:rPr lang="it-IT"/>
              <a:pPr>
                <a:defRPr/>
              </a:pPr>
              <a:t>‹N›</a:t>
            </a:fld>
            <a:endParaRPr lang="it-IT"/>
          </a:p>
        </p:txBody>
      </p:sp>
    </p:spTree>
    <p:extLst>
      <p:ext uri="{BB962C8B-B14F-4D97-AF65-F5344CB8AC3E}">
        <p14:creationId xmlns:p14="http://schemas.microsoft.com/office/powerpoint/2010/main" val="4182455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5E388524-F073-4070-ACB2-4DE68306196D}"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AA4AA9-870C-41E5-A657-CBA2F480B475}" type="slidenum">
              <a:rPr lang="it-IT"/>
              <a:pPr>
                <a:defRPr/>
              </a:pPr>
              <a:t>‹N›</a:t>
            </a:fld>
            <a:endParaRPr lang="it-IT"/>
          </a:p>
        </p:txBody>
      </p:sp>
    </p:spTree>
    <p:extLst>
      <p:ext uri="{BB962C8B-B14F-4D97-AF65-F5344CB8AC3E}">
        <p14:creationId xmlns:p14="http://schemas.microsoft.com/office/powerpoint/2010/main" val="2864581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68DB60-203B-49A1-A801-D38347AA2873}"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0C3F45B-F795-4C84-A3FF-E9622CC365D9}" type="slidenum">
              <a:rPr lang="it-IT"/>
              <a:pPr>
                <a:defRPr/>
              </a:pPr>
              <a:t>‹N›</a:t>
            </a:fld>
            <a:endParaRPr lang="it-IT"/>
          </a:p>
        </p:txBody>
      </p:sp>
    </p:spTree>
    <p:extLst>
      <p:ext uri="{BB962C8B-B14F-4D97-AF65-F5344CB8AC3E}">
        <p14:creationId xmlns:p14="http://schemas.microsoft.com/office/powerpoint/2010/main" val="935540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40ED37-AAD8-48BF-A38C-9DA9C1F27AED}"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E6EB77-8736-4A0E-A656-7E2579513F12}" type="slidenum">
              <a:rPr lang="it-IT"/>
              <a:pPr>
                <a:defRPr/>
              </a:pPr>
              <a:t>‹N›</a:t>
            </a:fld>
            <a:endParaRPr lang="it-IT"/>
          </a:p>
        </p:txBody>
      </p:sp>
    </p:spTree>
    <p:extLst>
      <p:ext uri="{BB962C8B-B14F-4D97-AF65-F5344CB8AC3E}">
        <p14:creationId xmlns:p14="http://schemas.microsoft.com/office/powerpoint/2010/main" val="1462808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9480159-035E-4315-86FB-C8B7629A9563}"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3EDA8E-D503-44EE-9B9E-1B6A21137757}" type="slidenum">
              <a:rPr lang="it-IT"/>
              <a:pPr>
                <a:defRPr/>
              </a:pPr>
              <a:t>‹N›</a:t>
            </a:fld>
            <a:endParaRPr lang="it-IT"/>
          </a:p>
        </p:txBody>
      </p:sp>
    </p:spTree>
    <p:extLst>
      <p:ext uri="{BB962C8B-B14F-4D97-AF65-F5344CB8AC3E}">
        <p14:creationId xmlns:p14="http://schemas.microsoft.com/office/powerpoint/2010/main" val="598060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30390562"/>
      </p:ext>
    </p:extLst>
  </p:cSld>
  <p:clrMapOvr>
    <a:masterClrMapping/>
  </p:clrMapOvr>
  <p:transition spd="med" advClick="0" advTm="1500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94B7DA-B915-40CA-8A06-AF1127523AB2}"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84BB37-279A-43C0-B677-62BF0D8D62E9}" type="slidenum">
              <a:rPr lang="it-IT"/>
              <a:pPr>
                <a:defRPr/>
              </a:pPr>
              <a:t>‹N›</a:t>
            </a:fld>
            <a:endParaRPr lang="it-IT"/>
          </a:p>
        </p:txBody>
      </p:sp>
    </p:spTree>
    <p:extLst>
      <p:ext uri="{BB962C8B-B14F-4D97-AF65-F5344CB8AC3E}">
        <p14:creationId xmlns:p14="http://schemas.microsoft.com/office/powerpoint/2010/main" val="2841841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5E72D186-67D4-49A4-983B-A6BE2A0A1AC7}"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10273A-FC92-40CA-96D1-8BF2FEA23497}" type="slidenum">
              <a:rPr lang="it-IT"/>
              <a:pPr>
                <a:defRPr/>
              </a:pPr>
              <a:t>‹N›</a:t>
            </a:fld>
            <a:endParaRPr lang="it-IT"/>
          </a:p>
        </p:txBody>
      </p:sp>
    </p:spTree>
    <p:extLst>
      <p:ext uri="{BB962C8B-B14F-4D97-AF65-F5344CB8AC3E}">
        <p14:creationId xmlns:p14="http://schemas.microsoft.com/office/powerpoint/2010/main" val="2687353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8162AE0-F254-4E6E-88CC-5B586ABC06D0}"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89A113-6BAD-4575-9F01-83B422A86673}" type="slidenum">
              <a:rPr lang="it-IT"/>
              <a:pPr>
                <a:defRPr/>
              </a:pPr>
              <a:t>‹N›</a:t>
            </a:fld>
            <a:endParaRPr lang="it-IT"/>
          </a:p>
        </p:txBody>
      </p:sp>
    </p:spTree>
    <p:extLst>
      <p:ext uri="{BB962C8B-B14F-4D97-AF65-F5344CB8AC3E}">
        <p14:creationId xmlns:p14="http://schemas.microsoft.com/office/powerpoint/2010/main" val="3919509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479E584-D5F1-4F46-817D-C60FCF8155C7}" type="datetime1">
              <a:rPr lang="it-IT"/>
              <a:pPr>
                <a:defRPr/>
              </a:pPr>
              <a:t>27/01/2016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8D586A8-5960-4B0B-A73A-AFF0B9EF0FAA}" type="slidenum">
              <a:rPr lang="it-IT"/>
              <a:pPr>
                <a:defRPr/>
              </a:pPr>
              <a:t>‹N›</a:t>
            </a:fld>
            <a:endParaRPr lang="it-IT"/>
          </a:p>
        </p:txBody>
      </p:sp>
    </p:spTree>
    <p:extLst>
      <p:ext uri="{BB962C8B-B14F-4D97-AF65-F5344CB8AC3E}">
        <p14:creationId xmlns:p14="http://schemas.microsoft.com/office/powerpoint/2010/main" val="138493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6180DE98-D896-4D95-B938-53F12AA8AD4B}" type="datetime1">
              <a:rPr lang="it-IT"/>
              <a:pPr>
                <a:defRPr/>
              </a:pPr>
              <a:t>27/01/2016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DE5E389-F3D3-41DE-B915-083EB15986BD}" type="slidenum">
              <a:rPr lang="it-IT"/>
              <a:pPr>
                <a:defRPr/>
              </a:pPr>
              <a:t>‹N›</a:t>
            </a:fld>
            <a:endParaRPr lang="it-IT"/>
          </a:p>
        </p:txBody>
      </p:sp>
    </p:spTree>
    <p:extLst>
      <p:ext uri="{BB962C8B-B14F-4D97-AF65-F5344CB8AC3E}">
        <p14:creationId xmlns:p14="http://schemas.microsoft.com/office/powerpoint/2010/main" val="3866660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51A1AE-A26B-45D4-8901-4A9F0935FCB2}" type="datetime1">
              <a:rPr lang="it-IT"/>
              <a:pPr>
                <a:defRPr/>
              </a:pPr>
              <a:t>27/01/2016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0E38DAF-166E-4618-9D1C-BC3E2D093203}" type="slidenum">
              <a:rPr lang="it-IT"/>
              <a:pPr>
                <a:defRPr/>
              </a:pPr>
              <a:t>‹N›</a:t>
            </a:fld>
            <a:endParaRPr lang="it-IT"/>
          </a:p>
        </p:txBody>
      </p:sp>
    </p:spTree>
    <p:extLst>
      <p:ext uri="{BB962C8B-B14F-4D97-AF65-F5344CB8AC3E}">
        <p14:creationId xmlns:p14="http://schemas.microsoft.com/office/powerpoint/2010/main" val="1836792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B5AFBF6-6555-4C80-ABF4-C38BA34DB3E6}"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43E0BDD-1665-4312-9FF9-7254ABF004A3}" type="slidenum">
              <a:rPr lang="it-IT"/>
              <a:pPr>
                <a:defRPr/>
              </a:pPr>
              <a:t>‹N›</a:t>
            </a:fld>
            <a:endParaRPr lang="it-IT"/>
          </a:p>
        </p:txBody>
      </p:sp>
    </p:spTree>
    <p:extLst>
      <p:ext uri="{BB962C8B-B14F-4D97-AF65-F5344CB8AC3E}">
        <p14:creationId xmlns:p14="http://schemas.microsoft.com/office/powerpoint/2010/main" val="3806917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6A111917-E27A-49FB-A0C0-96AC94CC4C8C}"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FAD8D18-664F-46CD-B858-C67840495B76}" type="slidenum">
              <a:rPr lang="it-IT"/>
              <a:pPr>
                <a:defRPr/>
              </a:pPr>
              <a:t>‹N›</a:t>
            </a:fld>
            <a:endParaRPr lang="it-IT"/>
          </a:p>
        </p:txBody>
      </p:sp>
    </p:spTree>
    <p:extLst>
      <p:ext uri="{BB962C8B-B14F-4D97-AF65-F5344CB8AC3E}">
        <p14:creationId xmlns:p14="http://schemas.microsoft.com/office/powerpoint/2010/main" val="3202457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E38D5D7-0959-4769-9F37-AA953736D929}"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2C2DD7-0BDC-4B16-B4C2-83B38FFFDAA1}" type="slidenum">
              <a:rPr lang="it-IT"/>
              <a:pPr>
                <a:defRPr/>
              </a:pPr>
              <a:t>‹N›</a:t>
            </a:fld>
            <a:endParaRPr lang="it-IT"/>
          </a:p>
        </p:txBody>
      </p:sp>
    </p:spTree>
    <p:extLst>
      <p:ext uri="{BB962C8B-B14F-4D97-AF65-F5344CB8AC3E}">
        <p14:creationId xmlns:p14="http://schemas.microsoft.com/office/powerpoint/2010/main" val="3052983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5623C59-EB2D-4D1B-8819-7370359E3071}"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64997B4-B322-4FB3-8419-C836836C80C5}" type="slidenum">
              <a:rPr lang="it-IT"/>
              <a:pPr>
                <a:defRPr/>
              </a:pPr>
              <a:t>‹N›</a:t>
            </a:fld>
            <a:endParaRPr lang="it-IT"/>
          </a:p>
        </p:txBody>
      </p:sp>
    </p:spTree>
    <p:extLst>
      <p:ext uri="{BB962C8B-B14F-4D97-AF65-F5344CB8AC3E}">
        <p14:creationId xmlns:p14="http://schemas.microsoft.com/office/powerpoint/2010/main" val="384937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699540716"/>
      </p:ext>
    </p:extLst>
  </p:cSld>
  <p:clrMapOvr>
    <a:masterClrMapping/>
  </p:clrMapOvr>
  <p:transition spd="med" advClick="0" advTm="1500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BA9599F-1081-4DC3-B64F-40D70B5B99F5}"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A4C667-E9B9-4D30-B804-F57433210D83}" type="slidenum">
              <a:rPr lang="it-IT"/>
              <a:pPr>
                <a:defRPr/>
              </a:pPr>
              <a:t>‹N›</a:t>
            </a:fld>
            <a:endParaRPr lang="it-IT"/>
          </a:p>
        </p:txBody>
      </p:sp>
    </p:spTree>
    <p:extLst>
      <p:ext uri="{BB962C8B-B14F-4D97-AF65-F5344CB8AC3E}">
        <p14:creationId xmlns:p14="http://schemas.microsoft.com/office/powerpoint/2010/main" val="2145049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D3D37A7-6C73-45ED-9482-FB50709AA67B}"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1B6645-9DB7-41DE-8910-58514CA3C042}" type="slidenum">
              <a:rPr lang="it-IT"/>
              <a:pPr>
                <a:defRPr/>
              </a:pPr>
              <a:t>‹N›</a:t>
            </a:fld>
            <a:endParaRPr lang="it-IT"/>
          </a:p>
        </p:txBody>
      </p:sp>
    </p:spTree>
    <p:extLst>
      <p:ext uri="{BB962C8B-B14F-4D97-AF65-F5344CB8AC3E}">
        <p14:creationId xmlns:p14="http://schemas.microsoft.com/office/powerpoint/2010/main" val="900477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E10FDED2-4A12-405D-AC5B-420F269FAEB5}"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E820E8F-7C84-42BF-8700-36CB19AC98B1}" type="slidenum">
              <a:rPr lang="it-IT"/>
              <a:pPr>
                <a:defRPr/>
              </a:pPr>
              <a:t>‹N›</a:t>
            </a:fld>
            <a:endParaRPr lang="it-IT"/>
          </a:p>
        </p:txBody>
      </p:sp>
    </p:spTree>
    <p:extLst>
      <p:ext uri="{BB962C8B-B14F-4D97-AF65-F5344CB8AC3E}">
        <p14:creationId xmlns:p14="http://schemas.microsoft.com/office/powerpoint/2010/main" val="4216525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F525138-88D1-40C8-B2A6-5D988A95D3BE}"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F6A74DB-4C29-4AD0-B940-F98938561C6A}" type="slidenum">
              <a:rPr lang="it-IT"/>
              <a:pPr>
                <a:defRPr/>
              </a:pPr>
              <a:t>‹N›</a:t>
            </a:fld>
            <a:endParaRPr lang="it-IT"/>
          </a:p>
        </p:txBody>
      </p:sp>
    </p:spTree>
    <p:extLst>
      <p:ext uri="{BB962C8B-B14F-4D97-AF65-F5344CB8AC3E}">
        <p14:creationId xmlns:p14="http://schemas.microsoft.com/office/powerpoint/2010/main" val="306984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CFE6C2C-6FE2-4350-A6E0-2FECBBD023EA}" type="datetime1">
              <a:rPr lang="it-IT"/>
              <a:pPr>
                <a:defRPr/>
              </a:pPr>
              <a:t>27/01/2016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8DA1412-07E9-4BDF-AD9A-C8536DBD4431}" type="slidenum">
              <a:rPr lang="it-IT"/>
              <a:pPr>
                <a:defRPr/>
              </a:pPr>
              <a:t>‹N›</a:t>
            </a:fld>
            <a:endParaRPr lang="it-IT"/>
          </a:p>
        </p:txBody>
      </p:sp>
    </p:spTree>
    <p:extLst>
      <p:ext uri="{BB962C8B-B14F-4D97-AF65-F5344CB8AC3E}">
        <p14:creationId xmlns:p14="http://schemas.microsoft.com/office/powerpoint/2010/main" val="2391309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32CF7B68-5849-4DF3-B465-09E28D1463A3}" type="datetime1">
              <a:rPr lang="it-IT"/>
              <a:pPr>
                <a:defRPr/>
              </a:pPr>
              <a:t>27/01/2016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EF0C167-236C-42EC-A0D6-8BEC93302B42}" type="slidenum">
              <a:rPr lang="it-IT"/>
              <a:pPr>
                <a:defRPr/>
              </a:pPr>
              <a:t>‹N›</a:t>
            </a:fld>
            <a:endParaRPr lang="it-IT"/>
          </a:p>
        </p:txBody>
      </p:sp>
    </p:spTree>
    <p:extLst>
      <p:ext uri="{BB962C8B-B14F-4D97-AF65-F5344CB8AC3E}">
        <p14:creationId xmlns:p14="http://schemas.microsoft.com/office/powerpoint/2010/main" val="3992146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F8F5E51-5342-468D-87E4-7E2DB033BF00}" type="datetime1">
              <a:rPr lang="it-IT"/>
              <a:pPr>
                <a:defRPr/>
              </a:pPr>
              <a:t>27/01/2016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D33E22C-75B4-4B56-BB67-E99C8678141F}" type="slidenum">
              <a:rPr lang="it-IT"/>
              <a:pPr>
                <a:defRPr/>
              </a:pPr>
              <a:t>‹N›</a:t>
            </a:fld>
            <a:endParaRPr lang="it-IT"/>
          </a:p>
        </p:txBody>
      </p:sp>
    </p:spTree>
    <p:extLst>
      <p:ext uri="{BB962C8B-B14F-4D97-AF65-F5344CB8AC3E}">
        <p14:creationId xmlns:p14="http://schemas.microsoft.com/office/powerpoint/2010/main" val="24994434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2FD835F5-C259-4C50-B1E2-A909B6F32A39}"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16EFB91-BDD2-4FBE-BD6C-7A524B89CEFB}" type="slidenum">
              <a:rPr lang="it-IT"/>
              <a:pPr>
                <a:defRPr/>
              </a:pPr>
              <a:t>‹N›</a:t>
            </a:fld>
            <a:endParaRPr lang="it-IT"/>
          </a:p>
        </p:txBody>
      </p:sp>
    </p:spTree>
    <p:extLst>
      <p:ext uri="{BB962C8B-B14F-4D97-AF65-F5344CB8AC3E}">
        <p14:creationId xmlns:p14="http://schemas.microsoft.com/office/powerpoint/2010/main" val="2444949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BB663D4C-ECC5-46EF-A2A6-0268A6571E9C}"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9EFD351-14D3-42A2-91CE-BE36FD5B5F26}" type="slidenum">
              <a:rPr lang="it-IT"/>
              <a:pPr>
                <a:defRPr/>
              </a:pPr>
              <a:t>‹N›</a:t>
            </a:fld>
            <a:endParaRPr lang="it-IT"/>
          </a:p>
        </p:txBody>
      </p:sp>
    </p:spTree>
    <p:extLst>
      <p:ext uri="{BB962C8B-B14F-4D97-AF65-F5344CB8AC3E}">
        <p14:creationId xmlns:p14="http://schemas.microsoft.com/office/powerpoint/2010/main" val="3493802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3797E-8D0B-4AFA-8CEA-323659AF333F}"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B466229-9FB6-4E10-8E72-5551F795EB09}" type="slidenum">
              <a:rPr lang="it-IT"/>
              <a:pPr>
                <a:defRPr/>
              </a:pPr>
              <a:t>‹N›</a:t>
            </a:fld>
            <a:endParaRPr lang="it-IT"/>
          </a:p>
        </p:txBody>
      </p:sp>
    </p:spTree>
    <p:extLst>
      <p:ext uri="{BB962C8B-B14F-4D97-AF65-F5344CB8AC3E}">
        <p14:creationId xmlns:p14="http://schemas.microsoft.com/office/powerpoint/2010/main" val="334265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Tree>
    <p:extLst>
      <p:ext uri="{BB962C8B-B14F-4D97-AF65-F5344CB8AC3E}">
        <p14:creationId xmlns:p14="http://schemas.microsoft.com/office/powerpoint/2010/main" val="997224569"/>
      </p:ext>
    </p:extLst>
  </p:cSld>
  <p:clrMapOvr>
    <a:masterClrMapping/>
  </p:clrMapOvr>
  <p:transition spd="med" advClick="0" advTm="15000"/>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C5C061-E8E0-4673-ADBC-DF174F421A0B}"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668D77-0E80-463F-90E5-4ED92795744E}" type="slidenum">
              <a:rPr lang="it-IT"/>
              <a:pPr>
                <a:defRPr/>
              </a:pPr>
              <a:t>‹N›</a:t>
            </a:fld>
            <a:endParaRPr lang="it-IT"/>
          </a:p>
        </p:txBody>
      </p:sp>
    </p:spTree>
    <p:extLst>
      <p:ext uri="{BB962C8B-B14F-4D97-AF65-F5344CB8AC3E}">
        <p14:creationId xmlns:p14="http://schemas.microsoft.com/office/powerpoint/2010/main" val="3712369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5"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1"/>
          <p:cNvSpPr txBox="1">
            <a:spLocks noChangeArrowheads="1"/>
          </p:cNvSpPr>
          <p:nvPr userDrawn="1"/>
        </p:nvSpPr>
        <p:spPr bwMode="auto">
          <a:xfrm>
            <a:off x="1835150" y="6096000"/>
            <a:ext cx="5976938" cy="30797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dirty="0" smtClean="0">
                <a:solidFill>
                  <a:schemeClr val="bg1"/>
                </a:solidFill>
                <a:effectLst>
                  <a:outerShdw blurRad="38100" dist="38100" dir="2700000" algn="tl">
                    <a:srgbClr val="C0C0C0"/>
                  </a:outerShdw>
                </a:effectLst>
                <a:latin typeface="Arial Rounded MT Bold" panose="020F0704030504030204" pitchFamily="34" charset="0"/>
              </a:rPr>
              <a:t>InnovaPuglia 2016 – Attività 2015-2017 </a:t>
            </a:r>
          </a:p>
        </p:txBody>
      </p:sp>
      <p:pic>
        <p:nvPicPr>
          <p:cNvPr id="7"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a:prstGeom prst="rect">
            <a:avLst/>
          </a:prstGeom>
        </p:spPr>
        <p:txBody>
          <a:bodyPr/>
          <a:lstStyle/>
          <a:p>
            <a:r>
              <a:rPr lang="it-IT" dirty="0" smtClean="0"/>
              <a:t>Fare clic per modificare stile</a:t>
            </a:r>
            <a:endParaRPr lang="it-IT" dirty="0"/>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542241190"/>
      </p:ext>
    </p:extLst>
  </p:cSld>
  <p:clrMapOvr>
    <a:masterClrMapping/>
  </p:clrMapOvr>
  <p:transition advClick="0" advTm="15000"/>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8EAEFD0-EFD6-47CC-8C82-645BA4EF1BB1}"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E3994EE-BED7-49E2-9E0F-B1806A632134}" type="slidenum">
              <a:rPr lang="it-IT"/>
              <a:pPr>
                <a:defRPr/>
              </a:pPr>
              <a:t>‹N›</a:t>
            </a:fld>
            <a:endParaRPr lang="it-IT"/>
          </a:p>
        </p:txBody>
      </p:sp>
    </p:spTree>
    <p:extLst>
      <p:ext uri="{BB962C8B-B14F-4D97-AF65-F5344CB8AC3E}">
        <p14:creationId xmlns:p14="http://schemas.microsoft.com/office/powerpoint/2010/main" val="4284320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52C97A-AC7F-4058-A0D7-D26332968524}"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5129157-5604-407F-919E-2E5A6B1DD316}" type="slidenum">
              <a:rPr lang="it-IT"/>
              <a:pPr>
                <a:defRPr/>
              </a:pPr>
              <a:t>‹N›</a:t>
            </a:fld>
            <a:endParaRPr lang="it-IT"/>
          </a:p>
        </p:txBody>
      </p:sp>
    </p:spTree>
    <p:extLst>
      <p:ext uri="{BB962C8B-B14F-4D97-AF65-F5344CB8AC3E}">
        <p14:creationId xmlns:p14="http://schemas.microsoft.com/office/powerpoint/2010/main" val="828413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AC537CC7-22B9-4EF8-A0B3-5CCBC0DEE5F7}"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64B77FF-FA4B-4647-A3DD-05B6C180FBF9}" type="slidenum">
              <a:rPr lang="it-IT"/>
              <a:pPr>
                <a:defRPr/>
              </a:pPr>
              <a:t>‹N›</a:t>
            </a:fld>
            <a:endParaRPr lang="it-IT"/>
          </a:p>
        </p:txBody>
      </p:sp>
    </p:spTree>
    <p:extLst>
      <p:ext uri="{BB962C8B-B14F-4D97-AF65-F5344CB8AC3E}">
        <p14:creationId xmlns:p14="http://schemas.microsoft.com/office/powerpoint/2010/main" val="211519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BDF74A5-01FB-4DA4-B405-199E00051D63}"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17B993-7269-4BF8-82C2-5A4D428A2B42}" type="slidenum">
              <a:rPr lang="it-IT"/>
              <a:pPr>
                <a:defRPr/>
              </a:pPr>
              <a:t>‹N›</a:t>
            </a:fld>
            <a:endParaRPr lang="it-IT"/>
          </a:p>
        </p:txBody>
      </p:sp>
    </p:spTree>
    <p:extLst>
      <p:ext uri="{BB962C8B-B14F-4D97-AF65-F5344CB8AC3E}">
        <p14:creationId xmlns:p14="http://schemas.microsoft.com/office/powerpoint/2010/main" val="456664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471654D-30D5-4B74-BAA5-3C6E3CBB69EF}" type="datetime1">
              <a:rPr lang="it-IT"/>
              <a:pPr>
                <a:defRPr/>
              </a:pPr>
              <a:t>27/01/2016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3236815-AD2E-4C85-A15A-4356DEDB97BA}" type="slidenum">
              <a:rPr lang="it-IT"/>
              <a:pPr>
                <a:defRPr/>
              </a:pPr>
              <a:t>‹N›</a:t>
            </a:fld>
            <a:endParaRPr lang="it-IT"/>
          </a:p>
        </p:txBody>
      </p:sp>
    </p:spTree>
    <p:extLst>
      <p:ext uri="{BB962C8B-B14F-4D97-AF65-F5344CB8AC3E}">
        <p14:creationId xmlns:p14="http://schemas.microsoft.com/office/powerpoint/2010/main" val="4131985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29F2D24E-2748-4929-98DD-A93D443CA787}" type="datetime1">
              <a:rPr lang="it-IT"/>
              <a:pPr>
                <a:defRPr/>
              </a:pPr>
              <a:t>27/01/2016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40026C0-AECB-4A2F-B3DE-05CD3B6E3079}" type="slidenum">
              <a:rPr lang="it-IT"/>
              <a:pPr>
                <a:defRPr/>
              </a:pPr>
              <a:t>‹N›</a:t>
            </a:fld>
            <a:endParaRPr lang="it-IT"/>
          </a:p>
        </p:txBody>
      </p:sp>
    </p:spTree>
    <p:extLst>
      <p:ext uri="{BB962C8B-B14F-4D97-AF65-F5344CB8AC3E}">
        <p14:creationId xmlns:p14="http://schemas.microsoft.com/office/powerpoint/2010/main" val="3133281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8034D1F-DA65-4713-BE51-BC506885E4FD}" type="datetime1">
              <a:rPr lang="it-IT"/>
              <a:pPr>
                <a:defRPr/>
              </a:pPr>
              <a:t>27/01/2016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3309838-E616-47D0-847A-F2C979C5A026}" type="slidenum">
              <a:rPr lang="it-IT"/>
              <a:pPr>
                <a:defRPr/>
              </a:pPr>
              <a:t>‹N›</a:t>
            </a:fld>
            <a:endParaRPr lang="it-IT"/>
          </a:p>
        </p:txBody>
      </p:sp>
    </p:spTree>
    <p:extLst>
      <p:ext uri="{BB962C8B-B14F-4D97-AF65-F5344CB8AC3E}">
        <p14:creationId xmlns:p14="http://schemas.microsoft.com/office/powerpoint/2010/main" val="2842196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EBAEE2C-906C-4580-A750-09EF900AD1FC}"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E411CFA-90C7-457D-BA61-16FF1E777293}" type="slidenum">
              <a:rPr lang="it-IT"/>
              <a:pPr>
                <a:defRPr/>
              </a:pPr>
              <a:t>‹N›</a:t>
            </a:fld>
            <a:endParaRPr lang="it-IT"/>
          </a:p>
        </p:txBody>
      </p:sp>
    </p:spTree>
    <p:extLst>
      <p:ext uri="{BB962C8B-B14F-4D97-AF65-F5344CB8AC3E}">
        <p14:creationId xmlns:p14="http://schemas.microsoft.com/office/powerpoint/2010/main" val="418975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3" name="Picture 10" descr="logo_la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5876925"/>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1"/>
          <p:cNvSpPr txBox="1">
            <a:spLocks noChangeArrowheads="1"/>
          </p:cNvSpPr>
          <p:nvPr userDrawn="1"/>
        </p:nvSpPr>
        <p:spPr bwMode="auto">
          <a:xfrm>
            <a:off x="1835150" y="6096000"/>
            <a:ext cx="5976938" cy="595313"/>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PIANO INDUSTRIALE 2014  - LE AZIONI E I PROGETTI</a:t>
            </a:r>
          </a:p>
          <a:p>
            <a:pPr algn="ctr">
              <a:spcBef>
                <a:spcPts val="600"/>
              </a:spcBef>
              <a:defRPr/>
            </a:pPr>
            <a:r>
              <a:rPr lang="it-IT" sz="1400" smtClean="0">
                <a:solidFill>
                  <a:schemeClr val="bg1"/>
                </a:solidFill>
                <a:effectLst>
                  <a:outerShdw blurRad="38100" dist="38100" dir="2700000" algn="tl">
                    <a:srgbClr val="C0C0C0"/>
                  </a:outerShdw>
                </a:effectLst>
                <a:latin typeface="Arial Rounded MT Bold" panose="020F0704030504030204" pitchFamily="34" charset="0"/>
              </a:rPr>
              <a:t>Valenzano, 13 gennaio 2014</a:t>
            </a:r>
          </a:p>
        </p:txBody>
      </p:sp>
      <p:pic>
        <p:nvPicPr>
          <p:cNvPr id="5" name="Picture 36" descr="MARCHIO FE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5876925"/>
            <a:ext cx="13684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4994225"/>
      </p:ext>
    </p:extLst>
  </p:cSld>
  <p:clrMapOvr>
    <a:masterClrMapping/>
  </p:clrMapOvr>
  <p:transition spd="med" advClick="0" advTm="1500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AA361A7-011F-4CF8-926A-AD43498F63E7}" type="datetime1">
              <a:rPr lang="it-IT"/>
              <a:pPr>
                <a:defRPr/>
              </a:pPr>
              <a:t>27/01/2016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5889773-E9E2-4EA1-82BF-D2DA29493E11}" type="slidenum">
              <a:rPr lang="it-IT"/>
              <a:pPr>
                <a:defRPr/>
              </a:pPr>
              <a:t>‹N›</a:t>
            </a:fld>
            <a:endParaRPr lang="it-IT"/>
          </a:p>
        </p:txBody>
      </p:sp>
    </p:spTree>
    <p:extLst>
      <p:ext uri="{BB962C8B-B14F-4D97-AF65-F5344CB8AC3E}">
        <p14:creationId xmlns:p14="http://schemas.microsoft.com/office/powerpoint/2010/main" val="860920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C81FFB-6CAE-4F01-80AA-1199FD142139}"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2EA3D1-D4D8-4359-BD23-62F68C46EDA2}" type="slidenum">
              <a:rPr lang="it-IT"/>
              <a:pPr>
                <a:defRPr/>
              </a:pPr>
              <a:t>‹N›</a:t>
            </a:fld>
            <a:endParaRPr lang="it-IT"/>
          </a:p>
        </p:txBody>
      </p:sp>
    </p:spTree>
    <p:extLst>
      <p:ext uri="{BB962C8B-B14F-4D97-AF65-F5344CB8AC3E}">
        <p14:creationId xmlns:p14="http://schemas.microsoft.com/office/powerpoint/2010/main" val="2578705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86BC97-59C6-4A1E-A9B7-6B0E40A9F500}" type="datetime1">
              <a:rPr lang="it-IT"/>
              <a:pPr>
                <a:defRPr/>
              </a:pPr>
              <a:t>27/01/2016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35EDC3-4D5C-4C22-9C49-C476443CAB64}" type="slidenum">
              <a:rPr lang="it-IT"/>
              <a:pPr>
                <a:defRPr/>
              </a:pPr>
              <a:t>‹N›</a:t>
            </a:fld>
            <a:endParaRPr lang="it-IT"/>
          </a:p>
        </p:txBody>
      </p:sp>
    </p:spTree>
    <p:extLst>
      <p:ext uri="{BB962C8B-B14F-4D97-AF65-F5344CB8AC3E}">
        <p14:creationId xmlns:p14="http://schemas.microsoft.com/office/powerpoint/2010/main" val="136640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414002291"/>
      </p:ext>
    </p:extLst>
  </p:cSld>
  <p:clrMapOvr>
    <a:masterClrMapping/>
  </p:clrMapOvr>
  <p:transition spd="med"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6019800"/>
            <a:ext cx="9144000" cy="838200"/>
          </a:xfrm>
          <a:prstGeom prst="rect">
            <a:avLst/>
          </a:prstGeom>
          <a:gradFill rotWithShape="0">
            <a:gsLst>
              <a:gs pos="0">
                <a:srgbClr val="001A4B"/>
              </a:gs>
              <a:gs pos="100000">
                <a:srgbClr val="004080"/>
              </a:gs>
            </a:gsLst>
            <a:lin ang="5400000" scaled="1"/>
          </a:gra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defRPr/>
            </a:pPr>
            <a:endParaRPr lang="it-IT" sz="2400" smtClean="0"/>
          </a:p>
        </p:txBody>
      </p:sp>
      <p:pic>
        <p:nvPicPr>
          <p:cNvPr id="1027" name="Picture 10" descr="logo_larg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139952" y="6162709"/>
            <a:ext cx="7921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egnaposto data 5"/>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3351C608-065F-4B48-BAD2-AFF894F89AF1}" type="datetime1">
              <a:rPr lang="it-IT"/>
              <a:pPr>
                <a:defRPr/>
              </a:pPr>
              <a:t>27/01/2016</a:t>
            </a:fld>
            <a:endParaRPr lang="it-IT"/>
          </a:p>
        </p:txBody>
      </p:sp>
      <p:sp>
        <p:nvSpPr>
          <p:cNvPr id="7" name="Segnaposto numero diapositiva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7959038-2DD7-4D91-9E8B-ADDBDCD71978}" type="slidenum">
              <a:rPr lang="it-IT"/>
              <a:pPr>
                <a:defRPr/>
              </a:pPr>
              <a:t>‹N›</a:t>
            </a:fld>
            <a:endParaRPr lang="it-IT"/>
          </a:p>
        </p:txBody>
      </p:sp>
      <p:sp>
        <p:nvSpPr>
          <p:cNvPr id="1032" name="Segnaposto testo 7"/>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lt1" tx1="dk1" bg2="lt2" tx2="dk2" accent1="accent1" accent2="accent2" accent3="accent3" accent4="accent4" accent5="accent5" accent6="accent6" hlink="hlink" folHlink="folHlink"/>
  <p:sldLayoutIdLst>
    <p:sldLayoutId id="2147484942" r:id="rId1"/>
    <p:sldLayoutId id="2147484943" r:id="rId2"/>
    <p:sldLayoutId id="2147484944" r:id="rId3"/>
    <p:sldLayoutId id="2147484945" r:id="rId4"/>
    <p:sldLayoutId id="2147484946" r:id="rId5"/>
    <p:sldLayoutId id="2147484947" r:id="rId6"/>
    <p:sldLayoutId id="2147484948" r:id="rId7"/>
    <p:sldLayoutId id="2147484949" r:id="rId8"/>
    <p:sldLayoutId id="2147484950" r:id="rId9"/>
    <p:sldLayoutId id="2147484951" r:id="rId10"/>
    <p:sldLayoutId id="2147484952" r:id="rId11"/>
    <p:sldLayoutId id="2147484953" r:id="rId12"/>
    <p:sldLayoutId id="2147484954" r:id="rId13"/>
  </p:sldLayoutIdLst>
  <p:transition spd="med"/>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E650B62B-9CE7-47A2-9C8A-582E1FBE7FC7}" type="datetime1">
              <a:rPr lang="it-IT"/>
              <a:pPr>
                <a:defRPr/>
              </a:pPr>
              <a:t>27/01/2016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E79C6B9-C031-43F9-9A9D-DB3DD02ED42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55" r:id="rId1"/>
    <p:sldLayoutId id="2147484956"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 id="214748488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099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fld id="{9DA60CA9-86B4-44D9-B53E-631AAB6AA0B0}" type="datetime1">
              <a:rPr lang="it-IT"/>
              <a:pPr>
                <a:defRPr/>
              </a:pPr>
              <a:t>27/01/2016</a:t>
            </a:fld>
            <a:endParaRPr lang="it-IT"/>
          </a:p>
        </p:txBody>
      </p:sp>
      <p:sp>
        <p:nvSpPr>
          <p:cNvPr id="2099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it-IT"/>
          </a:p>
        </p:txBody>
      </p:sp>
      <p:sp>
        <p:nvSpPr>
          <p:cNvPr id="2099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6CA8EAD-36EB-4195-BD1D-F5F1BB65BD7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954EFC5E-66CE-4A28-9831-86BE552DCDED}" type="datetime1">
              <a:rPr lang="it-IT"/>
              <a:pPr>
                <a:defRPr/>
              </a:pPr>
              <a:t>27/01/2016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6EDFE5B-C5B9-46A1-B781-796C7842275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4691A25-E29C-4C6E-BC67-FC934DD379B6}" type="datetime1">
              <a:rPr lang="it-IT"/>
              <a:pPr>
                <a:defRPr/>
              </a:pPr>
              <a:t>27/01/2016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BD98621-341D-4FFB-ADFC-158BF52603D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DA69FE29-E351-410E-9391-03BA7F011A05}" type="datetime1">
              <a:rPr lang="it-IT"/>
              <a:pPr>
                <a:defRPr/>
              </a:pPr>
              <a:t>27/01/2016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2907C81-31E2-490A-A13A-05253F85624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717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defRPr>
            </a:lvl1pPr>
          </a:lstStyle>
          <a:p>
            <a:pPr>
              <a:defRPr/>
            </a:pPr>
            <a:fld id="{CAC2EE31-0BA6-4D33-A4ED-336B1D2F53A1}" type="datetime1">
              <a:rPr lang="it-IT"/>
              <a:pPr>
                <a:defRPr/>
              </a:pPr>
              <a:t>27/01/2016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pPr>
              <a:defRPr/>
            </a:pPr>
            <a:fld id="{865F6D6E-040C-4BE7-A25E-6B817FDD0BF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57"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 id="2147484941"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1.xml"/><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1.xml"/><Relationship Id="rId5" Type="http://schemas.openxmlformats.org/officeDocument/2006/relationships/image" Target="../media/image15.emf"/><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1.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1.xml"/><Relationship Id="rId5" Type="http://schemas.openxmlformats.org/officeDocument/2006/relationships/image" Target="../media/image25.pn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1.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24.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hyperlink" Target="http://www.empulia.i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7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1.xm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1.xml"/><Relationship Id="rId5" Type="http://schemas.openxmlformats.org/officeDocument/2006/relationships/image" Target="../media/image50.jp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1.xml"/><Relationship Id="rId5" Type="http://schemas.openxmlformats.org/officeDocument/2006/relationships/image" Target="../media/image51.jpeg"/><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diagramData" Target="../diagrams/data3.xml"/><Relationship Id="rId5" Type="http://schemas.openxmlformats.org/officeDocument/2006/relationships/image" Target="../media/image57.png"/><Relationship Id="rId10" Type="http://schemas.microsoft.com/office/2007/relationships/diagramDrawing" Target="../diagrams/drawing3.xml"/><Relationship Id="rId4" Type="http://schemas.openxmlformats.org/officeDocument/2006/relationships/image" Target="../media/image56.png"/><Relationship Id="rId9" Type="http://schemas.openxmlformats.org/officeDocument/2006/relationships/diagramColors" Target="../diagrams/colors3.xml"/></Relationships>
</file>

<file path=ppt/slides/_rels/slide38.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8.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1.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24.jp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7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1.xml"/><Relationship Id="rId5" Type="http://schemas.openxmlformats.org/officeDocument/2006/relationships/image" Target="../media/image24.jp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www.sist.it/" TargetMode="External"/><Relationship Id="rId7"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71.xml"/><Relationship Id="rId6" Type="http://schemas.openxmlformats.org/officeDocument/2006/relationships/hyperlink" Target="http://www.sanita.puglia.it/" TargetMode="External"/><Relationship Id="rId5" Type="http://schemas.openxmlformats.org/officeDocument/2006/relationships/image" Target="../media/image68.jpe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hyperlink" Target="http://www.sanita.puglia.it/" TargetMode="External"/><Relationship Id="rId2" Type="http://schemas.openxmlformats.org/officeDocument/2006/relationships/notesSlide" Target="../notesSlides/notesSlide43.xml"/><Relationship Id="rId1" Type="http://schemas.openxmlformats.org/officeDocument/2006/relationships/slideLayout" Target="../slideLayouts/slideLayout71.xml"/><Relationship Id="rId5" Type="http://schemas.openxmlformats.org/officeDocument/2006/relationships/image" Target="../media/image69.png"/><Relationship Id="rId4" Type="http://schemas.openxmlformats.org/officeDocument/2006/relationships/image" Target="../media/image24.jp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1.xml"/><Relationship Id="rId6" Type="http://schemas.openxmlformats.org/officeDocument/2006/relationships/image" Target="../media/image24.jp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71.xml"/><Relationship Id="rId5" Type="http://schemas.openxmlformats.org/officeDocument/2006/relationships/image" Target="../media/image7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7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1.jpeg"/><Relationship Id="rId4" Type="http://schemas.openxmlformats.org/officeDocument/2006/relationships/image" Target="../media/image76.png"/><Relationship Id="rId9"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7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7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4.xml"/><Relationship Id="rId1" Type="http://schemas.openxmlformats.org/officeDocument/2006/relationships/slideLayout" Target="../slideLayouts/slideLayout71.xml"/><Relationship Id="rId4" Type="http://schemas.openxmlformats.org/officeDocument/2006/relationships/image" Target="../media/image83.emf"/></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7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8.xml"/><Relationship Id="rId1" Type="http://schemas.openxmlformats.org/officeDocument/2006/relationships/slideLayout" Target="../slideLayouts/slideLayout7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7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7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1.xml"/><Relationship Id="rId1" Type="http://schemas.openxmlformats.org/officeDocument/2006/relationships/slideLayout" Target="../slideLayouts/slideLayout7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0" y="0"/>
            <a:ext cx="9144000" cy="6858000"/>
          </a:xfrm>
          <a:prstGeom prst="rect">
            <a:avLst/>
          </a:prstGeom>
          <a:gradFill rotWithShape="0">
            <a:gsLst>
              <a:gs pos="0">
                <a:srgbClr val="001A4B"/>
              </a:gs>
              <a:gs pos="50000">
                <a:srgbClr val="004080"/>
              </a:gs>
              <a:gs pos="100000">
                <a:srgbClr val="001A4B"/>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sz="2400">
              <a:latin typeface="Arial" panose="020B0604020202020204" pitchFamily="34" charset="0"/>
            </a:endParaRPr>
          </a:p>
        </p:txBody>
      </p:sp>
      <p:sp>
        <p:nvSpPr>
          <p:cNvPr id="26627" name="Rectangle 7"/>
          <p:cNvSpPr>
            <a:spLocks noChangeArrowheads="1"/>
          </p:cNvSpPr>
          <p:nvPr/>
        </p:nvSpPr>
        <p:spPr bwMode="auto">
          <a:xfrm>
            <a:off x="3059113" y="-9525"/>
            <a:ext cx="2438400" cy="6858000"/>
          </a:xfrm>
          <a:prstGeom prst="rect">
            <a:avLst/>
          </a:prstGeom>
          <a:solidFill>
            <a:schemeClr val="bg1">
              <a:alpha val="1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sz="2400">
              <a:latin typeface="Arial" panose="020B0604020202020204" pitchFamily="34" charset="0"/>
            </a:endParaRPr>
          </a:p>
        </p:txBody>
      </p:sp>
      <p:pic>
        <p:nvPicPr>
          <p:cNvPr id="26628" name="Picture 9"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349500"/>
            <a:ext cx="243205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1979613" y="4797425"/>
            <a:ext cx="4751387" cy="861774"/>
          </a:xfrm>
          <a:prstGeom prst="rect">
            <a:avLst/>
          </a:prstGeom>
          <a:noFill/>
          <a:ln w="9525">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endParaRPr lang="it-IT" sz="2000" b="1" dirty="0" smtClean="0">
              <a:solidFill>
                <a:schemeClr val="bg1"/>
              </a:solidFill>
              <a:effectLst>
                <a:outerShdw blurRad="38100" dist="38100" dir="2700000" algn="tl">
                  <a:srgbClr val="C0C0C0"/>
                </a:outerShdw>
              </a:effectLst>
            </a:endParaRPr>
          </a:p>
          <a:p>
            <a:pPr algn="ctr">
              <a:spcBef>
                <a:spcPct val="50000"/>
              </a:spcBef>
              <a:defRPr/>
            </a:pPr>
            <a:r>
              <a:rPr lang="it-IT" sz="2000" b="1" dirty="0" smtClean="0">
                <a:solidFill>
                  <a:schemeClr val="bg1"/>
                </a:solidFill>
                <a:effectLst>
                  <a:outerShdw blurRad="38100" dist="38100" dir="2700000" algn="tl">
                    <a:srgbClr val="C0C0C0"/>
                  </a:outerShdw>
                </a:effectLst>
              </a:rPr>
              <a:t>2016</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65"/>
          <p:cNvGrpSpPr>
            <a:grpSpLocks/>
          </p:cNvGrpSpPr>
          <p:nvPr/>
        </p:nvGrpSpPr>
        <p:grpSpPr bwMode="auto">
          <a:xfrm>
            <a:off x="146050" y="44450"/>
            <a:ext cx="8897938" cy="5459413"/>
            <a:chOff x="107" y="28"/>
            <a:chExt cx="5605" cy="3439"/>
          </a:xfrm>
        </p:grpSpPr>
        <p:sp>
          <p:nvSpPr>
            <p:cNvPr id="38917" name="Text Box 60"/>
            <p:cNvSpPr txBox="1">
              <a:spLocks noChangeArrowheads="1"/>
            </p:cNvSpPr>
            <p:nvPr/>
          </p:nvSpPr>
          <p:spPr bwMode="auto">
            <a:xfrm>
              <a:off x="3073" y="1979"/>
              <a:ext cx="85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1400" b="1" dirty="0">
                  <a:solidFill>
                    <a:srgbClr val="CC0000"/>
                  </a:solidFill>
                  <a:latin typeface="Arial" panose="020B0604020202020204" pitchFamily="34" charset="0"/>
                </a:rPr>
                <a:t>Infrastruttura </a:t>
              </a:r>
            </a:p>
            <a:p>
              <a:pPr algn="ctr" eaLnBrk="1" hangingPunct="1">
                <a:spcBef>
                  <a:spcPct val="0"/>
                </a:spcBef>
                <a:buFontTx/>
                <a:buNone/>
              </a:pPr>
              <a:r>
                <a:rPr lang="it-IT" sz="1400" b="1" dirty="0">
                  <a:solidFill>
                    <a:srgbClr val="CC0000"/>
                  </a:solidFill>
                  <a:latin typeface="Arial" panose="020B0604020202020204" pitchFamily="34" charset="0"/>
                </a:rPr>
                <a:t>tecnologica</a:t>
              </a:r>
            </a:p>
          </p:txBody>
        </p:sp>
        <p:sp>
          <p:nvSpPr>
            <p:cNvPr id="38918" name="Text Box 61"/>
            <p:cNvSpPr txBox="1">
              <a:spLocks noChangeArrowheads="1"/>
            </p:cNvSpPr>
            <p:nvPr/>
          </p:nvSpPr>
          <p:spPr bwMode="auto">
            <a:xfrm>
              <a:off x="2400" y="816"/>
              <a:ext cx="163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1400" b="1" dirty="0" smtClean="0">
                  <a:solidFill>
                    <a:srgbClr val="CC0000"/>
                  </a:solidFill>
                  <a:latin typeface="Avenir Book"/>
                  <a:cs typeface="Avenir Book"/>
                </a:rPr>
                <a:t>10 Servizi </a:t>
              </a:r>
              <a:endParaRPr lang="it-IT" sz="1400" b="1" dirty="0">
                <a:solidFill>
                  <a:srgbClr val="CC0000"/>
                </a:solidFill>
                <a:latin typeface="Avenir Book"/>
                <a:cs typeface="Avenir Book"/>
              </a:endParaRPr>
            </a:p>
            <a:p>
              <a:pPr algn="ctr" eaLnBrk="1" hangingPunct="1">
                <a:spcBef>
                  <a:spcPct val="0"/>
                </a:spcBef>
                <a:buFontTx/>
                <a:buNone/>
              </a:pPr>
              <a:r>
                <a:rPr lang="it-IT" sz="1400" b="1" dirty="0">
                  <a:solidFill>
                    <a:srgbClr val="CC0000"/>
                  </a:solidFill>
                  <a:latin typeface="Avenir Book"/>
                  <a:cs typeface="Avenir Book"/>
                </a:rPr>
                <a:t>Infrastrutturali abilitanti</a:t>
              </a:r>
            </a:p>
          </p:txBody>
        </p:sp>
        <p:sp>
          <p:nvSpPr>
            <p:cNvPr id="38919" name="Text Box 62"/>
            <p:cNvSpPr txBox="1">
              <a:spLocks noChangeArrowheads="1"/>
            </p:cNvSpPr>
            <p:nvPr/>
          </p:nvSpPr>
          <p:spPr bwMode="auto">
            <a:xfrm>
              <a:off x="4709" y="672"/>
              <a:ext cx="1000" cy="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1400" b="1" dirty="0" smtClean="0">
                  <a:solidFill>
                    <a:srgbClr val="CC0000"/>
                  </a:solidFill>
                  <a:latin typeface="Arial" panose="020B0604020202020204" pitchFamily="34" charset="0"/>
                </a:rPr>
                <a:t>21 Sistemi </a:t>
              </a:r>
              <a:endParaRPr lang="it-IT" sz="1400" b="1" dirty="0">
                <a:solidFill>
                  <a:srgbClr val="CC0000"/>
                </a:solidFill>
                <a:latin typeface="Arial" panose="020B0604020202020204" pitchFamily="34" charset="0"/>
              </a:endParaRPr>
            </a:p>
            <a:p>
              <a:pPr algn="ctr" eaLnBrk="1" hangingPunct="1">
                <a:spcBef>
                  <a:spcPct val="0"/>
                </a:spcBef>
                <a:buFontTx/>
                <a:buNone/>
              </a:pPr>
              <a:r>
                <a:rPr lang="it-IT" sz="1400" b="1" dirty="0">
                  <a:solidFill>
                    <a:srgbClr val="CC0000"/>
                  </a:solidFill>
                  <a:latin typeface="Arial" panose="020B0604020202020204" pitchFamily="34" charset="0"/>
                </a:rPr>
                <a:t>specializzati</a:t>
              </a:r>
            </a:p>
            <a:p>
              <a:pPr algn="ctr" eaLnBrk="1" hangingPunct="1">
                <a:spcBef>
                  <a:spcPct val="0"/>
                </a:spcBef>
                <a:buFontTx/>
                <a:buNone/>
              </a:pPr>
              <a:r>
                <a:rPr lang="it-IT" sz="1400" b="1" dirty="0">
                  <a:solidFill>
                    <a:srgbClr val="CC0000"/>
                  </a:solidFill>
                  <a:latin typeface="Arial" panose="020B0604020202020204" pitchFamily="34" charset="0"/>
                </a:rPr>
                <a:t>di dominio</a:t>
              </a:r>
            </a:p>
          </p:txBody>
        </p:sp>
        <p:sp>
          <p:nvSpPr>
            <p:cNvPr id="38920" name="Text Box 63"/>
            <p:cNvSpPr txBox="1">
              <a:spLocks noChangeArrowheads="1"/>
            </p:cNvSpPr>
            <p:nvPr/>
          </p:nvSpPr>
          <p:spPr bwMode="auto">
            <a:xfrm>
              <a:off x="364" y="754"/>
              <a:ext cx="624"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1400" b="1" dirty="0" smtClean="0">
                  <a:solidFill>
                    <a:srgbClr val="CC0000"/>
                  </a:solidFill>
                  <a:latin typeface="Avenir Book"/>
                  <a:cs typeface="Avenir Book"/>
                </a:rPr>
                <a:t>14 Portali</a:t>
              </a:r>
              <a:endParaRPr lang="it-IT" sz="1400" b="1" dirty="0">
                <a:solidFill>
                  <a:srgbClr val="CC0000"/>
                </a:solidFill>
                <a:latin typeface="Avenir Book"/>
                <a:cs typeface="Avenir Book"/>
              </a:endParaRPr>
            </a:p>
          </p:txBody>
        </p:sp>
        <p:sp>
          <p:nvSpPr>
            <p:cNvPr id="35846" name="AutoShape 73"/>
            <p:cNvSpPr>
              <a:spLocks noChangeArrowheads="1"/>
            </p:cNvSpPr>
            <p:nvPr/>
          </p:nvSpPr>
          <p:spPr bwMode="auto">
            <a:xfrm>
              <a:off x="107" y="2939"/>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solidFill>
                    <a:schemeClr val="bg1"/>
                  </a:solidFill>
                  <a:latin typeface="Arial" charset="0"/>
                  <a:ea typeface="+mn-ea"/>
                </a:rPr>
                <a:t>Monitoraggio</a:t>
              </a:r>
            </a:p>
            <a:p>
              <a:pPr algn="ctr">
                <a:defRPr/>
              </a:pPr>
              <a:r>
                <a:rPr lang="it-IT" sz="900" b="1" dirty="0">
                  <a:solidFill>
                    <a:schemeClr val="bg1"/>
                  </a:solidFill>
                  <a:latin typeface="Arial" charset="0"/>
                  <a:ea typeface="+mn-ea"/>
                </a:rPr>
                <a:t>FESR / FSE</a:t>
              </a:r>
            </a:p>
          </p:txBody>
        </p:sp>
        <p:sp>
          <p:nvSpPr>
            <p:cNvPr id="35847" name="AutoShape 85"/>
            <p:cNvSpPr>
              <a:spLocks noChangeArrowheads="1"/>
            </p:cNvSpPr>
            <p:nvPr/>
          </p:nvSpPr>
          <p:spPr bwMode="auto">
            <a:xfrm>
              <a:off x="158" y="2576"/>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rot lat="0" lon="0" rev="21000000"/>
              </a:lightRig>
            </a:scene3d>
            <a:sp3d prstMaterial="metal"/>
          </p:spPr>
          <p:txBody>
            <a:bodyPr wrap="none" anchor="ctr"/>
            <a:lstStyle/>
            <a:p>
              <a:pPr algn="ctr" eaLnBrk="1" hangingPunct="1">
                <a:defRPr/>
              </a:pPr>
              <a:r>
                <a:rPr lang="it-IT" sz="900" b="1" dirty="0">
                  <a:solidFill>
                    <a:schemeClr val="bg1"/>
                  </a:solidFill>
                  <a:latin typeface="Arial" charset="0"/>
                  <a:ea typeface="+mn-ea"/>
                </a:rPr>
                <a:t>Portale</a:t>
              </a:r>
              <a:br>
                <a:rPr lang="it-IT" sz="900" b="1" dirty="0">
                  <a:solidFill>
                    <a:schemeClr val="bg1"/>
                  </a:solidFill>
                  <a:latin typeface="Arial" charset="0"/>
                  <a:ea typeface="+mn-ea"/>
                </a:rPr>
              </a:br>
              <a:r>
                <a:rPr lang="it-IT" sz="900" b="1" dirty="0" err="1">
                  <a:solidFill>
                    <a:schemeClr val="bg1"/>
                  </a:solidFill>
                  <a:latin typeface="Arial" charset="0"/>
                  <a:ea typeface="+mn-ea"/>
                </a:rPr>
                <a:t>EmPULIA</a:t>
              </a:r>
              <a:endParaRPr lang="it-IT" sz="900" b="1" dirty="0">
                <a:solidFill>
                  <a:schemeClr val="bg1"/>
                </a:solidFill>
                <a:latin typeface="Arial" charset="0"/>
                <a:ea typeface="+mn-ea"/>
              </a:endParaRPr>
            </a:p>
          </p:txBody>
        </p:sp>
        <p:sp>
          <p:nvSpPr>
            <p:cNvPr id="35848" name="AutoShape 86"/>
            <p:cNvSpPr>
              <a:spLocks noChangeArrowheads="1"/>
            </p:cNvSpPr>
            <p:nvPr/>
          </p:nvSpPr>
          <p:spPr bwMode="auto">
            <a:xfrm>
              <a:off x="294" y="2214"/>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rot lat="0" lon="0" rev="21000000"/>
              </a:lightRig>
            </a:scene3d>
            <a:sp3d prstMaterial="metal"/>
          </p:spPr>
          <p:txBody>
            <a:bodyPr wrap="none" anchor="ctr"/>
            <a:lstStyle/>
            <a:p>
              <a:pPr algn="ctr">
                <a:defRPr/>
              </a:pPr>
              <a:r>
                <a:rPr lang="it-IT" sz="900" b="1" dirty="0" err="1">
                  <a:solidFill>
                    <a:schemeClr val="bg1"/>
                  </a:solidFill>
                  <a:latin typeface="Arial" charset="0"/>
                  <a:ea typeface="+mn-ea"/>
                </a:rPr>
                <a:t>Ist</a:t>
              </a:r>
              <a:r>
                <a:rPr lang="it-IT" sz="900" b="1" dirty="0">
                  <a:solidFill>
                    <a:schemeClr val="bg1"/>
                  </a:solidFill>
                  <a:latin typeface="Arial" charset="0"/>
                  <a:ea typeface="+mn-ea"/>
                </a:rPr>
                <a:t>. Regione</a:t>
              </a:r>
            </a:p>
            <a:p>
              <a:pPr algn="ctr">
                <a:defRPr/>
              </a:pPr>
              <a:r>
                <a:rPr lang="it-IT" sz="900" b="1" dirty="0">
                  <a:solidFill>
                    <a:schemeClr val="bg1"/>
                  </a:solidFill>
                  <a:latin typeface="Arial" charset="0"/>
                  <a:ea typeface="+mn-ea"/>
                </a:rPr>
                <a:t>Puglia</a:t>
              </a:r>
            </a:p>
          </p:txBody>
        </p:sp>
        <p:sp>
          <p:nvSpPr>
            <p:cNvPr id="35849" name="AutoShape 87"/>
            <p:cNvSpPr>
              <a:spLocks noChangeArrowheads="1"/>
            </p:cNvSpPr>
            <p:nvPr/>
          </p:nvSpPr>
          <p:spPr bwMode="auto">
            <a:xfrm>
              <a:off x="430" y="1851"/>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solidFill>
                    <a:schemeClr val="bg1"/>
                  </a:solidFill>
                  <a:latin typeface="Arial" charset="0"/>
                  <a:ea typeface="+mn-ea"/>
                </a:rPr>
                <a:t>Portale </a:t>
              </a:r>
            </a:p>
            <a:p>
              <a:pPr algn="ctr">
                <a:defRPr/>
              </a:pPr>
              <a:r>
                <a:rPr lang="it-IT" sz="900" b="1" dirty="0">
                  <a:solidFill>
                    <a:schemeClr val="bg1"/>
                  </a:solidFill>
                  <a:latin typeface="Arial" charset="0"/>
                  <a:ea typeface="+mn-ea"/>
                </a:rPr>
                <a:t>del welfare</a:t>
              </a:r>
            </a:p>
          </p:txBody>
        </p:sp>
        <p:sp>
          <p:nvSpPr>
            <p:cNvPr id="35850" name="AutoShape 88"/>
            <p:cNvSpPr>
              <a:spLocks noChangeArrowheads="1"/>
            </p:cNvSpPr>
            <p:nvPr/>
          </p:nvSpPr>
          <p:spPr bwMode="auto">
            <a:xfrm>
              <a:off x="657" y="1488"/>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Portale per</a:t>
              </a:r>
            </a:p>
            <a:p>
              <a:pPr algn="ctr">
                <a:defRPr/>
              </a:pPr>
              <a:r>
                <a:rPr lang="it-IT" sz="900" b="1">
                  <a:solidFill>
                    <a:schemeClr val="bg1"/>
                  </a:solidFill>
                  <a:latin typeface="Arial" charset="0"/>
                  <a:ea typeface="+mn-ea"/>
                </a:rPr>
                <a:t> le imprese</a:t>
              </a:r>
            </a:p>
          </p:txBody>
        </p:sp>
        <p:sp>
          <p:nvSpPr>
            <p:cNvPr id="35851" name="AutoShape 89"/>
            <p:cNvSpPr>
              <a:spLocks noChangeArrowheads="1"/>
            </p:cNvSpPr>
            <p:nvPr/>
          </p:nvSpPr>
          <p:spPr bwMode="auto">
            <a:xfrm>
              <a:off x="864" y="1152"/>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err="1">
                  <a:solidFill>
                    <a:schemeClr val="bg1"/>
                  </a:solidFill>
                  <a:latin typeface="Arial" charset="0"/>
                  <a:ea typeface="+mn-ea"/>
                </a:rPr>
                <a:t>Apulian</a:t>
              </a:r>
              <a:r>
                <a:rPr lang="it-IT" sz="900" b="1" dirty="0">
                  <a:solidFill>
                    <a:schemeClr val="bg1"/>
                  </a:solidFill>
                  <a:latin typeface="Arial" charset="0"/>
                  <a:ea typeface="+mn-ea"/>
                </a:rPr>
                <a:t> ICT</a:t>
              </a:r>
            </a:p>
            <a:p>
              <a:pPr algn="ctr">
                <a:defRPr/>
              </a:pPr>
              <a:r>
                <a:rPr lang="it-IT" sz="900" b="1" dirty="0">
                  <a:solidFill>
                    <a:schemeClr val="bg1"/>
                  </a:solidFill>
                  <a:latin typeface="Arial" charset="0"/>
                  <a:ea typeface="+mn-ea"/>
                </a:rPr>
                <a:t>Living </a:t>
              </a:r>
              <a:r>
                <a:rPr lang="it-IT" sz="900" b="1" dirty="0" err="1">
                  <a:solidFill>
                    <a:schemeClr val="bg1"/>
                  </a:solidFill>
                  <a:latin typeface="Arial" charset="0"/>
                  <a:ea typeface="+mn-ea"/>
                </a:rPr>
                <a:t>Lab</a:t>
              </a:r>
              <a:endParaRPr lang="it-IT" sz="900" b="1" dirty="0">
                <a:solidFill>
                  <a:schemeClr val="bg1"/>
                </a:solidFill>
                <a:latin typeface="Arial" charset="0"/>
                <a:ea typeface="+mn-ea"/>
              </a:endParaRPr>
            </a:p>
          </p:txBody>
        </p:sp>
        <p:sp>
          <p:nvSpPr>
            <p:cNvPr id="35852" name="AutoShape 90"/>
            <p:cNvSpPr>
              <a:spLocks noChangeArrowheads="1"/>
            </p:cNvSpPr>
            <p:nvPr/>
          </p:nvSpPr>
          <p:spPr bwMode="auto">
            <a:xfrm>
              <a:off x="1104" y="807"/>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solidFill>
                    <a:schemeClr val="bg1"/>
                  </a:solidFill>
                  <a:latin typeface="Arial" charset="0"/>
                  <a:ea typeface="+mn-ea"/>
                </a:rPr>
                <a:t>PUGLIA.</a:t>
              </a:r>
              <a:br>
                <a:rPr lang="it-IT" sz="900" b="1" dirty="0">
                  <a:solidFill>
                    <a:schemeClr val="bg1"/>
                  </a:solidFill>
                  <a:latin typeface="Arial" charset="0"/>
                  <a:ea typeface="+mn-ea"/>
                </a:rPr>
              </a:br>
              <a:r>
                <a:rPr lang="it-IT" sz="900" b="1" dirty="0">
                  <a:solidFill>
                    <a:schemeClr val="bg1"/>
                  </a:solidFill>
                  <a:latin typeface="Arial" charset="0"/>
                  <a:ea typeface="+mn-ea"/>
                </a:rPr>
                <a:t>CON</a:t>
              </a:r>
            </a:p>
          </p:txBody>
        </p:sp>
        <p:sp>
          <p:nvSpPr>
            <p:cNvPr id="35853" name="AutoShape 91"/>
            <p:cNvSpPr>
              <a:spLocks noChangeArrowheads="1"/>
            </p:cNvSpPr>
            <p:nvPr/>
          </p:nvSpPr>
          <p:spPr bwMode="auto">
            <a:xfrm>
              <a:off x="1519" y="436"/>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err="1">
                  <a:solidFill>
                    <a:schemeClr val="bg1"/>
                  </a:solidFill>
                  <a:latin typeface="Arial" charset="0"/>
                  <a:ea typeface="+mn-ea"/>
                </a:rPr>
                <a:t>Orientam</a:t>
              </a:r>
              <a:r>
                <a:rPr lang="it-IT" sz="900" b="1" dirty="0">
                  <a:solidFill>
                    <a:schemeClr val="bg1"/>
                  </a:solidFill>
                  <a:latin typeface="Arial" charset="0"/>
                  <a:ea typeface="+mn-ea"/>
                </a:rPr>
                <a:t>. </a:t>
              </a:r>
            </a:p>
            <a:p>
              <a:pPr algn="ctr">
                <a:defRPr/>
              </a:pPr>
              <a:r>
                <a:rPr lang="it-IT" sz="900" b="1" dirty="0">
                  <a:solidFill>
                    <a:schemeClr val="bg1"/>
                  </a:solidFill>
                  <a:latin typeface="Arial" charset="0"/>
                  <a:ea typeface="+mn-ea"/>
                </a:rPr>
                <a:t>Form, Lavoro</a:t>
              </a:r>
            </a:p>
          </p:txBody>
        </p:sp>
        <p:sp>
          <p:nvSpPr>
            <p:cNvPr id="35854" name="AutoShape 92"/>
            <p:cNvSpPr>
              <a:spLocks noChangeArrowheads="1"/>
            </p:cNvSpPr>
            <p:nvPr/>
          </p:nvSpPr>
          <p:spPr bwMode="auto">
            <a:xfrm>
              <a:off x="2064" y="164"/>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solidFill>
                    <a:schemeClr val="bg1"/>
                  </a:solidFill>
                  <a:latin typeface="Arial" charset="0"/>
                  <a:ea typeface="+mn-ea"/>
                </a:rPr>
                <a:t>Portale </a:t>
              </a:r>
            </a:p>
            <a:p>
              <a:pPr algn="ctr">
                <a:defRPr/>
              </a:pPr>
              <a:r>
                <a:rPr lang="it-IT" b="1" dirty="0">
                  <a:solidFill>
                    <a:schemeClr val="bg1"/>
                  </a:solidFill>
                  <a:latin typeface="Arial" charset="0"/>
                  <a:ea typeface="+mn-ea"/>
                </a:rPr>
                <a:t>della Salute</a:t>
              </a:r>
            </a:p>
          </p:txBody>
        </p:sp>
        <p:sp>
          <p:nvSpPr>
            <p:cNvPr id="35855" name="AutoShape 93"/>
            <p:cNvSpPr>
              <a:spLocks noChangeArrowheads="1"/>
            </p:cNvSpPr>
            <p:nvPr/>
          </p:nvSpPr>
          <p:spPr bwMode="auto">
            <a:xfrm>
              <a:off x="2653" y="28"/>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solidFill>
                    <a:schemeClr val="bg1"/>
                  </a:solidFill>
                  <a:latin typeface="Arial" charset="0"/>
                  <a:ea typeface="+mn-ea"/>
                </a:rPr>
                <a:t>Sviluppo</a:t>
              </a:r>
            </a:p>
            <a:p>
              <a:pPr algn="ctr">
                <a:defRPr/>
              </a:pPr>
              <a:r>
                <a:rPr lang="it-IT" b="1" dirty="0">
                  <a:solidFill>
                    <a:schemeClr val="bg1"/>
                  </a:solidFill>
                  <a:latin typeface="Arial" charset="0"/>
                  <a:ea typeface="+mn-ea"/>
                </a:rPr>
                <a:t>Rurale</a:t>
              </a:r>
            </a:p>
          </p:txBody>
        </p:sp>
        <p:sp>
          <p:nvSpPr>
            <p:cNvPr id="35856" name="AutoShape 94"/>
            <p:cNvSpPr>
              <a:spLocks noChangeArrowheads="1"/>
            </p:cNvSpPr>
            <p:nvPr/>
          </p:nvSpPr>
          <p:spPr bwMode="auto">
            <a:xfrm>
              <a:off x="3243" y="28"/>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err="1">
                  <a:solidFill>
                    <a:schemeClr val="bg1"/>
                  </a:solidFill>
                  <a:latin typeface="Arial" charset="0"/>
                  <a:ea typeface="+mn-ea"/>
                </a:rPr>
                <a:t>Sist</a:t>
              </a:r>
              <a:r>
                <a:rPr lang="it-IT" b="1" dirty="0">
                  <a:solidFill>
                    <a:schemeClr val="bg1"/>
                  </a:solidFill>
                  <a:latin typeface="Arial" charset="0"/>
                  <a:ea typeface="+mn-ea"/>
                </a:rPr>
                <a:t>. </a:t>
              </a:r>
              <a:r>
                <a:rPr lang="it-IT" b="1" dirty="0" err="1">
                  <a:solidFill>
                    <a:schemeClr val="bg1"/>
                  </a:solidFill>
                  <a:latin typeface="Arial" charset="0"/>
                  <a:ea typeface="+mn-ea"/>
                </a:rPr>
                <a:t>Inform</a:t>
              </a:r>
              <a:r>
                <a:rPr lang="it-IT" b="1" dirty="0">
                  <a:solidFill>
                    <a:schemeClr val="bg1"/>
                  </a:solidFill>
                  <a:latin typeface="Arial" charset="0"/>
                  <a:ea typeface="+mn-ea"/>
                </a:rPr>
                <a:t>.</a:t>
              </a:r>
            </a:p>
            <a:p>
              <a:pPr algn="ctr">
                <a:defRPr/>
              </a:pPr>
              <a:r>
                <a:rPr lang="it-IT" b="1" dirty="0" err="1">
                  <a:solidFill>
                    <a:schemeClr val="bg1"/>
                  </a:solidFill>
                  <a:latin typeface="Arial" charset="0"/>
                  <a:ea typeface="+mn-ea"/>
                </a:rPr>
                <a:t>Sanit</a:t>
              </a:r>
              <a:r>
                <a:rPr lang="it-IT" b="1" dirty="0">
                  <a:solidFill>
                    <a:schemeClr val="bg1"/>
                  </a:solidFill>
                  <a:latin typeface="Arial" charset="0"/>
                  <a:ea typeface="+mn-ea"/>
                </a:rPr>
                <a:t>. </a:t>
              </a:r>
              <a:r>
                <a:rPr lang="it-IT" b="1" dirty="0" err="1">
                  <a:solidFill>
                    <a:schemeClr val="bg1"/>
                  </a:solidFill>
                  <a:latin typeface="Arial" charset="0"/>
                  <a:ea typeface="+mn-ea"/>
                </a:rPr>
                <a:t>Terr</a:t>
              </a:r>
              <a:r>
                <a:rPr lang="it-IT" b="1" dirty="0">
                  <a:solidFill>
                    <a:schemeClr val="bg1"/>
                  </a:solidFill>
                  <a:latin typeface="Arial" charset="0"/>
                  <a:ea typeface="+mn-ea"/>
                </a:rPr>
                <a:t>.</a:t>
              </a:r>
            </a:p>
          </p:txBody>
        </p:sp>
        <p:sp>
          <p:nvSpPr>
            <p:cNvPr id="35857" name="AutoShape 95"/>
            <p:cNvSpPr>
              <a:spLocks noChangeArrowheads="1"/>
            </p:cNvSpPr>
            <p:nvPr/>
          </p:nvSpPr>
          <p:spPr bwMode="auto">
            <a:xfrm>
              <a:off x="3833" y="82"/>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eaLnBrk="1" hangingPunct="1">
                <a:defRPr/>
              </a:pPr>
              <a:r>
                <a:rPr lang="it-IT" b="1">
                  <a:solidFill>
                    <a:schemeClr val="bg1"/>
                  </a:solidFill>
                  <a:latin typeface="Arial" charset="0"/>
                  <a:ea typeface="+mn-ea"/>
                </a:rPr>
                <a:t>Turismo.</a:t>
              </a:r>
            </a:p>
          </p:txBody>
        </p:sp>
        <p:sp>
          <p:nvSpPr>
            <p:cNvPr id="35858" name="AutoShape 96"/>
            <p:cNvSpPr>
              <a:spLocks noChangeArrowheads="1"/>
            </p:cNvSpPr>
            <p:nvPr/>
          </p:nvSpPr>
          <p:spPr bwMode="auto">
            <a:xfrm>
              <a:off x="4422" y="168"/>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Tributi</a:t>
              </a:r>
            </a:p>
          </p:txBody>
        </p:sp>
        <p:sp>
          <p:nvSpPr>
            <p:cNvPr id="35859" name="AutoShape 97"/>
            <p:cNvSpPr>
              <a:spLocks noChangeArrowheads="1"/>
            </p:cNvSpPr>
            <p:nvPr/>
          </p:nvSpPr>
          <p:spPr bwMode="auto">
            <a:xfrm>
              <a:off x="5003" y="360"/>
              <a:ext cx="517" cy="264"/>
            </a:xfrm>
            <a:prstGeom prst="cube">
              <a:avLst>
                <a:gd name="adj" fmla="val 25000"/>
              </a:avLst>
            </a:prstGeom>
            <a:solidFill>
              <a:srgbClr val="006699"/>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eaLnBrk="1" hangingPunct="1">
                <a:defRPr/>
              </a:pPr>
              <a:r>
                <a:rPr lang="it-IT" sz="900" b="1">
                  <a:solidFill>
                    <a:schemeClr val="bg1"/>
                  </a:solidFill>
                  <a:latin typeface="Arial" charset="0"/>
                  <a:ea typeface="+mn-ea"/>
                </a:rPr>
                <a:t>RUPAR</a:t>
              </a:r>
            </a:p>
          </p:txBody>
        </p:sp>
        <p:sp>
          <p:nvSpPr>
            <p:cNvPr id="35860" name="AutoShape 98"/>
            <p:cNvSpPr>
              <a:spLocks noChangeArrowheads="1"/>
            </p:cNvSpPr>
            <p:nvPr/>
          </p:nvSpPr>
          <p:spPr bwMode="auto">
            <a:xfrm>
              <a:off x="816" y="3113"/>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OFIL </a:t>
              </a:r>
            </a:p>
          </p:txBody>
        </p:sp>
        <p:sp>
          <p:nvSpPr>
            <p:cNvPr id="35861" name="AutoShape 111"/>
            <p:cNvSpPr>
              <a:spLocks noChangeArrowheads="1"/>
            </p:cNvSpPr>
            <p:nvPr/>
          </p:nvSpPr>
          <p:spPr bwMode="auto">
            <a:xfrm>
              <a:off x="864" y="2840"/>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CIFRA</a:t>
              </a:r>
            </a:p>
          </p:txBody>
        </p:sp>
        <p:sp>
          <p:nvSpPr>
            <p:cNvPr id="35862" name="AutoShape 112"/>
            <p:cNvSpPr>
              <a:spLocks noChangeArrowheads="1"/>
            </p:cNvSpPr>
            <p:nvPr/>
          </p:nvSpPr>
          <p:spPr bwMode="auto">
            <a:xfrm>
              <a:off x="960" y="2568"/>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SIT</a:t>
              </a:r>
            </a:p>
            <a:p>
              <a:pPr algn="ctr">
                <a:defRPr/>
              </a:pPr>
              <a:r>
                <a:rPr lang="it-IT" sz="900" b="1" dirty="0">
                  <a:latin typeface="Arial" charset="0"/>
                  <a:ea typeface="+mn-ea"/>
                </a:rPr>
                <a:t>Puglia </a:t>
              </a:r>
            </a:p>
          </p:txBody>
        </p:sp>
        <p:sp>
          <p:nvSpPr>
            <p:cNvPr id="35863" name="AutoShape 113"/>
            <p:cNvSpPr>
              <a:spLocks noChangeArrowheads="1"/>
            </p:cNvSpPr>
            <p:nvPr/>
          </p:nvSpPr>
          <p:spPr bwMode="auto">
            <a:xfrm>
              <a:off x="1152" y="2024"/>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TRAMPER</a:t>
              </a:r>
            </a:p>
          </p:txBody>
        </p:sp>
        <p:sp>
          <p:nvSpPr>
            <p:cNvPr id="35864" name="AutoShape 114"/>
            <p:cNvSpPr>
              <a:spLocks noChangeArrowheads="1"/>
            </p:cNvSpPr>
            <p:nvPr/>
          </p:nvSpPr>
          <p:spPr bwMode="auto">
            <a:xfrm>
              <a:off x="1056" y="2296"/>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Papers</a:t>
              </a:r>
              <a:endParaRPr lang="it-IT" sz="900" b="1">
                <a:latin typeface="Arial" charset="0"/>
                <a:ea typeface="+mn-ea"/>
              </a:endParaRPr>
            </a:p>
          </p:txBody>
        </p:sp>
        <p:sp>
          <p:nvSpPr>
            <p:cNvPr id="35865" name="AutoShape 115"/>
            <p:cNvSpPr>
              <a:spLocks noChangeArrowheads="1"/>
            </p:cNvSpPr>
            <p:nvPr/>
          </p:nvSpPr>
          <p:spPr bwMode="auto">
            <a:xfrm>
              <a:off x="1680" y="1207"/>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EmPULIA</a:t>
              </a:r>
            </a:p>
          </p:txBody>
        </p:sp>
        <p:sp>
          <p:nvSpPr>
            <p:cNvPr id="35866" name="AutoShape 116"/>
            <p:cNvSpPr>
              <a:spLocks noChangeArrowheads="1"/>
            </p:cNvSpPr>
            <p:nvPr/>
          </p:nvSpPr>
          <p:spPr bwMode="auto">
            <a:xfrm>
              <a:off x="1872" y="943"/>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COBRA</a:t>
              </a:r>
            </a:p>
          </p:txBody>
        </p:sp>
        <p:sp>
          <p:nvSpPr>
            <p:cNvPr id="35867" name="AutoShape 117"/>
            <p:cNvSpPr>
              <a:spLocks noChangeArrowheads="1"/>
            </p:cNvSpPr>
            <p:nvPr/>
          </p:nvSpPr>
          <p:spPr bwMode="auto">
            <a:xfrm>
              <a:off x="1488" y="1487"/>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MIR </a:t>
              </a:r>
            </a:p>
          </p:txBody>
        </p:sp>
        <p:sp>
          <p:nvSpPr>
            <p:cNvPr id="35868" name="AutoShape 118"/>
            <p:cNvSpPr>
              <a:spLocks noChangeArrowheads="1"/>
            </p:cNvSpPr>
            <p:nvPr/>
          </p:nvSpPr>
          <p:spPr bwMode="auto">
            <a:xfrm>
              <a:off x="1296" y="1752"/>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UMA</a:t>
              </a:r>
            </a:p>
          </p:txBody>
        </p:sp>
        <p:sp>
          <p:nvSpPr>
            <p:cNvPr id="35869" name="AutoShape 119"/>
            <p:cNvSpPr>
              <a:spLocks noChangeArrowheads="1"/>
            </p:cNvSpPr>
            <p:nvPr/>
          </p:nvSpPr>
          <p:spPr bwMode="auto">
            <a:xfrm>
              <a:off x="3024" y="384"/>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P</a:t>
              </a:r>
              <a:r>
                <a:rPr lang="it-IT" sz="900" b="1">
                  <a:latin typeface="Arial" charset="0"/>
                  <a:ea typeface="+mn-ea"/>
                </a:rPr>
                <a:t>MA </a:t>
              </a:r>
            </a:p>
          </p:txBody>
        </p:sp>
        <p:sp>
          <p:nvSpPr>
            <p:cNvPr id="35870" name="AutoShape 120"/>
            <p:cNvSpPr>
              <a:spLocks noChangeArrowheads="1"/>
            </p:cNvSpPr>
            <p:nvPr/>
          </p:nvSpPr>
          <p:spPr bwMode="auto">
            <a:xfrm>
              <a:off x="2112" y="672"/>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SIR-TUR</a:t>
              </a:r>
            </a:p>
          </p:txBody>
        </p:sp>
        <p:sp>
          <p:nvSpPr>
            <p:cNvPr id="35871" name="AutoShape 121"/>
            <p:cNvSpPr>
              <a:spLocks noChangeArrowheads="1"/>
            </p:cNvSpPr>
            <p:nvPr/>
          </p:nvSpPr>
          <p:spPr bwMode="auto">
            <a:xfrm>
              <a:off x="3473" y="432"/>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SIST</a:t>
              </a:r>
              <a:endParaRPr lang="it-IT" sz="900" b="1" dirty="0">
                <a:latin typeface="Arial" charset="0"/>
                <a:ea typeface="+mn-ea"/>
              </a:endParaRPr>
            </a:p>
          </p:txBody>
        </p:sp>
        <p:sp>
          <p:nvSpPr>
            <p:cNvPr id="35872" name="AutoShape 122"/>
            <p:cNvSpPr>
              <a:spLocks noChangeArrowheads="1"/>
            </p:cNvSpPr>
            <p:nvPr/>
          </p:nvSpPr>
          <p:spPr bwMode="auto">
            <a:xfrm>
              <a:off x="4337" y="816"/>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EDOTTO</a:t>
              </a:r>
            </a:p>
          </p:txBody>
        </p:sp>
        <p:sp>
          <p:nvSpPr>
            <p:cNvPr id="35873" name="AutoShape 123"/>
            <p:cNvSpPr>
              <a:spLocks noChangeArrowheads="1"/>
            </p:cNvSpPr>
            <p:nvPr/>
          </p:nvSpPr>
          <p:spPr bwMode="auto">
            <a:xfrm>
              <a:off x="3936" y="549"/>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GIAVA</a:t>
              </a:r>
            </a:p>
          </p:txBody>
        </p:sp>
        <p:sp>
          <p:nvSpPr>
            <p:cNvPr id="35874" name="AutoShape 124"/>
            <p:cNvSpPr>
              <a:spLocks noChangeArrowheads="1"/>
            </p:cNvSpPr>
            <p:nvPr/>
          </p:nvSpPr>
          <p:spPr bwMode="auto">
            <a:xfrm>
              <a:off x="2544" y="432"/>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err="1">
                  <a:latin typeface="Arial" charset="0"/>
                  <a:ea typeface="+mn-ea"/>
                </a:rPr>
                <a:t>Sist</a:t>
              </a:r>
              <a:r>
                <a:rPr lang="it-IT" sz="900" b="1" dirty="0">
                  <a:latin typeface="Arial" charset="0"/>
                  <a:ea typeface="+mn-ea"/>
                </a:rPr>
                <a:t>. </a:t>
              </a:r>
              <a:br>
                <a:rPr lang="it-IT" sz="900" b="1" dirty="0">
                  <a:latin typeface="Arial" charset="0"/>
                  <a:ea typeface="+mn-ea"/>
                </a:rPr>
              </a:br>
              <a:r>
                <a:rPr lang="it-IT" sz="900" b="1" dirty="0">
                  <a:latin typeface="Arial" charset="0"/>
                  <a:ea typeface="+mn-ea"/>
                </a:rPr>
                <a:t>Puglia</a:t>
              </a:r>
            </a:p>
          </p:txBody>
        </p:sp>
        <p:sp>
          <p:nvSpPr>
            <p:cNvPr id="35875" name="AutoShape 125"/>
            <p:cNvSpPr>
              <a:spLocks noChangeArrowheads="1"/>
            </p:cNvSpPr>
            <p:nvPr/>
          </p:nvSpPr>
          <p:spPr bwMode="auto">
            <a:xfrm>
              <a:off x="2653" y="2750"/>
              <a:ext cx="504" cy="264"/>
            </a:xfrm>
            <a:prstGeom prst="cube">
              <a:avLst>
                <a:gd name="adj" fmla="val 25000"/>
              </a:avLst>
            </a:prstGeom>
            <a:solidFill>
              <a:srgbClr val="C0C0C0">
                <a:alpha val="84000"/>
              </a:srgbClr>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RUPAR</a:t>
              </a:r>
            </a:p>
          </p:txBody>
        </p:sp>
        <p:sp>
          <p:nvSpPr>
            <p:cNvPr id="35876" name="AutoShape 126"/>
            <p:cNvSpPr>
              <a:spLocks noChangeArrowheads="1"/>
            </p:cNvSpPr>
            <p:nvPr/>
          </p:nvSpPr>
          <p:spPr bwMode="auto">
            <a:xfrm>
              <a:off x="2472" y="3203"/>
              <a:ext cx="504" cy="264"/>
            </a:xfrm>
            <a:prstGeom prst="cube">
              <a:avLst>
                <a:gd name="adj" fmla="val 25000"/>
              </a:avLst>
            </a:prstGeom>
            <a:solidFill>
              <a:srgbClr val="C0C0C0">
                <a:alpha val="84000"/>
              </a:srgbClr>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BANDA </a:t>
              </a:r>
              <a:br>
                <a:rPr lang="it-IT" sz="900" b="1" dirty="0">
                  <a:latin typeface="Arial" charset="0"/>
                  <a:ea typeface="+mn-ea"/>
                </a:rPr>
              </a:br>
              <a:r>
                <a:rPr lang="it-IT" sz="900" b="1" dirty="0">
                  <a:latin typeface="Arial" charset="0"/>
                  <a:ea typeface="+mn-ea"/>
                </a:rPr>
                <a:t>LARGA</a:t>
              </a:r>
            </a:p>
          </p:txBody>
        </p:sp>
        <p:sp>
          <p:nvSpPr>
            <p:cNvPr id="35877" name="AutoShape 127"/>
            <p:cNvSpPr>
              <a:spLocks noChangeArrowheads="1"/>
            </p:cNvSpPr>
            <p:nvPr/>
          </p:nvSpPr>
          <p:spPr bwMode="auto">
            <a:xfrm>
              <a:off x="3120" y="2400"/>
              <a:ext cx="504" cy="264"/>
            </a:xfrm>
            <a:prstGeom prst="cube">
              <a:avLst>
                <a:gd name="adj" fmla="val 25000"/>
              </a:avLst>
            </a:prstGeom>
            <a:solidFill>
              <a:srgbClr val="C0C0C0">
                <a:alpha val="84000"/>
              </a:srgbClr>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RUPAR </a:t>
              </a:r>
              <a:br>
                <a:rPr lang="it-IT" sz="900" b="1">
                  <a:latin typeface="Arial" charset="0"/>
                  <a:ea typeface="+mn-ea"/>
                </a:rPr>
              </a:br>
              <a:r>
                <a:rPr lang="it-IT" sz="900" b="1">
                  <a:latin typeface="Arial" charset="0"/>
                  <a:ea typeface="+mn-ea"/>
                </a:rPr>
                <a:t>WIRELESS</a:t>
              </a:r>
            </a:p>
          </p:txBody>
        </p:sp>
        <p:sp>
          <p:nvSpPr>
            <p:cNvPr id="35878" name="AutoShape 128"/>
            <p:cNvSpPr>
              <a:spLocks noChangeArrowheads="1"/>
            </p:cNvSpPr>
            <p:nvPr/>
          </p:nvSpPr>
          <p:spPr bwMode="auto">
            <a:xfrm>
              <a:off x="3816" y="2568"/>
              <a:ext cx="504" cy="264"/>
            </a:xfrm>
            <a:prstGeom prst="cube">
              <a:avLst>
                <a:gd name="adj" fmla="val 25000"/>
              </a:avLst>
            </a:prstGeom>
            <a:solidFill>
              <a:srgbClr val="C0C0C0">
                <a:alpha val="84000"/>
              </a:srgbClr>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RETE </a:t>
              </a:r>
              <a:br>
                <a:rPr lang="it-IT" b="1">
                  <a:latin typeface="Arial" charset="0"/>
                  <a:ea typeface="+mn-ea"/>
                </a:rPr>
              </a:br>
              <a:r>
                <a:rPr lang="it-IT" b="1">
                  <a:latin typeface="Arial" charset="0"/>
                  <a:ea typeface="+mn-ea"/>
                </a:rPr>
                <a:t>GNSS</a:t>
              </a:r>
            </a:p>
          </p:txBody>
        </p:sp>
        <p:sp>
          <p:nvSpPr>
            <p:cNvPr id="35879" name="AutoShape 129"/>
            <p:cNvSpPr>
              <a:spLocks noChangeArrowheads="1"/>
            </p:cNvSpPr>
            <p:nvPr/>
          </p:nvSpPr>
          <p:spPr bwMode="auto">
            <a:xfrm>
              <a:off x="4200" y="2952"/>
              <a:ext cx="504" cy="264"/>
            </a:xfrm>
            <a:prstGeom prst="cube">
              <a:avLst>
                <a:gd name="adj" fmla="val 25000"/>
              </a:avLst>
            </a:prstGeom>
            <a:solidFill>
              <a:srgbClr val="C0C0C0">
                <a:alpha val="84000"/>
              </a:srgbClr>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latin typeface="Arial" charset="0"/>
                  <a:ea typeface="+mn-ea"/>
                </a:rPr>
                <a:t> DATA </a:t>
              </a:r>
              <a:br>
                <a:rPr lang="it-IT" sz="900" b="1" dirty="0">
                  <a:latin typeface="Arial" charset="0"/>
                  <a:ea typeface="+mn-ea"/>
                </a:rPr>
              </a:br>
              <a:r>
                <a:rPr lang="it-IT" sz="900" b="1" dirty="0">
                  <a:latin typeface="Arial" charset="0"/>
                  <a:ea typeface="+mn-ea"/>
                </a:rPr>
                <a:t>CENTER</a:t>
              </a:r>
            </a:p>
          </p:txBody>
        </p:sp>
        <p:sp>
          <p:nvSpPr>
            <p:cNvPr id="35880" name="AutoShape 135"/>
            <p:cNvSpPr>
              <a:spLocks noChangeArrowheads="1"/>
            </p:cNvSpPr>
            <p:nvPr/>
          </p:nvSpPr>
          <p:spPr bwMode="auto">
            <a:xfrm>
              <a:off x="1536" y="3158"/>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solidFill>
                    <a:schemeClr val="bg1"/>
                  </a:solidFill>
                  <a:latin typeface="Arial" charset="0"/>
                  <a:ea typeface="+mn-ea"/>
                </a:rPr>
                <a:t>PEC</a:t>
              </a:r>
            </a:p>
          </p:txBody>
        </p:sp>
        <p:sp>
          <p:nvSpPr>
            <p:cNvPr id="35881" name="AutoShape 138"/>
            <p:cNvSpPr>
              <a:spLocks noChangeArrowheads="1"/>
            </p:cNvSpPr>
            <p:nvPr/>
          </p:nvSpPr>
          <p:spPr bwMode="auto">
            <a:xfrm>
              <a:off x="1701" y="2808"/>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Firma</a:t>
              </a:r>
            </a:p>
            <a:p>
              <a:pPr algn="ctr">
                <a:defRPr/>
              </a:pPr>
              <a:r>
                <a:rPr lang="it-IT" sz="900" b="1">
                  <a:solidFill>
                    <a:schemeClr val="bg1"/>
                  </a:solidFill>
                  <a:latin typeface="Arial" charset="0"/>
                  <a:ea typeface="+mn-ea"/>
                </a:rPr>
                <a:t>digitale</a:t>
              </a:r>
            </a:p>
          </p:txBody>
        </p:sp>
        <p:sp>
          <p:nvSpPr>
            <p:cNvPr id="35882" name="AutoShape 139"/>
            <p:cNvSpPr>
              <a:spLocks noChangeArrowheads="1"/>
            </p:cNvSpPr>
            <p:nvPr/>
          </p:nvSpPr>
          <p:spPr bwMode="auto">
            <a:xfrm>
              <a:off x="2496" y="1392"/>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solidFill>
                    <a:schemeClr val="bg1"/>
                  </a:solidFill>
                  <a:latin typeface="Arial" charset="0"/>
                  <a:ea typeface="+mn-ea"/>
                </a:rPr>
                <a:t>Gestione</a:t>
              </a:r>
            </a:p>
            <a:p>
              <a:pPr algn="ctr">
                <a:defRPr/>
              </a:pPr>
              <a:r>
                <a:rPr lang="it-IT" sz="900" b="1" dirty="0">
                  <a:solidFill>
                    <a:schemeClr val="bg1"/>
                  </a:solidFill>
                  <a:latin typeface="Arial" charset="0"/>
                  <a:ea typeface="+mn-ea"/>
                </a:rPr>
                <a:t>documentale</a:t>
              </a:r>
            </a:p>
          </p:txBody>
        </p:sp>
        <p:sp>
          <p:nvSpPr>
            <p:cNvPr id="35883" name="AutoShape 140"/>
            <p:cNvSpPr>
              <a:spLocks noChangeArrowheads="1"/>
            </p:cNvSpPr>
            <p:nvPr/>
          </p:nvSpPr>
          <p:spPr bwMode="auto">
            <a:xfrm>
              <a:off x="2256" y="1752"/>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Video-</a:t>
              </a:r>
            </a:p>
            <a:p>
              <a:pPr algn="ctr">
                <a:defRPr/>
              </a:pPr>
              <a:r>
                <a:rPr lang="it-IT" sz="900" b="1">
                  <a:solidFill>
                    <a:schemeClr val="bg1"/>
                  </a:solidFill>
                  <a:latin typeface="Arial" charset="0"/>
                  <a:ea typeface="+mn-ea"/>
                </a:rPr>
                <a:t>comunicazione</a:t>
              </a:r>
            </a:p>
          </p:txBody>
        </p:sp>
        <p:sp>
          <p:nvSpPr>
            <p:cNvPr id="35884" name="AutoShape 141"/>
            <p:cNvSpPr>
              <a:spLocks noChangeArrowheads="1"/>
            </p:cNvSpPr>
            <p:nvPr/>
          </p:nvSpPr>
          <p:spPr bwMode="auto">
            <a:xfrm>
              <a:off x="1837" y="2432"/>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Servizi </a:t>
              </a:r>
            </a:p>
            <a:p>
              <a:pPr algn="ctr">
                <a:defRPr/>
              </a:pPr>
              <a:r>
                <a:rPr lang="it-IT" sz="900" b="1">
                  <a:solidFill>
                    <a:schemeClr val="bg1"/>
                  </a:solidFill>
                  <a:latin typeface="Arial" charset="0"/>
                  <a:ea typeface="+mn-ea"/>
                </a:rPr>
                <a:t>SPC</a:t>
              </a:r>
            </a:p>
          </p:txBody>
        </p:sp>
        <p:sp>
          <p:nvSpPr>
            <p:cNvPr id="35885" name="AutoShape 142"/>
            <p:cNvSpPr>
              <a:spLocks noChangeArrowheads="1"/>
            </p:cNvSpPr>
            <p:nvPr/>
          </p:nvSpPr>
          <p:spPr bwMode="auto">
            <a:xfrm>
              <a:off x="2064" y="2069"/>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Protocollo</a:t>
              </a:r>
              <a:br>
                <a:rPr lang="it-IT" sz="900" b="1">
                  <a:solidFill>
                    <a:schemeClr val="bg1"/>
                  </a:solidFill>
                  <a:latin typeface="Arial" charset="0"/>
                  <a:ea typeface="+mn-ea"/>
                </a:rPr>
              </a:br>
              <a:r>
                <a:rPr lang="it-IT" sz="900" b="1">
                  <a:solidFill>
                    <a:schemeClr val="bg1"/>
                  </a:solidFill>
                  <a:latin typeface="Arial" charset="0"/>
                  <a:ea typeface="+mn-ea"/>
                </a:rPr>
                <a:t> informatico</a:t>
              </a:r>
            </a:p>
          </p:txBody>
        </p:sp>
        <p:sp>
          <p:nvSpPr>
            <p:cNvPr id="35886" name="AutoShape 143"/>
            <p:cNvSpPr>
              <a:spLocks noChangeArrowheads="1"/>
            </p:cNvSpPr>
            <p:nvPr/>
          </p:nvSpPr>
          <p:spPr bwMode="auto">
            <a:xfrm>
              <a:off x="3659" y="1248"/>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Cooperazione</a:t>
              </a:r>
            </a:p>
            <a:p>
              <a:pPr algn="ctr">
                <a:defRPr/>
              </a:pPr>
              <a:r>
                <a:rPr lang="it-IT" sz="900" b="1">
                  <a:solidFill>
                    <a:schemeClr val="bg1"/>
                  </a:solidFill>
                  <a:latin typeface="Arial" charset="0"/>
                  <a:ea typeface="+mn-ea"/>
                </a:rPr>
                <a:t>applicativa</a:t>
              </a:r>
            </a:p>
          </p:txBody>
        </p:sp>
        <p:sp>
          <p:nvSpPr>
            <p:cNvPr id="35887" name="AutoShape 144"/>
            <p:cNvSpPr>
              <a:spLocks noChangeArrowheads="1"/>
            </p:cNvSpPr>
            <p:nvPr/>
          </p:nvSpPr>
          <p:spPr bwMode="auto">
            <a:xfrm>
              <a:off x="3072" y="1200"/>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solidFill>
                    <a:schemeClr val="bg1"/>
                  </a:solidFill>
                  <a:latin typeface="Arial" charset="0"/>
                  <a:ea typeface="+mn-ea"/>
                </a:rPr>
                <a:t>Accesso </a:t>
              </a:r>
            </a:p>
            <a:p>
              <a:pPr algn="ctr">
                <a:defRPr/>
              </a:pPr>
              <a:r>
                <a:rPr lang="it-IT" sz="900" b="1" dirty="0" err="1">
                  <a:solidFill>
                    <a:schemeClr val="bg1"/>
                  </a:solidFill>
                  <a:latin typeface="Arial" charset="0"/>
                  <a:ea typeface="+mn-ea"/>
                </a:rPr>
                <a:t>Informazi</a:t>
              </a:r>
              <a:r>
                <a:rPr lang="it-IT" sz="900" b="1" dirty="0">
                  <a:solidFill>
                    <a:schemeClr val="bg1"/>
                  </a:solidFill>
                  <a:latin typeface="Arial" charset="0"/>
                  <a:ea typeface="+mn-ea"/>
                </a:rPr>
                <a:t>. GIS</a:t>
              </a:r>
            </a:p>
          </p:txBody>
        </p:sp>
        <p:sp>
          <p:nvSpPr>
            <p:cNvPr id="35888" name="AutoShape 145"/>
            <p:cNvSpPr>
              <a:spLocks noChangeArrowheads="1"/>
            </p:cNvSpPr>
            <p:nvPr/>
          </p:nvSpPr>
          <p:spPr bwMode="auto">
            <a:xfrm>
              <a:off x="4139" y="1536"/>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Anonimizz. </a:t>
              </a:r>
            </a:p>
            <a:p>
              <a:pPr algn="ctr">
                <a:defRPr/>
              </a:pPr>
              <a:r>
                <a:rPr lang="it-IT" sz="900" b="1">
                  <a:solidFill>
                    <a:schemeClr val="bg1"/>
                  </a:solidFill>
                  <a:latin typeface="Arial" charset="0"/>
                  <a:ea typeface="+mn-ea"/>
                </a:rPr>
                <a:t>Pseud. (SAP) </a:t>
              </a:r>
            </a:p>
          </p:txBody>
        </p:sp>
        <p:sp>
          <p:nvSpPr>
            <p:cNvPr id="35889" name="AutoShape 146"/>
            <p:cNvSpPr>
              <a:spLocks noChangeArrowheads="1"/>
            </p:cNvSpPr>
            <p:nvPr/>
          </p:nvSpPr>
          <p:spPr bwMode="auto">
            <a:xfrm>
              <a:off x="4560" y="2280"/>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Piattaforma</a:t>
              </a:r>
            </a:p>
            <a:p>
              <a:pPr algn="ctr">
                <a:defRPr/>
              </a:pPr>
              <a:r>
                <a:rPr lang="it-IT" sz="900" b="1">
                  <a:solidFill>
                    <a:schemeClr val="bg1"/>
                  </a:solidFill>
                  <a:latin typeface="Arial" charset="0"/>
                  <a:ea typeface="+mn-ea"/>
                </a:rPr>
                <a:t>workflow</a:t>
              </a:r>
            </a:p>
          </p:txBody>
        </p:sp>
        <p:sp>
          <p:nvSpPr>
            <p:cNvPr id="35890" name="AutoShape 147"/>
            <p:cNvSpPr>
              <a:spLocks noChangeArrowheads="1"/>
            </p:cNvSpPr>
            <p:nvPr/>
          </p:nvSpPr>
          <p:spPr bwMode="auto">
            <a:xfrm>
              <a:off x="4673" y="1125"/>
              <a:ext cx="490"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Prevenzione</a:t>
              </a:r>
            </a:p>
          </p:txBody>
        </p:sp>
        <p:sp>
          <p:nvSpPr>
            <p:cNvPr id="35891" name="AutoShape 148"/>
            <p:cNvSpPr>
              <a:spLocks noChangeArrowheads="1"/>
            </p:cNvSpPr>
            <p:nvPr/>
          </p:nvSpPr>
          <p:spPr bwMode="auto">
            <a:xfrm>
              <a:off x="5009" y="1413"/>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Dipendenze</a:t>
              </a:r>
            </a:p>
          </p:txBody>
        </p:sp>
        <p:sp>
          <p:nvSpPr>
            <p:cNvPr id="35892" name="AutoShape 149"/>
            <p:cNvSpPr>
              <a:spLocks noChangeArrowheads="1"/>
            </p:cNvSpPr>
            <p:nvPr/>
          </p:nvSpPr>
          <p:spPr bwMode="auto">
            <a:xfrm>
              <a:off x="5201" y="1749"/>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Salute </a:t>
              </a:r>
              <a:br>
                <a:rPr lang="it-IT" sz="900" b="1">
                  <a:latin typeface="Arial" charset="0"/>
                  <a:ea typeface="+mn-ea"/>
                </a:rPr>
              </a:br>
              <a:r>
                <a:rPr lang="it-IT" sz="900" b="1">
                  <a:latin typeface="Arial" charset="0"/>
                  <a:ea typeface="+mn-ea"/>
                </a:rPr>
                <a:t>mentale</a:t>
              </a:r>
            </a:p>
          </p:txBody>
        </p:sp>
        <p:sp>
          <p:nvSpPr>
            <p:cNvPr id="35893" name="AutoShape 150"/>
            <p:cNvSpPr>
              <a:spLocks noChangeArrowheads="1"/>
            </p:cNvSpPr>
            <p:nvPr/>
          </p:nvSpPr>
          <p:spPr bwMode="auto">
            <a:xfrm>
              <a:off x="5280" y="2064"/>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a:latin typeface="Arial" charset="0"/>
                  <a:ea typeface="+mn-ea"/>
                </a:rPr>
                <a:t> </a:t>
              </a:r>
              <a:r>
                <a:rPr lang="it-IT" sz="900" b="1">
                  <a:latin typeface="Arial" charset="0"/>
                  <a:ea typeface="+mn-ea"/>
                </a:rPr>
                <a:t>Anatomie</a:t>
              </a:r>
            </a:p>
            <a:p>
              <a:pPr algn="ctr">
                <a:defRPr/>
              </a:pPr>
              <a:r>
                <a:rPr lang="it-IT" sz="900" b="1">
                  <a:latin typeface="Arial" charset="0"/>
                  <a:ea typeface="+mn-ea"/>
                </a:rPr>
                <a:t>patologiche </a:t>
              </a:r>
            </a:p>
          </p:txBody>
        </p:sp>
        <p:sp>
          <p:nvSpPr>
            <p:cNvPr id="35894" name="AutoShape 151"/>
            <p:cNvSpPr>
              <a:spLocks noChangeArrowheads="1"/>
            </p:cNvSpPr>
            <p:nvPr/>
          </p:nvSpPr>
          <p:spPr bwMode="auto">
            <a:xfrm>
              <a:off x="5297" y="2421"/>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b="1" dirty="0">
                  <a:latin typeface="Arial" charset="0"/>
                  <a:ea typeface="+mn-ea"/>
                </a:rPr>
                <a:t> </a:t>
              </a:r>
              <a:r>
                <a:rPr lang="it-IT" sz="900" b="1" dirty="0">
                  <a:latin typeface="Arial" charset="0"/>
                  <a:ea typeface="+mn-ea"/>
                </a:rPr>
                <a:t>Screening</a:t>
              </a:r>
            </a:p>
            <a:p>
              <a:pPr algn="ctr">
                <a:defRPr/>
              </a:pPr>
              <a:r>
                <a:rPr lang="it-IT" sz="900" b="1" dirty="0" err="1">
                  <a:latin typeface="Arial" charset="0"/>
                  <a:ea typeface="+mn-ea"/>
                </a:rPr>
                <a:t>Oncolog</a:t>
              </a:r>
              <a:r>
                <a:rPr lang="it-IT" sz="900" b="1" dirty="0">
                  <a:latin typeface="Arial" charset="0"/>
                  <a:ea typeface="+mn-ea"/>
                </a:rPr>
                <a:t>.</a:t>
              </a:r>
            </a:p>
          </p:txBody>
        </p:sp>
        <p:sp>
          <p:nvSpPr>
            <p:cNvPr id="35895" name="AutoShape 152"/>
            <p:cNvSpPr>
              <a:spLocks noChangeArrowheads="1"/>
            </p:cNvSpPr>
            <p:nvPr/>
          </p:nvSpPr>
          <p:spPr bwMode="auto">
            <a:xfrm>
              <a:off x="4475" y="1872"/>
              <a:ext cx="517" cy="264"/>
            </a:xfrm>
            <a:prstGeom prst="cube">
              <a:avLst>
                <a:gd name="adj" fmla="val 25000"/>
              </a:avLst>
            </a:prstGeom>
            <a:solidFill>
              <a:srgbClr val="008040"/>
            </a:solidFill>
            <a:ln w="952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a:solidFill>
                    <a:schemeClr val="bg1"/>
                  </a:solidFill>
                  <a:latin typeface="Arial" charset="0"/>
                  <a:ea typeface="+mn-ea"/>
                </a:rPr>
                <a:t>Servizio</a:t>
              </a:r>
            </a:p>
            <a:p>
              <a:pPr algn="ctr">
                <a:defRPr/>
              </a:pPr>
              <a:r>
                <a:rPr lang="it-IT" sz="900" b="1">
                  <a:solidFill>
                    <a:schemeClr val="bg1"/>
                  </a:solidFill>
                  <a:latin typeface="Arial" charset="0"/>
                  <a:ea typeface="+mn-ea"/>
                </a:rPr>
                <a:t>IdP</a:t>
              </a:r>
            </a:p>
          </p:txBody>
        </p:sp>
        <p:sp>
          <p:nvSpPr>
            <p:cNvPr id="35896" name="AutoShape 153"/>
            <p:cNvSpPr>
              <a:spLocks noChangeArrowheads="1"/>
            </p:cNvSpPr>
            <p:nvPr/>
          </p:nvSpPr>
          <p:spPr bwMode="auto">
            <a:xfrm>
              <a:off x="5249" y="2805"/>
              <a:ext cx="415" cy="219"/>
            </a:xfrm>
            <a:prstGeom prst="cube">
              <a:avLst>
                <a:gd name="adj" fmla="val 25000"/>
              </a:avLst>
            </a:prstGeom>
            <a:solidFill>
              <a:srgbClr val="FFCC00"/>
            </a:solidFill>
            <a:ln w="15875">
              <a:solidFill>
                <a:schemeClr val="bg1"/>
              </a:solidFill>
              <a:miter lim="800000"/>
              <a:headEnd/>
              <a:tailEnd/>
            </a:ln>
            <a:effectLst>
              <a:outerShdw blurRad="50800" dist="38100" dir="2700000" algn="tl" rotWithShape="0">
                <a:srgbClr val="000000">
                  <a:alpha val="43000"/>
                </a:srgbClr>
              </a:outerShdw>
            </a:effectLst>
            <a:scene3d>
              <a:camera prst="orthographicFront"/>
              <a:lightRig rig="threePt" dir="t"/>
            </a:scene3d>
          </p:spPr>
          <p:txBody>
            <a:bodyPr wrap="none" anchor="ctr"/>
            <a:lstStyle/>
            <a:p>
              <a:pPr algn="ctr">
                <a:defRPr/>
              </a:pPr>
              <a:r>
                <a:rPr lang="it-IT" sz="900" b="1" dirty="0">
                  <a:latin typeface="Arial" charset="0"/>
                  <a:ea typeface="+mn-ea"/>
                </a:rPr>
                <a:t>Welfare</a:t>
              </a:r>
            </a:p>
          </p:txBody>
        </p:sp>
      </p:grpSp>
      <p:sp>
        <p:nvSpPr>
          <p:cNvPr id="61" name="Rettangolo 60"/>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3" name="CasellaDiTesto 2"/>
          <p:cNvSpPr txBox="1"/>
          <p:nvPr/>
        </p:nvSpPr>
        <p:spPr>
          <a:xfrm>
            <a:off x="445293" y="137251"/>
            <a:ext cx="1890713" cy="646331"/>
          </a:xfrm>
          <a:prstGeom prst="rect">
            <a:avLst/>
          </a:prstGeom>
          <a:noFill/>
        </p:spPr>
        <p:txBody>
          <a:bodyPr wrap="square" rtlCol="0">
            <a:spAutoFit/>
          </a:bodyPr>
          <a:lstStyle/>
          <a:p>
            <a:r>
              <a:rPr lang="it-IT" sz="1800" b="1" dirty="0">
                <a:solidFill>
                  <a:srgbClr val="C00000"/>
                </a:solidFill>
                <a:effectLst>
                  <a:outerShdw blurRad="38100" dist="38100" dir="2700000" algn="tl">
                    <a:srgbClr val="C0C0C0"/>
                  </a:outerShdw>
                </a:effectLst>
                <a:latin typeface="Avenir Book"/>
              </a:rPr>
              <a:t>Infrastruttura Digitale</a:t>
            </a:r>
          </a:p>
        </p:txBody>
      </p:sp>
    </p:spTree>
    <p:extLst>
      <p:ext uri="{BB962C8B-B14F-4D97-AF65-F5344CB8AC3E}">
        <p14:creationId xmlns:p14="http://schemas.microsoft.com/office/powerpoint/2010/main" val="3455927859"/>
      </p:ext>
    </p:extLst>
  </p:cSld>
  <p:clrMapOvr>
    <a:masterClrMapping/>
  </p:clrMapOvr>
  <p:transition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4" name="Group 4"/>
          <p:cNvGrpSpPr>
            <a:grpSpLocks/>
          </p:cNvGrpSpPr>
          <p:nvPr/>
        </p:nvGrpSpPr>
        <p:grpSpPr bwMode="auto">
          <a:xfrm>
            <a:off x="3551422" y="773345"/>
            <a:ext cx="5544442" cy="3582530"/>
            <a:chOff x="2109" y="482"/>
            <a:chExt cx="3651" cy="2313"/>
          </a:xfrm>
        </p:grpSpPr>
        <p:pic>
          <p:nvPicPr>
            <p:cNvPr id="51209" name="Oval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 y="482"/>
              <a:ext cx="3597" cy="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0" name="Line 11"/>
            <p:cNvSpPr>
              <a:spLocks noChangeShapeType="1"/>
            </p:cNvSpPr>
            <p:nvPr/>
          </p:nvSpPr>
          <p:spPr bwMode="auto">
            <a:xfrm>
              <a:off x="3898" y="1526"/>
              <a:ext cx="1862" cy="62"/>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7894" name="AutoShape 51"/>
            <p:cNvSpPr>
              <a:spLocks noChangeArrowheads="1"/>
            </p:cNvSpPr>
            <p:nvPr/>
          </p:nvSpPr>
          <p:spPr bwMode="auto">
            <a:xfrm>
              <a:off x="4045" y="534"/>
              <a:ext cx="323" cy="272"/>
            </a:xfrm>
            <a:prstGeom prst="can">
              <a:avLst>
                <a:gd name="adj" fmla="val 25000"/>
              </a:avLst>
            </a:prstGeom>
            <a:solidFill>
              <a:srgbClr val="CC330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942" name="AutoShape 169"/>
            <p:cNvSpPr>
              <a:spLocks noChangeArrowheads="1"/>
            </p:cNvSpPr>
            <p:nvPr/>
          </p:nvSpPr>
          <p:spPr bwMode="auto">
            <a:xfrm>
              <a:off x="3224" y="534"/>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51213" name="Line 135"/>
            <p:cNvSpPr>
              <a:spLocks noChangeShapeType="1"/>
            </p:cNvSpPr>
            <p:nvPr/>
          </p:nvSpPr>
          <p:spPr bwMode="auto">
            <a:xfrm flipV="1">
              <a:off x="3898" y="531"/>
              <a:ext cx="88" cy="994"/>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71" name="AutoShape 49"/>
            <p:cNvSpPr>
              <a:spLocks noChangeArrowheads="1"/>
            </p:cNvSpPr>
            <p:nvPr/>
          </p:nvSpPr>
          <p:spPr bwMode="auto">
            <a:xfrm>
              <a:off x="2862" y="534"/>
              <a:ext cx="322"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b="1">
                <a:effectLst>
                  <a:outerShdw blurRad="50800" dist="38100" dir="2700000" algn="tl" rotWithShape="0">
                    <a:srgbClr val="000000">
                      <a:alpha val="43000"/>
                    </a:srgbClr>
                  </a:outerShdw>
                </a:effectLst>
                <a:latin typeface="Arial" charset="0"/>
                <a:ea typeface="+mn-ea"/>
              </a:endParaRPr>
            </a:p>
          </p:txBody>
        </p:sp>
        <p:sp>
          <p:nvSpPr>
            <p:cNvPr id="37896" name="AutoShape 154"/>
            <p:cNvSpPr>
              <a:spLocks noChangeArrowheads="1"/>
            </p:cNvSpPr>
            <p:nvPr/>
          </p:nvSpPr>
          <p:spPr bwMode="auto">
            <a:xfrm>
              <a:off x="2688" y="1478"/>
              <a:ext cx="323" cy="301"/>
            </a:xfrm>
            <a:prstGeom prst="can">
              <a:avLst>
                <a:gd name="adj" fmla="val 25000"/>
              </a:avLst>
            </a:prstGeom>
            <a:solidFill>
              <a:srgbClr val="CC99FF">
                <a:alpha val="82000"/>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897" name="AutoShape 152"/>
            <p:cNvSpPr>
              <a:spLocks noChangeArrowheads="1"/>
            </p:cNvSpPr>
            <p:nvPr/>
          </p:nvSpPr>
          <p:spPr bwMode="auto">
            <a:xfrm>
              <a:off x="2548" y="1861"/>
              <a:ext cx="323" cy="301"/>
            </a:xfrm>
            <a:prstGeom prst="can">
              <a:avLst>
                <a:gd name="adj" fmla="val 25000"/>
              </a:avLst>
            </a:prstGeom>
            <a:solidFill>
              <a:srgbClr val="CC99FF">
                <a:alpha val="82000"/>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b="1" dirty="0">
                <a:latin typeface="Arial" charset="0"/>
                <a:ea typeface="+mn-ea"/>
              </a:endParaRPr>
            </a:p>
          </p:txBody>
        </p:sp>
        <p:sp>
          <p:nvSpPr>
            <p:cNvPr id="51217" name="Line 6"/>
            <p:cNvSpPr>
              <a:spLocks noChangeShapeType="1"/>
            </p:cNvSpPr>
            <p:nvPr/>
          </p:nvSpPr>
          <p:spPr bwMode="auto">
            <a:xfrm flipH="1">
              <a:off x="3898" y="591"/>
              <a:ext cx="733" cy="934"/>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1218" name="Line 7"/>
            <p:cNvSpPr>
              <a:spLocks noChangeShapeType="1"/>
            </p:cNvSpPr>
            <p:nvPr/>
          </p:nvSpPr>
          <p:spPr bwMode="auto">
            <a:xfrm flipH="1" flipV="1">
              <a:off x="2168" y="1315"/>
              <a:ext cx="1730" cy="210"/>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1219" name="Line 8"/>
            <p:cNvSpPr>
              <a:spLocks noChangeShapeType="1"/>
            </p:cNvSpPr>
            <p:nvPr/>
          </p:nvSpPr>
          <p:spPr bwMode="auto">
            <a:xfrm flipH="1">
              <a:off x="2750" y="1524"/>
              <a:ext cx="1148" cy="798"/>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1220" name="Line 9"/>
            <p:cNvSpPr>
              <a:spLocks noChangeShapeType="1"/>
            </p:cNvSpPr>
            <p:nvPr/>
          </p:nvSpPr>
          <p:spPr bwMode="auto">
            <a:xfrm flipH="1">
              <a:off x="3429" y="1525"/>
              <a:ext cx="469" cy="1057"/>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1221" name="Line 10"/>
            <p:cNvSpPr>
              <a:spLocks noChangeShapeType="1"/>
            </p:cNvSpPr>
            <p:nvPr/>
          </p:nvSpPr>
          <p:spPr bwMode="auto">
            <a:xfrm>
              <a:off x="3898" y="1496"/>
              <a:ext cx="411" cy="1116"/>
            </a:xfrm>
            <a:prstGeom prst="line">
              <a:avLst/>
            </a:prstGeom>
            <a:noFill/>
            <a:ln w="38100">
              <a:solidFill>
                <a:srgbClr val="FEFEFE"/>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7907" name="AutoShape 49"/>
            <p:cNvSpPr>
              <a:spLocks noChangeArrowheads="1"/>
            </p:cNvSpPr>
            <p:nvPr/>
          </p:nvSpPr>
          <p:spPr bwMode="auto">
            <a:xfrm>
              <a:off x="2286" y="1073"/>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08" name="Text Box 50"/>
            <p:cNvSpPr txBox="1">
              <a:spLocks noChangeArrowheads="1"/>
            </p:cNvSpPr>
            <p:nvPr/>
          </p:nvSpPr>
          <p:spPr bwMode="auto">
            <a:xfrm>
              <a:off x="4044" y="590"/>
              <a:ext cx="325"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rPr>
                <a:t>Anagrafe</a:t>
              </a:r>
            </a:p>
            <a:p>
              <a:pPr algn="ctr" eaLnBrk="1" hangingPunct="1">
                <a:defRPr/>
              </a:pPr>
              <a:r>
                <a:rPr lang="it-IT" sz="600" b="1" smtClean="0">
                  <a:solidFill>
                    <a:schemeClr val="bg1"/>
                  </a:solidFill>
                </a:rPr>
                <a:t>Strutture</a:t>
              </a:r>
            </a:p>
            <a:p>
              <a:pPr algn="ctr" eaLnBrk="1" hangingPunct="1">
                <a:defRPr/>
              </a:pPr>
              <a:r>
                <a:rPr lang="it-IT" sz="600" b="1" smtClean="0">
                  <a:solidFill>
                    <a:schemeClr val="bg1"/>
                  </a:solidFill>
                </a:rPr>
                <a:t>ricettive</a:t>
              </a:r>
            </a:p>
          </p:txBody>
        </p:sp>
        <p:sp>
          <p:nvSpPr>
            <p:cNvPr id="37913" name="Text Box 144"/>
            <p:cNvSpPr txBox="1">
              <a:spLocks noChangeArrowheads="1"/>
            </p:cNvSpPr>
            <p:nvPr/>
          </p:nvSpPr>
          <p:spPr bwMode="auto">
            <a:xfrm>
              <a:off x="2683" y="1538"/>
              <a:ext cx="361" cy="232"/>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Fascicolo</a:t>
              </a:r>
            </a:p>
            <a:p>
              <a:pPr algn="ctr" eaLnBrk="1" hangingPunct="1">
                <a:defRPr/>
              </a:pPr>
              <a:r>
                <a:rPr lang="it-IT" sz="600" b="1" smtClean="0">
                  <a:solidFill>
                    <a:schemeClr val="bg1"/>
                  </a:solidFill>
                  <a:effectLst>
                    <a:outerShdw blurRad="38100" dist="38100" dir="2700000" algn="tl">
                      <a:srgbClr val="C0C0C0"/>
                    </a:outerShdw>
                  </a:effectLst>
                </a:rPr>
                <a:t>Sanitario</a:t>
              </a:r>
            </a:p>
            <a:p>
              <a:pPr algn="ctr" eaLnBrk="1" hangingPunct="1">
                <a:defRPr/>
              </a:pPr>
              <a:r>
                <a:rPr lang="it-IT" sz="600" b="1" smtClean="0">
                  <a:solidFill>
                    <a:schemeClr val="bg1"/>
                  </a:solidFill>
                  <a:effectLst>
                    <a:outerShdw blurRad="38100" dist="38100" dir="2700000" algn="tl">
                      <a:srgbClr val="C0C0C0"/>
                    </a:outerShdw>
                  </a:effectLst>
                </a:rPr>
                <a:t>elettronico</a:t>
              </a:r>
            </a:p>
          </p:txBody>
        </p:sp>
        <p:sp>
          <p:nvSpPr>
            <p:cNvPr id="37915" name="Text Box 148"/>
            <p:cNvSpPr txBox="1">
              <a:spLocks noChangeArrowheads="1"/>
            </p:cNvSpPr>
            <p:nvPr/>
          </p:nvSpPr>
          <p:spPr bwMode="auto">
            <a:xfrm>
              <a:off x="2502" y="1937"/>
              <a:ext cx="429" cy="232"/>
            </a:xfrm>
            <a:prstGeom prst="rect">
              <a:avLst/>
            </a:prstGeom>
            <a:noFill/>
            <a:ln w="25400">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Dati</a:t>
              </a:r>
            </a:p>
            <a:p>
              <a:pPr algn="ctr" eaLnBrk="1" hangingPunct="1">
                <a:defRPr/>
              </a:pPr>
              <a:r>
                <a:rPr lang="it-IT" sz="600" b="1" smtClean="0">
                  <a:solidFill>
                    <a:schemeClr val="bg1"/>
                  </a:solidFill>
                  <a:effectLst>
                    <a:outerShdw blurRad="38100" dist="38100" dir="2700000" algn="tl">
                      <a:srgbClr val="C0C0C0"/>
                    </a:outerShdw>
                  </a:effectLst>
                </a:rPr>
                <a:t>Strutt. Salute</a:t>
              </a:r>
            </a:p>
            <a:p>
              <a:pPr algn="ctr" eaLnBrk="1" hangingPunct="1">
                <a:defRPr/>
              </a:pPr>
              <a:r>
                <a:rPr lang="it-IT" sz="600" b="1" smtClean="0">
                  <a:solidFill>
                    <a:schemeClr val="bg1"/>
                  </a:solidFill>
                  <a:effectLst>
                    <a:outerShdw blurRad="38100" dist="38100" dir="2700000" algn="tl">
                      <a:srgbClr val="C0C0C0"/>
                    </a:outerShdw>
                  </a:effectLst>
                </a:rPr>
                <a:t>mentale</a:t>
              </a:r>
            </a:p>
          </p:txBody>
        </p:sp>
        <p:sp>
          <p:nvSpPr>
            <p:cNvPr id="37916" name="AutoShape 155"/>
            <p:cNvSpPr>
              <a:spLocks noChangeArrowheads="1"/>
            </p:cNvSpPr>
            <p:nvPr/>
          </p:nvSpPr>
          <p:spPr bwMode="auto">
            <a:xfrm>
              <a:off x="4045" y="1526"/>
              <a:ext cx="322" cy="301"/>
            </a:xfrm>
            <a:prstGeom prst="can">
              <a:avLst>
                <a:gd name="adj" fmla="val 25000"/>
              </a:avLst>
            </a:prstGeom>
            <a:solidFill>
              <a:srgbClr val="00808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917" name="Text Box 59"/>
            <p:cNvSpPr txBox="1">
              <a:spLocks noChangeArrowheads="1"/>
            </p:cNvSpPr>
            <p:nvPr/>
          </p:nvSpPr>
          <p:spPr bwMode="auto">
            <a:xfrm>
              <a:off x="3985" y="1586"/>
              <a:ext cx="429" cy="232"/>
            </a:xfrm>
            <a:prstGeom prst="rect">
              <a:avLst/>
            </a:prstGeom>
            <a:noFill/>
            <a:ln w="25400">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Atti bandi</a:t>
              </a:r>
            </a:p>
            <a:p>
              <a:pPr algn="ctr" eaLnBrk="1" hangingPunct="1">
                <a:defRPr/>
              </a:pPr>
              <a:r>
                <a:rPr lang="it-IT" sz="600" b="1" smtClean="0">
                  <a:solidFill>
                    <a:schemeClr val="bg1"/>
                  </a:solidFill>
                  <a:effectLst>
                    <a:outerShdw blurRad="38100" dist="38100" dir="2700000" algn="tl">
                      <a:srgbClr val="C0C0C0"/>
                    </a:outerShdw>
                  </a:effectLst>
                </a:rPr>
                <a:t>Sost. Imp</a:t>
              </a:r>
            </a:p>
            <a:p>
              <a:pPr algn="ctr" eaLnBrk="1" hangingPunct="1">
                <a:defRPr/>
              </a:pPr>
              <a:r>
                <a:rPr lang="it-IT" sz="600" b="1" smtClean="0">
                  <a:solidFill>
                    <a:schemeClr val="bg1"/>
                  </a:solidFill>
                  <a:effectLst>
                    <a:outerShdw blurRad="38100" dist="38100" dir="2700000" algn="tl">
                      <a:srgbClr val="C0C0C0"/>
                    </a:outerShdw>
                  </a:effectLst>
                </a:rPr>
                <a:t>(FESR/FSE)</a:t>
              </a:r>
            </a:p>
          </p:txBody>
        </p:sp>
        <p:sp>
          <p:nvSpPr>
            <p:cNvPr id="37921" name="AutoShape 158"/>
            <p:cNvSpPr>
              <a:spLocks noChangeArrowheads="1"/>
            </p:cNvSpPr>
            <p:nvPr/>
          </p:nvSpPr>
          <p:spPr bwMode="auto">
            <a:xfrm>
              <a:off x="5217" y="1647"/>
              <a:ext cx="324" cy="301"/>
            </a:xfrm>
            <a:prstGeom prst="can">
              <a:avLst>
                <a:gd name="adj" fmla="val 25000"/>
              </a:avLst>
            </a:prstGeom>
            <a:solidFill>
              <a:srgbClr val="00808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rot lat="0" lon="0" rev="20400000"/>
              </a:lightRig>
            </a:scene3d>
            <a:sp3d/>
          </p:spPr>
          <p:txBody>
            <a:bodyPr wrap="none" anchor="ctr"/>
            <a:lstStyle/>
            <a:p>
              <a:pPr algn="ctr">
                <a:defRPr/>
              </a:pPr>
              <a:endParaRPr lang="it-IT">
                <a:latin typeface="Arial" charset="0"/>
                <a:ea typeface="+mn-ea"/>
              </a:endParaRPr>
            </a:p>
          </p:txBody>
        </p:sp>
        <p:sp>
          <p:nvSpPr>
            <p:cNvPr id="37924" name="Text Box 62"/>
            <p:cNvSpPr txBox="1">
              <a:spLocks noChangeArrowheads="1"/>
            </p:cNvSpPr>
            <p:nvPr/>
          </p:nvSpPr>
          <p:spPr bwMode="auto">
            <a:xfrm>
              <a:off x="5157" y="1708"/>
              <a:ext cx="432" cy="232"/>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Atti bandi</a:t>
              </a:r>
            </a:p>
            <a:p>
              <a:pPr algn="ctr" eaLnBrk="1" hangingPunct="1">
                <a:defRPr/>
              </a:pPr>
              <a:r>
                <a:rPr lang="it-IT" sz="600" b="1" smtClean="0">
                  <a:solidFill>
                    <a:schemeClr val="bg1"/>
                  </a:solidFill>
                  <a:effectLst>
                    <a:outerShdw blurRad="38100" dist="38100" dir="2700000" algn="tl">
                      <a:srgbClr val="C0C0C0"/>
                    </a:outerShdw>
                  </a:effectLst>
                </a:rPr>
                <a:t>Sostegno Imp</a:t>
              </a:r>
            </a:p>
            <a:p>
              <a:pPr algn="ctr" eaLnBrk="1" hangingPunct="1">
                <a:defRPr/>
              </a:pPr>
              <a:r>
                <a:rPr lang="it-IT" sz="600" b="1" smtClean="0">
                  <a:solidFill>
                    <a:schemeClr val="bg1"/>
                  </a:solidFill>
                  <a:effectLst>
                    <a:outerShdw blurRad="38100" dist="38100" dir="2700000" algn="tl">
                      <a:srgbClr val="C0C0C0"/>
                    </a:outerShdw>
                  </a:effectLst>
                </a:rPr>
                <a:t>agricole</a:t>
              </a:r>
            </a:p>
          </p:txBody>
        </p:sp>
        <p:sp>
          <p:nvSpPr>
            <p:cNvPr id="37926" name="AutoShape 160"/>
            <p:cNvSpPr>
              <a:spLocks noChangeArrowheads="1"/>
            </p:cNvSpPr>
            <p:nvPr/>
          </p:nvSpPr>
          <p:spPr bwMode="auto">
            <a:xfrm>
              <a:off x="5294" y="1237"/>
              <a:ext cx="323" cy="301"/>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a:latin typeface="Arial" charset="0"/>
                <a:ea typeface="+mn-ea"/>
              </a:endParaRPr>
            </a:p>
          </p:txBody>
        </p:sp>
        <p:sp>
          <p:nvSpPr>
            <p:cNvPr id="51231" name="Text Box 54"/>
            <p:cNvSpPr txBox="1">
              <a:spLocks noChangeArrowheads="1"/>
            </p:cNvSpPr>
            <p:nvPr/>
          </p:nvSpPr>
          <p:spPr bwMode="auto">
            <a:xfrm>
              <a:off x="5284" y="1300"/>
              <a:ext cx="345"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Dati </a:t>
              </a:r>
            </a:p>
            <a:p>
              <a:pPr algn="ctr" eaLnBrk="1" hangingPunct="1">
                <a:spcBef>
                  <a:spcPct val="0"/>
                </a:spcBef>
                <a:buFontTx/>
                <a:buNone/>
              </a:pPr>
              <a:r>
                <a:rPr lang="it-IT" sz="600" b="1">
                  <a:solidFill>
                    <a:schemeClr val="bg1"/>
                  </a:solidFill>
                  <a:latin typeface="Arial" panose="020B0604020202020204" pitchFamily="34" charset="0"/>
                </a:rPr>
                <a:t>Bilancio</a:t>
              </a:r>
            </a:p>
            <a:p>
              <a:pPr algn="ctr" eaLnBrk="1" hangingPunct="1">
                <a:spcBef>
                  <a:spcPct val="0"/>
                </a:spcBef>
                <a:buFontTx/>
                <a:buNone/>
              </a:pPr>
              <a:r>
                <a:rPr lang="it-IT" sz="600" b="1">
                  <a:solidFill>
                    <a:schemeClr val="bg1"/>
                  </a:solidFill>
                  <a:latin typeface="Arial" panose="020B0604020202020204" pitchFamily="34" charset="0"/>
                </a:rPr>
                <a:t>Regionale</a:t>
              </a:r>
            </a:p>
          </p:txBody>
        </p:sp>
        <p:sp>
          <p:nvSpPr>
            <p:cNvPr id="37928" name="AutoShape 161"/>
            <p:cNvSpPr>
              <a:spLocks noChangeArrowheads="1"/>
            </p:cNvSpPr>
            <p:nvPr/>
          </p:nvSpPr>
          <p:spPr bwMode="auto">
            <a:xfrm>
              <a:off x="4859" y="1230"/>
              <a:ext cx="323" cy="302"/>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a:latin typeface="Arial" charset="0"/>
                <a:ea typeface="+mn-ea"/>
              </a:endParaRPr>
            </a:p>
          </p:txBody>
        </p:sp>
        <p:sp>
          <p:nvSpPr>
            <p:cNvPr id="51233" name="Text Box 108"/>
            <p:cNvSpPr txBox="1">
              <a:spLocks noChangeArrowheads="1"/>
            </p:cNvSpPr>
            <p:nvPr/>
          </p:nvSpPr>
          <p:spPr bwMode="auto">
            <a:xfrm>
              <a:off x="4857" y="1296"/>
              <a:ext cx="389"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Beni</a:t>
              </a:r>
            </a:p>
            <a:p>
              <a:pPr algn="ctr" eaLnBrk="1" hangingPunct="1">
                <a:spcBef>
                  <a:spcPct val="0"/>
                </a:spcBef>
                <a:buFontTx/>
                <a:buNone/>
              </a:pPr>
              <a:r>
                <a:rPr lang="it-IT" sz="600" b="1">
                  <a:solidFill>
                    <a:schemeClr val="bg1"/>
                  </a:solidFill>
                  <a:latin typeface="Arial" panose="020B0604020202020204" pitchFamily="34" charset="0"/>
                </a:rPr>
                <a:t>Immobiliari</a:t>
              </a:r>
            </a:p>
            <a:p>
              <a:pPr algn="ctr" eaLnBrk="1" hangingPunct="1">
                <a:spcBef>
                  <a:spcPct val="0"/>
                </a:spcBef>
                <a:buFontTx/>
                <a:buNone/>
              </a:pPr>
              <a:r>
                <a:rPr lang="it-IT" sz="600" b="1">
                  <a:solidFill>
                    <a:schemeClr val="bg1"/>
                  </a:solidFill>
                  <a:latin typeface="Arial" panose="020B0604020202020204" pitchFamily="34" charset="0"/>
                </a:rPr>
                <a:t>Reg.  Puglia</a:t>
              </a:r>
            </a:p>
          </p:txBody>
        </p:sp>
        <p:sp>
          <p:nvSpPr>
            <p:cNvPr id="37930" name="AutoShape 162"/>
            <p:cNvSpPr>
              <a:spLocks noChangeArrowheads="1"/>
            </p:cNvSpPr>
            <p:nvPr/>
          </p:nvSpPr>
          <p:spPr bwMode="auto">
            <a:xfrm>
              <a:off x="4959" y="854"/>
              <a:ext cx="323" cy="301"/>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a:latin typeface="Arial" charset="0"/>
                <a:ea typeface="+mn-ea"/>
              </a:endParaRPr>
            </a:p>
          </p:txBody>
        </p:sp>
        <p:sp>
          <p:nvSpPr>
            <p:cNvPr id="51235" name="Text Box 97"/>
            <p:cNvSpPr txBox="1">
              <a:spLocks noChangeArrowheads="1"/>
            </p:cNvSpPr>
            <p:nvPr/>
          </p:nvSpPr>
          <p:spPr bwMode="auto">
            <a:xfrm>
              <a:off x="4956" y="963"/>
              <a:ext cx="34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Personale</a:t>
              </a:r>
            </a:p>
          </p:txBody>
        </p:sp>
        <p:sp>
          <p:nvSpPr>
            <p:cNvPr id="37932" name="AutoShape 163"/>
            <p:cNvSpPr>
              <a:spLocks noChangeArrowheads="1"/>
            </p:cNvSpPr>
            <p:nvPr/>
          </p:nvSpPr>
          <p:spPr bwMode="auto">
            <a:xfrm>
              <a:off x="4184" y="1205"/>
              <a:ext cx="322" cy="301"/>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b="1">
                <a:latin typeface="Arial" charset="0"/>
                <a:ea typeface="+mn-ea"/>
              </a:endParaRPr>
            </a:p>
          </p:txBody>
        </p:sp>
        <p:sp>
          <p:nvSpPr>
            <p:cNvPr id="51237" name="Text Box 111"/>
            <p:cNvSpPr txBox="1">
              <a:spLocks noChangeArrowheads="1"/>
            </p:cNvSpPr>
            <p:nvPr/>
          </p:nvSpPr>
          <p:spPr bwMode="auto">
            <a:xfrm>
              <a:off x="4213" y="1295"/>
              <a:ext cx="26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Dati</a:t>
              </a:r>
            </a:p>
            <a:p>
              <a:pPr algn="ctr" eaLnBrk="1" hangingPunct="1">
                <a:spcBef>
                  <a:spcPct val="0"/>
                </a:spcBef>
                <a:buFontTx/>
                <a:buNone/>
              </a:pPr>
              <a:r>
                <a:rPr lang="it-IT" sz="600" b="1">
                  <a:solidFill>
                    <a:schemeClr val="bg1"/>
                  </a:solidFill>
                  <a:latin typeface="Arial" panose="020B0604020202020204" pitchFamily="34" charset="0"/>
                </a:rPr>
                <a:t>sociali</a:t>
              </a:r>
            </a:p>
          </p:txBody>
        </p:sp>
        <p:sp>
          <p:nvSpPr>
            <p:cNvPr id="37934" name="AutoShape 164"/>
            <p:cNvSpPr>
              <a:spLocks noChangeArrowheads="1"/>
            </p:cNvSpPr>
            <p:nvPr/>
          </p:nvSpPr>
          <p:spPr bwMode="auto">
            <a:xfrm>
              <a:off x="4543" y="652"/>
              <a:ext cx="323" cy="301"/>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a:latin typeface="Arial" charset="0"/>
                <a:ea typeface="+mn-ea"/>
              </a:endParaRPr>
            </a:p>
          </p:txBody>
        </p:sp>
        <p:sp>
          <p:nvSpPr>
            <p:cNvPr id="51239" name="Text Box 73"/>
            <p:cNvSpPr txBox="1">
              <a:spLocks noChangeArrowheads="1"/>
            </p:cNvSpPr>
            <p:nvPr/>
          </p:nvSpPr>
          <p:spPr bwMode="auto">
            <a:xfrm>
              <a:off x="4487" y="712"/>
              <a:ext cx="411"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Atti Dirigenz.</a:t>
              </a:r>
            </a:p>
            <a:p>
              <a:pPr algn="ctr" eaLnBrk="1" hangingPunct="1">
                <a:spcBef>
                  <a:spcPct val="0"/>
                </a:spcBef>
                <a:buFontTx/>
                <a:buNone/>
              </a:pPr>
              <a:r>
                <a:rPr lang="it-IT" sz="600" b="1">
                  <a:solidFill>
                    <a:schemeClr val="bg1"/>
                  </a:solidFill>
                  <a:latin typeface="Arial" panose="020B0604020202020204" pitchFamily="34" charset="0"/>
                </a:rPr>
                <a:t>Regione</a:t>
              </a:r>
            </a:p>
            <a:p>
              <a:pPr algn="ctr" eaLnBrk="1" hangingPunct="1">
                <a:spcBef>
                  <a:spcPct val="0"/>
                </a:spcBef>
                <a:buFontTx/>
                <a:buNone/>
              </a:pPr>
              <a:r>
                <a:rPr lang="it-IT" sz="600" b="1">
                  <a:solidFill>
                    <a:schemeClr val="bg1"/>
                  </a:solidFill>
                  <a:latin typeface="Arial" panose="020B0604020202020204" pitchFamily="34" charset="0"/>
                </a:rPr>
                <a:t>Puglia</a:t>
              </a:r>
            </a:p>
          </p:txBody>
        </p:sp>
        <p:sp>
          <p:nvSpPr>
            <p:cNvPr id="37936" name="AutoShape 165"/>
            <p:cNvSpPr>
              <a:spLocks noChangeArrowheads="1"/>
            </p:cNvSpPr>
            <p:nvPr/>
          </p:nvSpPr>
          <p:spPr bwMode="auto">
            <a:xfrm>
              <a:off x="4518" y="999"/>
              <a:ext cx="324" cy="301"/>
            </a:xfrm>
            <a:prstGeom prst="can">
              <a:avLst>
                <a:gd name="adj" fmla="val 25000"/>
              </a:avLst>
            </a:prstGeom>
            <a:solidFill>
              <a:srgbClr val="FF6600">
                <a:alpha val="54117"/>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scene3d>
          </p:spPr>
          <p:txBody>
            <a:bodyPr wrap="none" anchor="ctr"/>
            <a:lstStyle/>
            <a:p>
              <a:pPr algn="ctr">
                <a:defRPr/>
              </a:pPr>
              <a:endParaRPr lang="it-IT">
                <a:latin typeface="Arial" charset="0"/>
                <a:ea typeface="+mn-ea"/>
              </a:endParaRPr>
            </a:p>
          </p:txBody>
        </p:sp>
        <p:sp>
          <p:nvSpPr>
            <p:cNvPr id="37937" name="AutoShape 166"/>
            <p:cNvSpPr>
              <a:spLocks noChangeArrowheads="1"/>
            </p:cNvSpPr>
            <p:nvPr/>
          </p:nvSpPr>
          <p:spPr bwMode="auto">
            <a:xfrm>
              <a:off x="3986" y="885"/>
              <a:ext cx="323" cy="272"/>
            </a:xfrm>
            <a:prstGeom prst="can">
              <a:avLst>
                <a:gd name="adj" fmla="val 25000"/>
              </a:avLst>
            </a:prstGeom>
            <a:solidFill>
              <a:srgbClr val="CC330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51242" name="Text Box 56"/>
            <p:cNvSpPr txBox="1">
              <a:spLocks noChangeArrowheads="1"/>
            </p:cNvSpPr>
            <p:nvPr/>
          </p:nvSpPr>
          <p:spPr bwMode="auto">
            <a:xfrm>
              <a:off x="4470" y="1069"/>
              <a:ext cx="396"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sz="600" b="1">
                  <a:solidFill>
                    <a:schemeClr val="bg1"/>
                  </a:solidFill>
                  <a:latin typeface="Arial" panose="020B0604020202020204" pitchFamily="34" charset="0"/>
                </a:rPr>
                <a:t>Investimenti</a:t>
              </a:r>
            </a:p>
            <a:p>
              <a:pPr algn="ctr" eaLnBrk="1" hangingPunct="1">
                <a:spcBef>
                  <a:spcPct val="0"/>
                </a:spcBef>
                <a:buFontTx/>
                <a:buNone/>
              </a:pPr>
              <a:r>
                <a:rPr lang="it-IT" sz="600" b="1">
                  <a:solidFill>
                    <a:schemeClr val="bg1"/>
                  </a:solidFill>
                  <a:latin typeface="Arial" panose="020B0604020202020204" pitchFamily="34" charset="0"/>
                </a:rPr>
                <a:t>su  Fondi</a:t>
              </a:r>
            </a:p>
            <a:p>
              <a:pPr algn="ctr" eaLnBrk="1" hangingPunct="1">
                <a:spcBef>
                  <a:spcPct val="0"/>
                </a:spcBef>
                <a:buFontTx/>
                <a:buNone/>
              </a:pPr>
              <a:r>
                <a:rPr lang="it-IT" sz="600" b="1">
                  <a:solidFill>
                    <a:schemeClr val="bg1"/>
                  </a:solidFill>
                  <a:latin typeface="Arial" panose="020B0604020202020204" pitchFamily="34" charset="0"/>
                </a:rPr>
                <a:t>Comunitari</a:t>
              </a:r>
            </a:p>
          </p:txBody>
        </p:sp>
        <p:sp>
          <p:nvSpPr>
            <p:cNvPr id="37939" name="Text Box 52"/>
            <p:cNvSpPr txBox="1">
              <a:spLocks noChangeArrowheads="1"/>
            </p:cNvSpPr>
            <p:nvPr/>
          </p:nvSpPr>
          <p:spPr bwMode="auto">
            <a:xfrm>
              <a:off x="3950" y="941"/>
              <a:ext cx="372"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rPr>
                <a:t>Dati</a:t>
              </a:r>
            </a:p>
            <a:p>
              <a:pPr algn="ctr" eaLnBrk="1" hangingPunct="1">
                <a:defRPr/>
              </a:pPr>
              <a:r>
                <a:rPr lang="it-IT" sz="600" b="1" smtClean="0">
                  <a:solidFill>
                    <a:schemeClr val="bg1"/>
                  </a:solidFill>
                </a:rPr>
                <a:t>movimento</a:t>
              </a:r>
            </a:p>
            <a:p>
              <a:pPr algn="ctr" eaLnBrk="1" hangingPunct="1">
                <a:defRPr/>
              </a:pPr>
              <a:r>
                <a:rPr lang="it-IT" sz="600" b="1" smtClean="0">
                  <a:solidFill>
                    <a:schemeClr val="bg1"/>
                  </a:solidFill>
                </a:rPr>
                <a:t>turistico</a:t>
              </a:r>
            </a:p>
          </p:txBody>
        </p:sp>
        <p:sp>
          <p:nvSpPr>
            <p:cNvPr id="37940" name="AutoShape 167"/>
            <p:cNvSpPr>
              <a:spLocks noChangeArrowheads="1"/>
            </p:cNvSpPr>
            <p:nvPr/>
          </p:nvSpPr>
          <p:spPr bwMode="auto">
            <a:xfrm>
              <a:off x="3488" y="869"/>
              <a:ext cx="322"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44" name="Text Box 116"/>
            <p:cNvSpPr txBox="1">
              <a:spLocks noChangeArrowheads="1"/>
            </p:cNvSpPr>
            <p:nvPr/>
          </p:nvSpPr>
          <p:spPr bwMode="auto">
            <a:xfrm>
              <a:off x="3217" y="651"/>
              <a:ext cx="307" cy="116"/>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Ortofoto</a:t>
              </a:r>
            </a:p>
          </p:txBody>
        </p:sp>
        <p:sp>
          <p:nvSpPr>
            <p:cNvPr id="37945" name="Text Box 120"/>
            <p:cNvSpPr txBox="1">
              <a:spLocks noChangeArrowheads="1"/>
            </p:cNvSpPr>
            <p:nvPr/>
          </p:nvSpPr>
          <p:spPr bwMode="auto">
            <a:xfrm>
              <a:off x="3486" y="959"/>
              <a:ext cx="309" cy="174"/>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Dati</a:t>
              </a:r>
            </a:p>
            <a:p>
              <a:pPr algn="ctr" eaLnBrk="1" hangingPunct="1">
                <a:defRPr/>
              </a:pPr>
              <a:r>
                <a:rPr lang="it-IT" sz="600" b="1" smtClean="0">
                  <a:solidFill>
                    <a:schemeClr val="bg1"/>
                  </a:solidFill>
                  <a:effectLst>
                    <a:outerShdw blurRad="38100" dist="38100" dir="2700000" algn="tl">
                      <a:srgbClr val="C0C0C0"/>
                    </a:outerShdw>
                  </a:effectLst>
                </a:rPr>
                <a:t>catastali</a:t>
              </a:r>
            </a:p>
          </p:txBody>
        </p:sp>
        <p:sp>
          <p:nvSpPr>
            <p:cNvPr id="37946" name="Text Box 123"/>
            <p:cNvSpPr txBox="1">
              <a:spLocks noChangeArrowheads="1"/>
            </p:cNvSpPr>
            <p:nvPr/>
          </p:nvSpPr>
          <p:spPr bwMode="auto">
            <a:xfrm>
              <a:off x="2283" y="1134"/>
              <a:ext cx="353"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Dati</a:t>
              </a:r>
            </a:p>
            <a:p>
              <a:pPr algn="ctr" eaLnBrk="1" hangingPunct="1">
                <a:defRPr/>
              </a:pPr>
              <a:r>
                <a:rPr lang="it-IT" sz="600" b="1" smtClean="0">
                  <a:solidFill>
                    <a:schemeClr val="bg1"/>
                  </a:solidFill>
                  <a:effectLst>
                    <a:outerShdw blurRad="38100" dist="38100" dir="2700000" algn="tl">
                      <a:srgbClr val="C0C0C0"/>
                    </a:outerShdw>
                  </a:effectLst>
                </a:rPr>
                <a:t>socio-</a:t>
              </a:r>
              <a:br>
                <a:rPr lang="it-IT" sz="600" b="1" smtClean="0">
                  <a:solidFill>
                    <a:schemeClr val="bg1"/>
                  </a:solidFill>
                  <a:effectLst>
                    <a:outerShdw blurRad="38100" dist="38100" dir="2700000" algn="tl">
                      <a:srgbClr val="C0C0C0"/>
                    </a:outerShdw>
                  </a:effectLst>
                </a:rPr>
              </a:br>
              <a:r>
                <a:rPr lang="it-IT" sz="600" b="1" smtClean="0">
                  <a:solidFill>
                    <a:schemeClr val="bg1"/>
                  </a:solidFill>
                  <a:effectLst>
                    <a:outerShdw blurRad="38100" dist="38100" dir="2700000" algn="tl">
                      <a:srgbClr val="C0C0C0"/>
                    </a:outerShdw>
                  </a:effectLst>
                </a:rPr>
                <a:t>economici</a:t>
              </a:r>
            </a:p>
          </p:txBody>
        </p:sp>
        <p:sp>
          <p:nvSpPr>
            <p:cNvPr id="37949" name="AutoShape 170"/>
            <p:cNvSpPr>
              <a:spLocks noChangeArrowheads="1"/>
            </p:cNvSpPr>
            <p:nvPr/>
          </p:nvSpPr>
          <p:spPr bwMode="auto">
            <a:xfrm>
              <a:off x="3054" y="837"/>
              <a:ext cx="322"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50" name="Text Box 134"/>
            <p:cNvSpPr txBox="1">
              <a:spLocks noChangeArrowheads="1"/>
            </p:cNvSpPr>
            <p:nvPr/>
          </p:nvSpPr>
          <p:spPr bwMode="auto">
            <a:xfrm>
              <a:off x="3021" y="886"/>
              <a:ext cx="380"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Pianificaz.</a:t>
              </a:r>
            </a:p>
            <a:p>
              <a:pPr algn="ctr" eaLnBrk="1" hangingPunct="1">
                <a:defRPr/>
              </a:pPr>
              <a:r>
                <a:rPr lang="it-IT" sz="600" b="1" smtClean="0">
                  <a:solidFill>
                    <a:schemeClr val="bg1"/>
                  </a:solidFill>
                  <a:effectLst>
                    <a:outerShdw blurRad="38100" dist="38100" dir="2700000" algn="tl">
                      <a:srgbClr val="C0C0C0"/>
                    </a:outerShdw>
                  </a:effectLst>
                </a:rPr>
                <a:t>a scala comunale</a:t>
              </a:r>
            </a:p>
          </p:txBody>
        </p:sp>
        <p:sp>
          <p:nvSpPr>
            <p:cNvPr id="37951" name="AutoShape 171"/>
            <p:cNvSpPr>
              <a:spLocks noChangeArrowheads="1"/>
            </p:cNvSpPr>
            <p:nvPr/>
          </p:nvSpPr>
          <p:spPr bwMode="auto">
            <a:xfrm>
              <a:off x="2725" y="1063"/>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52" name="Text Box 118"/>
            <p:cNvSpPr txBox="1">
              <a:spLocks noChangeArrowheads="1"/>
            </p:cNvSpPr>
            <p:nvPr/>
          </p:nvSpPr>
          <p:spPr bwMode="auto">
            <a:xfrm>
              <a:off x="2694" y="1138"/>
              <a:ext cx="354"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Carte</a:t>
              </a:r>
            </a:p>
            <a:p>
              <a:pPr algn="ctr" eaLnBrk="1" hangingPunct="1">
                <a:defRPr/>
              </a:pPr>
              <a:r>
                <a:rPr lang="it-IT" sz="600" b="1" smtClean="0">
                  <a:solidFill>
                    <a:schemeClr val="bg1"/>
                  </a:solidFill>
                  <a:effectLst>
                    <a:outerShdw blurRad="38100" dist="38100" dir="2700000" algn="tl">
                      <a:srgbClr val="C0C0C0"/>
                    </a:outerShdw>
                  </a:effectLst>
                </a:rPr>
                <a:t>Tematiche</a:t>
              </a:r>
            </a:p>
            <a:p>
              <a:pPr algn="ctr" eaLnBrk="1" hangingPunct="1">
                <a:defRPr/>
              </a:pPr>
              <a:r>
                <a:rPr lang="it-IT" sz="600" b="1" smtClean="0">
                  <a:solidFill>
                    <a:schemeClr val="bg1"/>
                  </a:solidFill>
                  <a:effectLst>
                    <a:outerShdw blurRad="38100" dist="38100" dir="2700000" algn="tl">
                      <a:srgbClr val="C0C0C0"/>
                    </a:outerShdw>
                  </a:effectLst>
                </a:rPr>
                <a:t>settoriali</a:t>
              </a:r>
            </a:p>
          </p:txBody>
        </p:sp>
        <p:sp>
          <p:nvSpPr>
            <p:cNvPr id="37955" name="AutoShape 173"/>
            <p:cNvSpPr>
              <a:spLocks noChangeArrowheads="1"/>
            </p:cNvSpPr>
            <p:nvPr/>
          </p:nvSpPr>
          <p:spPr bwMode="auto">
            <a:xfrm>
              <a:off x="3557" y="1194"/>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56" name="Text Box 128"/>
            <p:cNvSpPr txBox="1">
              <a:spLocks noChangeArrowheads="1"/>
            </p:cNvSpPr>
            <p:nvPr/>
          </p:nvSpPr>
          <p:spPr bwMode="auto">
            <a:xfrm>
              <a:off x="3587" y="1261"/>
              <a:ext cx="289" cy="174"/>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Uso del</a:t>
              </a:r>
            </a:p>
            <a:p>
              <a:pPr algn="ctr" eaLnBrk="1" hangingPunct="1">
                <a:defRPr/>
              </a:pPr>
              <a:r>
                <a:rPr lang="it-IT" sz="600" b="1" smtClean="0">
                  <a:solidFill>
                    <a:schemeClr val="bg1"/>
                  </a:solidFill>
                  <a:effectLst>
                    <a:outerShdw blurRad="38100" dist="38100" dir="2700000" algn="tl">
                      <a:srgbClr val="C0C0C0"/>
                    </a:outerShdw>
                  </a:effectLst>
                </a:rPr>
                <a:t>suolo</a:t>
              </a:r>
            </a:p>
          </p:txBody>
        </p:sp>
        <p:sp>
          <p:nvSpPr>
            <p:cNvPr id="37957" name="AutoShape 174"/>
            <p:cNvSpPr>
              <a:spLocks noChangeArrowheads="1"/>
            </p:cNvSpPr>
            <p:nvPr/>
          </p:nvSpPr>
          <p:spPr bwMode="auto">
            <a:xfrm>
              <a:off x="2545" y="790"/>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958" name="Text Box 175"/>
            <p:cNvSpPr txBox="1">
              <a:spLocks noChangeArrowheads="1"/>
            </p:cNvSpPr>
            <p:nvPr/>
          </p:nvSpPr>
          <p:spPr bwMode="auto">
            <a:xfrm>
              <a:off x="2502" y="844"/>
              <a:ext cx="404" cy="29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Pianificaz.</a:t>
              </a:r>
            </a:p>
            <a:p>
              <a:pPr algn="ctr" eaLnBrk="1" hangingPunct="1">
                <a:defRPr/>
              </a:pPr>
              <a:r>
                <a:rPr lang="it-IT" sz="600" b="1" smtClean="0">
                  <a:solidFill>
                    <a:schemeClr val="bg1"/>
                  </a:solidFill>
                  <a:effectLst>
                    <a:outerShdw blurRad="38100" dist="38100" dir="2700000" algn="tl">
                      <a:srgbClr val="C0C0C0"/>
                    </a:outerShdw>
                  </a:effectLst>
                </a:rPr>
                <a:t>a scala </a:t>
              </a:r>
            </a:p>
            <a:p>
              <a:pPr algn="ctr" eaLnBrk="1" hangingPunct="1">
                <a:defRPr/>
              </a:pPr>
              <a:r>
                <a:rPr lang="it-IT" sz="600" b="1" smtClean="0">
                  <a:solidFill>
                    <a:schemeClr val="bg1"/>
                  </a:solidFill>
                  <a:effectLst>
                    <a:outerShdw blurRad="38100" dist="38100" dir="2700000" algn="tl">
                      <a:srgbClr val="C0C0C0"/>
                    </a:outerShdw>
                  </a:effectLst>
                </a:rPr>
                <a:t>regionale</a:t>
              </a:r>
            </a:p>
            <a:p>
              <a:pPr algn="ctr" eaLnBrk="1" hangingPunct="1">
                <a:defRPr/>
              </a:pPr>
              <a:endParaRPr lang="it-IT" sz="600" b="1" smtClean="0">
                <a:solidFill>
                  <a:schemeClr val="bg1"/>
                </a:solidFill>
                <a:effectLst>
                  <a:outerShdw blurRad="38100" dist="38100" dir="2700000" algn="tl">
                    <a:srgbClr val="C0C0C0"/>
                  </a:outerShdw>
                </a:effectLst>
              </a:endParaRPr>
            </a:p>
          </p:txBody>
        </p:sp>
        <p:sp>
          <p:nvSpPr>
            <p:cNvPr id="37947" name="Text Box 125"/>
            <p:cNvSpPr txBox="1">
              <a:spLocks noChangeArrowheads="1"/>
            </p:cNvSpPr>
            <p:nvPr/>
          </p:nvSpPr>
          <p:spPr bwMode="auto">
            <a:xfrm>
              <a:off x="2870" y="599"/>
              <a:ext cx="319" cy="174"/>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it-IT" sz="600" b="1" smtClean="0">
                <a:solidFill>
                  <a:srgbClr val="FFFFFF"/>
                </a:solidFill>
                <a:effectLst>
                  <a:outerShdw blurRad="38100" dist="38100" dir="2700000" algn="tl">
                    <a:srgbClr val="C0C0C0"/>
                  </a:outerShdw>
                </a:effectLst>
              </a:endParaRPr>
            </a:p>
            <a:p>
              <a:pPr algn="ctr" eaLnBrk="1" hangingPunct="1">
                <a:defRPr/>
              </a:pPr>
              <a:r>
                <a:rPr lang="it-IT" sz="600" b="1" smtClean="0">
                  <a:solidFill>
                    <a:srgbClr val="FFFFFF"/>
                  </a:solidFill>
                  <a:effectLst>
                    <a:outerShdw blurRad="38100" dist="38100" dir="2700000" algn="tl">
                      <a:srgbClr val="C0C0C0"/>
                    </a:outerShdw>
                  </a:effectLst>
                </a:rPr>
                <a:t>Demanio</a:t>
              </a:r>
            </a:p>
          </p:txBody>
        </p:sp>
        <p:sp>
          <p:nvSpPr>
            <p:cNvPr id="37941" name="AutoShape 168"/>
            <p:cNvSpPr>
              <a:spLocks noChangeArrowheads="1"/>
            </p:cNvSpPr>
            <p:nvPr/>
          </p:nvSpPr>
          <p:spPr bwMode="auto">
            <a:xfrm>
              <a:off x="3619" y="502"/>
              <a:ext cx="323"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43" name="Text Box 114"/>
            <p:cNvSpPr txBox="1">
              <a:spLocks noChangeArrowheads="1"/>
            </p:cNvSpPr>
            <p:nvPr/>
          </p:nvSpPr>
          <p:spPr bwMode="auto">
            <a:xfrm>
              <a:off x="3619" y="567"/>
              <a:ext cx="296"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Carta</a:t>
              </a:r>
            </a:p>
            <a:p>
              <a:pPr algn="ctr" eaLnBrk="1" hangingPunct="1">
                <a:defRPr/>
              </a:pPr>
              <a:r>
                <a:rPr lang="it-IT" sz="600" b="1" smtClean="0">
                  <a:solidFill>
                    <a:schemeClr val="bg1"/>
                  </a:solidFill>
                  <a:effectLst>
                    <a:outerShdw blurRad="38100" dist="38100" dir="2700000" algn="tl">
                      <a:srgbClr val="C0C0C0"/>
                    </a:outerShdw>
                  </a:effectLst>
                </a:rPr>
                <a:t>Tecnica</a:t>
              </a:r>
            </a:p>
            <a:p>
              <a:pPr algn="ctr" eaLnBrk="1" hangingPunct="1">
                <a:defRPr/>
              </a:pPr>
              <a:r>
                <a:rPr lang="it-IT" sz="600" b="1" smtClean="0">
                  <a:solidFill>
                    <a:schemeClr val="bg1"/>
                  </a:solidFill>
                  <a:effectLst>
                    <a:outerShdw blurRad="38100" dist="38100" dir="2700000" algn="tl">
                      <a:srgbClr val="C0C0C0"/>
                    </a:outerShdw>
                  </a:effectLst>
                </a:rPr>
                <a:t>Reg.</a:t>
              </a:r>
            </a:p>
          </p:txBody>
        </p:sp>
        <p:sp>
          <p:nvSpPr>
            <p:cNvPr id="37911" name="AutoShape 141"/>
            <p:cNvSpPr>
              <a:spLocks noChangeArrowheads="1"/>
            </p:cNvSpPr>
            <p:nvPr/>
          </p:nvSpPr>
          <p:spPr bwMode="auto">
            <a:xfrm>
              <a:off x="3124" y="1479"/>
              <a:ext cx="323" cy="302"/>
            </a:xfrm>
            <a:prstGeom prst="can">
              <a:avLst>
                <a:gd name="adj" fmla="val 25000"/>
              </a:avLst>
            </a:prstGeom>
            <a:solidFill>
              <a:srgbClr val="CC99FF">
                <a:alpha val="82000"/>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912" name="Text Box 142"/>
            <p:cNvSpPr txBox="1">
              <a:spLocks noChangeArrowheads="1"/>
            </p:cNvSpPr>
            <p:nvPr/>
          </p:nvSpPr>
          <p:spPr bwMode="auto">
            <a:xfrm>
              <a:off x="3099" y="1564"/>
              <a:ext cx="388" cy="232"/>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rgbClr val="FFFFFF"/>
                  </a:solidFill>
                  <a:effectLst>
                    <a:outerShdw blurRad="38100" dist="38100" dir="2700000" algn="tl">
                      <a:srgbClr val="C0C0C0"/>
                    </a:outerShdw>
                  </a:effectLst>
                </a:rPr>
                <a:t>Prescrizioni</a:t>
              </a:r>
            </a:p>
            <a:p>
              <a:pPr algn="ctr" eaLnBrk="1" hangingPunct="1">
                <a:defRPr/>
              </a:pPr>
              <a:r>
                <a:rPr lang="it-IT" sz="600" b="1" smtClean="0">
                  <a:solidFill>
                    <a:srgbClr val="FFFFFF"/>
                  </a:solidFill>
                  <a:effectLst>
                    <a:outerShdw blurRad="38100" dist="38100" dir="2700000" algn="tl">
                      <a:srgbClr val="C0C0C0"/>
                    </a:outerShdw>
                  </a:effectLst>
                </a:rPr>
                <a:t>(ricetta</a:t>
              </a:r>
            </a:p>
            <a:p>
              <a:pPr algn="ctr" eaLnBrk="1" hangingPunct="1">
                <a:defRPr/>
              </a:pPr>
              <a:r>
                <a:rPr lang="it-IT" sz="600" b="1" smtClean="0">
                  <a:solidFill>
                    <a:srgbClr val="FFFFFF"/>
                  </a:solidFill>
                  <a:effectLst>
                    <a:outerShdw blurRad="38100" dist="38100" dir="2700000" algn="tl">
                      <a:srgbClr val="C0C0C0"/>
                    </a:outerShdw>
                  </a:effectLst>
                </a:rPr>
                <a:t>elettronica)</a:t>
              </a:r>
            </a:p>
          </p:txBody>
        </p:sp>
        <p:sp>
          <p:nvSpPr>
            <p:cNvPr id="37953" name="AutoShape 172"/>
            <p:cNvSpPr>
              <a:spLocks noChangeArrowheads="1"/>
            </p:cNvSpPr>
            <p:nvPr/>
          </p:nvSpPr>
          <p:spPr bwMode="auto">
            <a:xfrm>
              <a:off x="3156" y="1153"/>
              <a:ext cx="322" cy="272"/>
            </a:xfrm>
            <a:prstGeom prst="can">
              <a:avLst>
                <a:gd name="adj" fmla="val 25000"/>
              </a:avLst>
            </a:prstGeom>
            <a:solidFill>
              <a:srgbClr val="FF0066">
                <a:alpha val="47058"/>
              </a:srgbClr>
            </a:solidFill>
            <a:ln w="25400">
              <a:solidFill>
                <a:srgbClr val="FEFEFE"/>
              </a:solidFill>
              <a:round/>
              <a:headEnd/>
              <a:tailEnd/>
            </a:ln>
            <a:effectLst>
              <a:outerShdw blurRad="50800" dist="38100" dir="2700000" algn="tl" rotWithShape="0">
                <a:srgbClr val="000000">
                  <a:alpha val="43000"/>
                </a:srgbClr>
              </a:outerShdw>
              <a:reflection stA="43000" endPos="30000" dist="12700" dir="5400000" sy="-100000" algn="bl" rotWithShape="0"/>
            </a:effectLst>
          </p:spPr>
          <p:txBody>
            <a:bodyPr wrap="none" anchor="ctr"/>
            <a:lstStyle/>
            <a:p>
              <a:pPr algn="ctr">
                <a:defRPr/>
              </a:pPr>
              <a:endParaRPr lang="it-IT">
                <a:latin typeface="Arial" charset="0"/>
                <a:ea typeface="+mn-ea"/>
              </a:endParaRPr>
            </a:p>
          </p:txBody>
        </p:sp>
        <p:sp>
          <p:nvSpPr>
            <p:cNvPr id="37954" name="Text Box 131"/>
            <p:cNvSpPr txBox="1">
              <a:spLocks noChangeArrowheads="1"/>
            </p:cNvSpPr>
            <p:nvPr/>
          </p:nvSpPr>
          <p:spPr bwMode="auto">
            <a:xfrm>
              <a:off x="3121" y="1202"/>
              <a:ext cx="405" cy="232"/>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Pianificaz. </a:t>
              </a:r>
              <a:br>
                <a:rPr lang="it-IT" sz="600" b="1" smtClean="0">
                  <a:solidFill>
                    <a:schemeClr val="bg1"/>
                  </a:solidFill>
                  <a:effectLst>
                    <a:outerShdw blurRad="38100" dist="38100" dir="2700000" algn="tl">
                      <a:srgbClr val="C0C0C0"/>
                    </a:outerShdw>
                  </a:effectLst>
                </a:rPr>
              </a:br>
              <a:r>
                <a:rPr lang="it-IT" sz="600" b="1" smtClean="0">
                  <a:solidFill>
                    <a:schemeClr val="bg1"/>
                  </a:solidFill>
                  <a:effectLst>
                    <a:outerShdw blurRad="38100" dist="38100" dir="2700000" algn="tl">
                      <a:srgbClr val="C0C0C0"/>
                    </a:outerShdw>
                  </a:effectLst>
                </a:rPr>
                <a:t>a scala provinciale</a:t>
              </a:r>
            </a:p>
          </p:txBody>
        </p:sp>
        <p:sp>
          <p:nvSpPr>
            <p:cNvPr id="37918" name="AutoShape 156"/>
            <p:cNvSpPr>
              <a:spLocks noChangeArrowheads="1"/>
            </p:cNvSpPr>
            <p:nvPr/>
          </p:nvSpPr>
          <p:spPr bwMode="auto">
            <a:xfrm>
              <a:off x="4308" y="1978"/>
              <a:ext cx="324" cy="301"/>
            </a:xfrm>
            <a:prstGeom prst="can">
              <a:avLst>
                <a:gd name="adj" fmla="val 25000"/>
              </a:avLst>
            </a:prstGeom>
            <a:solidFill>
              <a:srgbClr val="00808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rot lat="0" lon="0" rev="20400000"/>
              </a:lightRig>
            </a:scene3d>
            <a:sp3d/>
          </p:spPr>
          <p:txBody>
            <a:bodyPr wrap="none" anchor="ctr"/>
            <a:lstStyle/>
            <a:p>
              <a:pPr algn="ctr">
                <a:defRPr/>
              </a:pPr>
              <a:endParaRPr lang="it-IT">
                <a:latin typeface="Arial" charset="0"/>
                <a:ea typeface="+mn-ea"/>
              </a:endParaRPr>
            </a:p>
          </p:txBody>
        </p:sp>
        <p:sp>
          <p:nvSpPr>
            <p:cNvPr id="37919" name="Text Box 95"/>
            <p:cNvSpPr txBox="1">
              <a:spLocks noChangeArrowheads="1"/>
            </p:cNvSpPr>
            <p:nvPr/>
          </p:nvSpPr>
          <p:spPr bwMode="auto">
            <a:xfrm>
              <a:off x="4238" y="2035"/>
              <a:ext cx="431" cy="232"/>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Banche dati</a:t>
              </a:r>
            </a:p>
            <a:p>
              <a:pPr algn="ctr" eaLnBrk="1" hangingPunct="1">
                <a:defRPr/>
              </a:pPr>
              <a:r>
                <a:rPr lang="it-IT" sz="600" b="1" smtClean="0">
                  <a:solidFill>
                    <a:schemeClr val="bg1"/>
                  </a:solidFill>
                  <a:effectLst>
                    <a:outerShdw blurRad="38100" dist="38100" dir="2700000" algn="tl">
                      <a:srgbClr val="C0C0C0"/>
                    </a:outerShdw>
                  </a:effectLst>
                </a:rPr>
                <a:t>Formazione</a:t>
              </a:r>
            </a:p>
            <a:p>
              <a:pPr algn="ctr" eaLnBrk="1" hangingPunct="1">
                <a:defRPr/>
              </a:pPr>
              <a:r>
                <a:rPr lang="it-IT" sz="600" b="1" smtClean="0">
                  <a:solidFill>
                    <a:schemeClr val="bg1"/>
                  </a:solidFill>
                  <a:effectLst>
                    <a:outerShdw blurRad="38100" dist="38100" dir="2700000" algn="tl">
                      <a:srgbClr val="C0C0C0"/>
                    </a:outerShdw>
                  </a:effectLst>
                </a:rPr>
                <a:t>Professionale</a:t>
              </a:r>
            </a:p>
          </p:txBody>
        </p:sp>
        <p:sp>
          <p:nvSpPr>
            <p:cNvPr id="37922" name="AutoShape 159"/>
            <p:cNvSpPr>
              <a:spLocks noChangeArrowheads="1"/>
            </p:cNvSpPr>
            <p:nvPr/>
          </p:nvSpPr>
          <p:spPr bwMode="auto">
            <a:xfrm>
              <a:off x="4859" y="1982"/>
              <a:ext cx="322" cy="302"/>
            </a:xfrm>
            <a:prstGeom prst="can">
              <a:avLst>
                <a:gd name="adj" fmla="val 25000"/>
              </a:avLst>
            </a:prstGeom>
            <a:solidFill>
              <a:srgbClr val="00808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rot lat="0" lon="0" rev="20400000"/>
              </a:lightRig>
            </a:scene3d>
            <a:sp3d/>
          </p:spPr>
          <p:txBody>
            <a:bodyPr wrap="none" anchor="ctr"/>
            <a:lstStyle/>
            <a:p>
              <a:pPr algn="ctr">
                <a:defRPr/>
              </a:pPr>
              <a:endParaRPr lang="it-IT">
                <a:latin typeface="Arial" charset="0"/>
                <a:ea typeface="+mn-ea"/>
              </a:endParaRPr>
            </a:p>
          </p:txBody>
        </p:sp>
        <p:sp>
          <p:nvSpPr>
            <p:cNvPr id="37923" name="Text Box 112"/>
            <p:cNvSpPr txBox="1">
              <a:spLocks noChangeArrowheads="1"/>
            </p:cNvSpPr>
            <p:nvPr/>
          </p:nvSpPr>
          <p:spPr bwMode="auto">
            <a:xfrm>
              <a:off x="4794" y="2040"/>
              <a:ext cx="425" cy="232"/>
            </a:xfrm>
            <a:prstGeom prst="rect">
              <a:avLst/>
            </a:prstGeom>
            <a:noFill/>
            <a:ln w="25400">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Registro</a:t>
              </a:r>
            </a:p>
            <a:p>
              <a:pPr algn="ctr" eaLnBrk="1" hangingPunct="1">
                <a:defRPr/>
              </a:pPr>
              <a:r>
                <a:rPr lang="it-IT" sz="600" b="1" smtClean="0">
                  <a:solidFill>
                    <a:schemeClr val="bg1"/>
                  </a:solidFill>
                  <a:effectLst>
                    <a:outerShdw blurRad="38100" dist="38100" dir="2700000" algn="tl">
                      <a:srgbClr val="C0C0C0"/>
                    </a:outerShdw>
                  </a:effectLst>
                </a:rPr>
                <a:t>strutture</a:t>
              </a:r>
            </a:p>
            <a:p>
              <a:pPr algn="ctr" eaLnBrk="1" hangingPunct="1">
                <a:defRPr/>
              </a:pPr>
              <a:r>
                <a:rPr lang="it-IT" sz="600" b="1" smtClean="0">
                  <a:solidFill>
                    <a:schemeClr val="bg1"/>
                  </a:solidFill>
                  <a:effectLst>
                    <a:outerShdw blurRad="38100" dist="38100" dir="2700000" algn="tl">
                      <a:srgbClr val="C0C0C0"/>
                    </a:outerShdw>
                  </a:effectLst>
                </a:rPr>
                <a:t>Socio-assist.</a:t>
              </a:r>
            </a:p>
          </p:txBody>
        </p:sp>
        <p:grpSp>
          <p:nvGrpSpPr>
            <p:cNvPr id="51267" name="Group 63"/>
            <p:cNvGrpSpPr>
              <a:grpSpLocks/>
            </p:cNvGrpSpPr>
            <p:nvPr/>
          </p:nvGrpSpPr>
          <p:grpSpPr bwMode="auto">
            <a:xfrm>
              <a:off x="4501" y="1581"/>
              <a:ext cx="408" cy="661"/>
              <a:chOff x="3812" y="2180"/>
              <a:chExt cx="631" cy="994"/>
            </a:xfrm>
          </p:grpSpPr>
          <p:sp>
            <p:nvSpPr>
              <p:cNvPr id="37920" name="AutoShape 157"/>
              <p:cNvSpPr>
                <a:spLocks noChangeArrowheads="1"/>
              </p:cNvSpPr>
              <p:nvPr/>
            </p:nvSpPr>
            <p:spPr bwMode="auto">
              <a:xfrm>
                <a:off x="3878" y="2215"/>
                <a:ext cx="499" cy="453"/>
              </a:xfrm>
              <a:prstGeom prst="can">
                <a:avLst>
                  <a:gd name="adj" fmla="val 25000"/>
                </a:avLst>
              </a:prstGeom>
              <a:solidFill>
                <a:srgbClr val="008080"/>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a:scene3d>
                <a:camera prst="orthographicFront"/>
                <a:lightRig rig="threePt" dir="t">
                  <a:rot lat="0" lon="0" rev="20400000"/>
                </a:lightRig>
              </a:scene3d>
              <a:sp3d/>
            </p:spPr>
            <p:txBody>
              <a:bodyPr wrap="none" anchor="ctr"/>
              <a:lstStyle/>
              <a:p>
                <a:pPr algn="ctr">
                  <a:defRPr/>
                </a:pPr>
                <a:endParaRPr lang="it-IT">
                  <a:latin typeface="Arial" charset="0"/>
                  <a:ea typeface="+mn-ea"/>
                </a:endParaRPr>
              </a:p>
            </p:txBody>
          </p:sp>
          <p:sp>
            <p:nvSpPr>
              <p:cNvPr id="37925" name="Text Box 70"/>
              <p:cNvSpPr txBox="1">
                <a:spLocks noChangeArrowheads="1"/>
              </p:cNvSpPr>
              <p:nvPr/>
            </p:nvSpPr>
            <p:spPr bwMode="auto">
              <a:xfrm>
                <a:off x="3812" y="2315"/>
                <a:ext cx="599" cy="349"/>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Banche dati</a:t>
                </a:r>
              </a:p>
              <a:p>
                <a:pPr algn="ctr" eaLnBrk="1" hangingPunct="1">
                  <a:defRPr/>
                </a:pPr>
                <a:r>
                  <a:rPr lang="it-IT" sz="600" b="1" smtClean="0">
                    <a:solidFill>
                      <a:schemeClr val="bg1"/>
                    </a:solidFill>
                    <a:effectLst>
                      <a:outerShdw blurRad="38100" dist="38100" dir="2700000" algn="tl">
                        <a:srgbClr val="C0C0C0"/>
                      </a:outerShdw>
                    </a:effectLst>
                  </a:rPr>
                  <a:t>Orientam. &amp;</a:t>
                </a:r>
              </a:p>
              <a:p>
                <a:pPr algn="ctr" eaLnBrk="1" hangingPunct="1">
                  <a:defRPr/>
                </a:pPr>
                <a:r>
                  <a:rPr lang="it-IT" sz="600" b="1" smtClean="0">
                    <a:solidFill>
                      <a:schemeClr val="bg1"/>
                    </a:solidFill>
                    <a:effectLst>
                      <a:outerShdw blurRad="38100" dist="38100" dir="2700000" algn="tl">
                        <a:srgbClr val="C0C0C0"/>
                      </a:outerShdw>
                    </a:effectLst>
                  </a:rPr>
                  <a:t>Lavoro</a:t>
                </a:r>
              </a:p>
            </p:txBody>
          </p:sp>
        </p:grpSp>
        <p:grpSp>
          <p:nvGrpSpPr>
            <p:cNvPr id="51268" name="Group 66"/>
            <p:cNvGrpSpPr>
              <a:grpSpLocks/>
            </p:cNvGrpSpPr>
            <p:nvPr/>
          </p:nvGrpSpPr>
          <p:grpSpPr bwMode="auto">
            <a:xfrm>
              <a:off x="3683" y="1749"/>
              <a:ext cx="392" cy="628"/>
              <a:chOff x="2548" y="2432"/>
              <a:chExt cx="606" cy="945"/>
            </a:xfrm>
          </p:grpSpPr>
          <p:sp>
            <p:nvSpPr>
              <p:cNvPr id="37899" name="AutoShape 150"/>
              <p:cNvSpPr>
                <a:spLocks noChangeArrowheads="1"/>
              </p:cNvSpPr>
              <p:nvPr/>
            </p:nvSpPr>
            <p:spPr bwMode="auto">
              <a:xfrm>
                <a:off x="2593" y="2462"/>
                <a:ext cx="499" cy="432"/>
              </a:xfrm>
              <a:prstGeom prst="can">
                <a:avLst>
                  <a:gd name="adj" fmla="val 25000"/>
                </a:avLst>
              </a:prstGeom>
              <a:solidFill>
                <a:srgbClr val="27629D"/>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37909" name="Text Box 137"/>
              <p:cNvSpPr txBox="1">
                <a:spLocks noChangeArrowheads="1"/>
              </p:cNvSpPr>
              <p:nvPr/>
            </p:nvSpPr>
            <p:spPr bwMode="auto">
              <a:xfrm>
                <a:off x="2548" y="2558"/>
                <a:ext cx="518" cy="349"/>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Albo</a:t>
                </a:r>
              </a:p>
              <a:p>
                <a:pPr algn="ctr" eaLnBrk="1" hangingPunct="1">
                  <a:defRPr/>
                </a:pPr>
                <a:r>
                  <a:rPr lang="it-IT" sz="600" b="1" smtClean="0">
                    <a:solidFill>
                      <a:schemeClr val="bg1"/>
                    </a:solidFill>
                    <a:effectLst>
                      <a:outerShdw blurRad="38100" dist="38100" dir="2700000" algn="tl">
                        <a:srgbClr val="C0C0C0"/>
                      </a:outerShdw>
                    </a:effectLst>
                  </a:rPr>
                  <a:t>Fornitori</a:t>
                </a:r>
              </a:p>
              <a:p>
                <a:pPr algn="ctr" eaLnBrk="1" hangingPunct="1">
                  <a:defRPr/>
                </a:pPr>
                <a:r>
                  <a:rPr lang="it-IT" sz="600" b="1" smtClean="0">
                    <a:solidFill>
                      <a:schemeClr val="bg1"/>
                    </a:solidFill>
                    <a:effectLst>
                      <a:outerShdw blurRad="38100" dist="38100" dir="2700000" algn="tl">
                        <a:srgbClr val="C0C0C0"/>
                      </a:outerShdw>
                    </a:effectLst>
                  </a:rPr>
                  <a:t>EmPULIA</a:t>
                </a:r>
              </a:p>
            </p:txBody>
          </p:sp>
        </p:grpSp>
        <p:sp>
          <p:nvSpPr>
            <p:cNvPr id="37905" name="AutoShape 47"/>
            <p:cNvSpPr>
              <a:spLocks noChangeArrowheads="1"/>
            </p:cNvSpPr>
            <p:nvPr/>
          </p:nvSpPr>
          <p:spPr bwMode="auto">
            <a:xfrm>
              <a:off x="3181" y="2060"/>
              <a:ext cx="323" cy="301"/>
            </a:xfrm>
            <a:prstGeom prst="can">
              <a:avLst>
                <a:gd name="adj" fmla="val 25000"/>
              </a:avLst>
            </a:prstGeom>
            <a:solidFill>
              <a:srgbClr val="9999FF"/>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b="1" dirty="0">
                <a:latin typeface="Arial" charset="0"/>
                <a:ea typeface="+mn-ea"/>
              </a:endParaRPr>
            </a:p>
          </p:txBody>
        </p:sp>
        <p:sp>
          <p:nvSpPr>
            <p:cNvPr id="37906" name="Text Box 48"/>
            <p:cNvSpPr txBox="1">
              <a:spLocks noChangeArrowheads="1"/>
            </p:cNvSpPr>
            <p:nvPr/>
          </p:nvSpPr>
          <p:spPr bwMode="auto">
            <a:xfrm>
              <a:off x="3120" y="2141"/>
              <a:ext cx="419" cy="174"/>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Catalogo</a:t>
              </a:r>
            </a:p>
            <a:p>
              <a:pPr algn="ctr" eaLnBrk="1" hangingPunct="1">
                <a:defRPr/>
              </a:pPr>
              <a:r>
                <a:rPr lang="it-IT" sz="600" b="1" smtClean="0">
                  <a:solidFill>
                    <a:schemeClr val="bg1"/>
                  </a:solidFill>
                  <a:effectLst>
                    <a:outerShdw blurRad="38100" dist="38100" dir="2700000" algn="tl">
                      <a:srgbClr val="C0C0C0"/>
                    </a:outerShdw>
                  </a:effectLst>
                </a:rPr>
                <a:t>Beni culturali</a:t>
              </a:r>
            </a:p>
          </p:txBody>
        </p:sp>
        <p:sp>
          <p:nvSpPr>
            <p:cNvPr id="2" name="AutoShape 154"/>
            <p:cNvSpPr>
              <a:spLocks noChangeArrowheads="1"/>
            </p:cNvSpPr>
            <p:nvPr/>
          </p:nvSpPr>
          <p:spPr bwMode="auto">
            <a:xfrm>
              <a:off x="2216" y="1468"/>
              <a:ext cx="323" cy="301"/>
            </a:xfrm>
            <a:prstGeom prst="can">
              <a:avLst>
                <a:gd name="adj" fmla="val 25000"/>
              </a:avLst>
            </a:prstGeom>
            <a:solidFill>
              <a:srgbClr val="CC99FF">
                <a:alpha val="82000"/>
              </a:srgbClr>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a:latin typeface="Arial" charset="0"/>
                <a:ea typeface="+mn-ea"/>
              </a:endParaRPr>
            </a:p>
          </p:txBody>
        </p:sp>
        <p:sp>
          <p:nvSpPr>
            <p:cNvPr id="175176" name="Text Box 72"/>
            <p:cNvSpPr txBox="1">
              <a:spLocks noChangeArrowheads="1"/>
            </p:cNvSpPr>
            <p:nvPr/>
          </p:nvSpPr>
          <p:spPr bwMode="auto">
            <a:xfrm>
              <a:off x="2226" y="1525"/>
              <a:ext cx="291" cy="2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it-IT" sz="600">
                  <a:solidFill>
                    <a:schemeClr val="bg1"/>
                  </a:solidFill>
                </a:rPr>
                <a:t>Strutt. Serv.Sanit.reg.</a:t>
              </a:r>
            </a:p>
          </p:txBody>
        </p:sp>
        <p:grpSp>
          <p:nvGrpSpPr>
            <p:cNvPr id="51273" name="Group 73"/>
            <p:cNvGrpSpPr>
              <a:grpSpLocks/>
            </p:cNvGrpSpPr>
            <p:nvPr/>
          </p:nvGrpSpPr>
          <p:grpSpPr bwMode="auto">
            <a:xfrm>
              <a:off x="3684" y="2141"/>
              <a:ext cx="409" cy="654"/>
              <a:chOff x="2536" y="3022"/>
              <a:chExt cx="632" cy="983"/>
            </a:xfrm>
          </p:grpSpPr>
          <p:sp>
            <p:nvSpPr>
              <p:cNvPr id="37898" name="AutoShape 138"/>
              <p:cNvSpPr>
                <a:spLocks noChangeArrowheads="1"/>
              </p:cNvSpPr>
              <p:nvPr/>
            </p:nvSpPr>
            <p:spPr bwMode="auto">
              <a:xfrm>
                <a:off x="2590" y="3050"/>
                <a:ext cx="498" cy="453"/>
              </a:xfrm>
              <a:prstGeom prst="can">
                <a:avLst>
                  <a:gd name="adj" fmla="val 25000"/>
                </a:avLst>
              </a:prstGeom>
              <a:solidFill>
                <a:srgbClr val="27629D"/>
              </a:solidFill>
              <a:ln w="25400">
                <a:solidFill>
                  <a:srgbClr val="FEFEFE"/>
                </a:solidFill>
                <a:round/>
                <a:headEnd/>
                <a:tailEnd/>
              </a:ln>
              <a:effectLst>
                <a:outerShdw blurRad="50800" dist="38100" dir="2700000" algn="tl" rotWithShape="0">
                  <a:srgbClr val="000000">
                    <a:alpha val="43000"/>
                  </a:srgbClr>
                </a:outerShdw>
                <a:reflection stA="50000" endPos="30000" dist="12700" dir="5400000" sy="-100000" algn="bl" rotWithShape="0"/>
              </a:effectLst>
            </p:spPr>
            <p:txBody>
              <a:bodyPr wrap="none" anchor="ctr"/>
              <a:lstStyle/>
              <a:p>
                <a:pPr algn="ctr">
                  <a:defRPr/>
                </a:pPr>
                <a:endParaRPr lang="it-IT" b="1">
                  <a:effectLst>
                    <a:outerShdw blurRad="50800" dist="38100" dir="2700000" algn="tl" rotWithShape="0">
                      <a:srgbClr val="000000">
                        <a:alpha val="43000"/>
                      </a:srgbClr>
                    </a:outerShdw>
                  </a:effectLst>
                  <a:latin typeface="Arial" charset="0"/>
                  <a:ea typeface="+mn-ea"/>
                </a:endParaRPr>
              </a:p>
            </p:txBody>
          </p:sp>
          <p:sp>
            <p:nvSpPr>
              <p:cNvPr id="37910" name="Text Box 139"/>
              <p:cNvSpPr txBox="1">
                <a:spLocks noChangeArrowheads="1"/>
              </p:cNvSpPr>
              <p:nvPr/>
            </p:nvSpPr>
            <p:spPr bwMode="auto">
              <a:xfrm>
                <a:off x="2536" y="3114"/>
                <a:ext cx="632" cy="349"/>
              </a:xfrm>
              <a:prstGeom prst="rect">
                <a:avLst/>
              </a:prstGeom>
              <a:noFill/>
              <a:ln w="25400">
                <a:noFill/>
                <a:miter lim="800000"/>
                <a:headEnd/>
                <a:tailEnd/>
              </a:ln>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sz="600" b="1" smtClean="0">
                    <a:solidFill>
                      <a:schemeClr val="bg1"/>
                    </a:solidFill>
                    <a:effectLst>
                      <a:outerShdw blurRad="38100" dist="38100" dir="2700000" algn="tl">
                        <a:srgbClr val="C0C0C0"/>
                      </a:outerShdw>
                    </a:effectLst>
                  </a:rPr>
                  <a:t>Archivio</a:t>
                </a:r>
              </a:p>
              <a:p>
                <a:pPr algn="ctr" eaLnBrk="1" hangingPunct="1">
                  <a:defRPr/>
                </a:pPr>
                <a:r>
                  <a:rPr lang="it-IT" sz="600" b="1" smtClean="0">
                    <a:solidFill>
                      <a:schemeClr val="bg1"/>
                    </a:solidFill>
                    <a:effectLst>
                      <a:outerShdw blurRad="38100" dist="38100" dir="2700000" algn="tl">
                        <a:srgbClr val="C0C0C0"/>
                      </a:outerShdw>
                    </a:effectLst>
                  </a:rPr>
                  <a:t>Bandi</a:t>
                </a:r>
              </a:p>
              <a:p>
                <a:pPr algn="ctr" eaLnBrk="1" hangingPunct="1">
                  <a:defRPr/>
                </a:pPr>
                <a:r>
                  <a:rPr lang="it-IT" sz="600" b="1" smtClean="0">
                    <a:solidFill>
                      <a:schemeClr val="bg1"/>
                    </a:solidFill>
                    <a:effectLst>
                      <a:outerShdw blurRad="38100" dist="38100" dir="2700000" algn="tl">
                        <a:srgbClr val="C0C0C0"/>
                      </a:outerShdw>
                    </a:effectLst>
                  </a:rPr>
                  <a:t>Gare appalto</a:t>
                </a:r>
              </a:p>
            </p:txBody>
          </p:sp>
        </p:grpSp>
      </p:grpSp>
      <p:sp>
        <p:nvSpPr>
          <p:cNvPr id="175180" name="Rectangle 76"/>
          <p:cNvSpPr>
            <a:spLocks/>
          </p:cNvSpPr>
          <p:nvPr/>
        </p:nvSpPr>
        <p:spPr bwMode="auto">
          <a:xfrm>
            <a:off x="241300" y="727076"/>
            <a:ext cx="3313113" cy="2576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80975" indent="-180975"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2813"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3208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728788"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136775"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93975"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3051175"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508375"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965575"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80000"/>
              </a:lnSpc>
              <a:buFont typeface="Arial" panose="020B0604020202020204" pitchFamily="34" charset="0"/>
              <a:buBlip>
                <a:blip r:embed="rId4"/>
              </a:buBlip>
              <a:defRPr/>
            </a:pPr>
            <a:r>
              <a:rPr lang="it-IT" sz="1400" b="1" dirty="0" smtClean="0">
                <a:solidFill>
                  <a:srgbClr val="FF0000"/>
                </a:solidFill>
                <a:effectLst>
                  <a:outerShdw blurRad="38100" dist="38100" dir="2700000" algn="tl">
                    <a:srgbClr val="C0C0C0"/>
                  </a:outerShdw>
                </a:effectLst>
                <a:latin typeface="Avenir Book"/>
                <a:cs typeface="Avenir Book"/>
              </a:rPr>
              <a:t>Sicurezza dei dati </a:t>
            </a:r>
            <a:r>
              <a:rPr lang="it-IT" sz="1400" b="1" dirty="0" smtClean="0">
                <a:solidFill>
                  <a:srgbClr val="CC0000"/>
                </a:solidFill>
                <a:effectLst>
                  <a:outerShdw blurRad="38100" dist="38100" dir="2700000" algn="tl">
                    <a:srgbClr val="C0C0C0"/>
                  </a:outerShdw>
                </a:effectLst>
                <a:latin typeface="Avenir Book"/>
                <a:cs typeface="Avenir Book"/>
              </a:rPr>
              <a:t/>
            </a:r>
            <a:br>
              <a:rPr lang="it-IT" sz="1400" b="1" dirty="0" smtClean="0">
                <a:solidFill>
                  <a:srgbClr val="CC0000"/>
                </a:solidFill>
                <a:effectLst>
                  <a:outerShdw blurRad="38100" dist="38100" dir="2700000" algn="tl">
                    <a:srgbClr val="C0C0C0"/>
                  </a:outerShdw>
                </a:effectLst>
                <a:latin typeface="Avenir Book"/>
                <a:cs typeface="Avenir Book"/>
              </a:rPr>
            </a:br>
            <a:r>
              <a:rPr lang="it-IT" sz="1400" dirty="0" smtClean="0">
                <a:solidFill>
                  <a:schemeClr val="tx2"/>
                </a:solidFill>
                <a:latin typeface="Avenir Book"/>
                <a:cs typeface="Avenir Book"/>
              </a:rPr>
              <a:t>Riservatezza, Integrità, Disponibilità, gestione centralizzata dei back-up di tutti gli archivi - Sistema di Gestione della Sicurezza delle Informazioni (SGSI) conforme allo standard ISO/TEC 27001 certificato da TÜV Italia.</a:t>
            </a:r>
          </a:p>
          <a:p>
            <a:pPr marL="0" indent="0">
              <a:lnSpc>
                <a:spcPct val="80000"/>
              </a:lnSpc>
              <a:buNone/>
              <a:defRPr/>
            </a:pPr>
            <a:r>
              <a:rPr lang="it-IT" sz="1400" dirty="0" smtClean="0">
                <a:solidFill>
                  <a:srgbClr val="CC0000"/>
                </a:solidFill>
                <a:latin typeface="Avenir Book"/>
                <a:cs typeface="Avenir Book"/>
              </a:rPr>
              <a:t>  </a:t>
            </a:r>
          </a:p>
          <a:p>
            <a:pPr>
              <a:lnSpc>
                <a:spcPct val="80000"/>
              </a:lnSpc>
              <a:buFont typeface="Arial" panose="020B0604020202020204" pitchFamily="34" charset="0"/>
              <a:buBlip>
                <a:blip r:embed="rId4"/>
              </a:buBlip>
              <a:defRPr/>
            </a:pPr>
            <a:r>
              <a:rPr lang="it-IT" sz="1400" b="1" dirty="0" smtClean="0">
                <a:solidFill>
                  <a:srgbClr val="FF0000"/>
                </a:solidFill>
                <a:effectLst>
                  <a:outerShdw blurRad="38100" dist="38100" dir="2700000" algn="tl">
                    <a:srgbClr val="C0C0C0"/>
                  </a:outerShdw>
                </a:effectLst>
                <a:latin typeface="Avenir Book"/>
                <a:cs typeface="Avenir Book"/>
              </a:rPr>
              <a:t>Progressiva adozione degli Open Data</a:t>
            </a:r>
            <a:r>
              <a:rPr lang="it-IT" sz="1400" dirty="0" smtClean="0">
                <a:solidFill>
                  <a:srgbClr val="FF0000"/>
                </a:solidFill>
                <a:effectLst>
                  <a:outerShdw blurRad="38100" dist="38100" dir="2700000" algn="tl">
                    <a:srgbClr val="C0C0C0"/>
                  </a:outerShdw>
                </a:effectLst>
                <a:latin typeface="Avenir Book"/>
                <a:cs typeface="Avenir Book"/>
              </a:rPr>
              <a:t>, </a:t>
            </a:r>
            <a:r>
              <a:rPr lang="it-IT" sz="1400" dirty="0" smtClean="0">
                <a:solidFill>
                  <a:schemeClr val="tx2"/>
                </a:solidFill>
                <a:latin typeface="Avenir Book"/>
                <a:cs typeface="Avenir Book"/>
              </a:rPr>
              <a:t>senza restrizioni di copyright, brevetti o altre forme di controllo che ne limitino la riproduzione (licenza IODL 2.0).</a:t>
            </a:r>
          </a:p>
        </p:txBody>
      </p:sp>
      <p:sp>
        <p:nvSpPr>
          <p:cNvPr id="175181" name="Rectangle 77"/>
          <p:cNvSpPr>
            <a:spLocks/>
          </p:cNvSpPr>
          <p:nvPr/>
        </p:nvSpPr>
        <p:spPr bwMode="auto">
          <a:xfrm>
            <a:off x="1942739" y="146051"/>
            <a:ext cx="581745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80000"/>
              </a:lnSpc>
              <a:buFont typeface="Arial" panose="020B0604020202020204" pitchFamily="34" charset="0"/>
              <a:buNone/>
              <a:defRPr/>
            </a:pPr>
            <a:r>
              <a:rPr lang="it-IT" sz="1800" b="1" dirty="0" smtClean="0">
                <a:solidFill>
                  <a:srgbClr val="CC0000"/>
                </a:solidFill>
                <a:effectLst>
                  <a:outerShdw blurRad="38100" dist="38100" dir="2700000" algn="tl">
                    <a:srgbClr val="C0C0C0"/>
                  </a:outerShdw>
                </a:effectLst>
                <a:latin typeface="Avenir Book"/>
              </a:rPr>
              <a:t>Patrimonio informativo </a:t>
            </a:r>
            <a:br>
              <a:rPr lang="it-IT" sz="1800" b="1" dirty="0" smtClean="0">
                <a:solidFill>
                  <a:srgbClr val="CC0000"/>
                </a:solidFill>
                <a:effectLst>
                  <a:outerShdw blurRad="38100" dist="38100" dir="2700000" algn="tl">
                    <a:srgbClr val="C0C0C0"/>
                  </a:outerShdw>
                </a:effectLst>
                <a:latin typeface="Avenir Book"/>
              </a:rPr>
            </a:br>
            <a:r>
              <a:rPr lang="it-IT" sz="1800" b="1" dirty="0" smtClean="0">
                <a:solidFill>
                  <a:srgbClr val="CC0000"/>
                </a:solidFill>
                <a:effectLst>
                  <a:outerShdw blurRad="38100" dist="38100" dir="2700000" algn="tl">
                    <a:srgbClr val="C0C0C0"/>
                  </a:outerShdw>
                </a:effectLst>
                <a:latin typeface="Avenir Book"/>
              </a:rPr>
              <a:t>Banche dati istituzionali della Regione Puglia</a:t>
            </a:r>
          </a:p>
        </p:txBody>
      </p:sp>
      <p:sp>
        <p:nvSpPr>
          <p:cNvPr id="51208" name="Rectangle 79"/>
          <p:cNvSpPr>
            <a:spLocks/>
          </p:cNvSpPr>
          <p:nvPr/>
        </p:nvSpPr>
        <p:spPr bwMode="auto">
          <a:xfrm>
            <a:off x="4271177" y="4306214"/>
            <a:ext cx="4565005" cy="1366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27088"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235075"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43063"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 typeface="Wingdings" panose="05000000000000000000" pitchFamily="2" charset="2"/>
              <a:buNone/>
            </a:pPr>
            <a:r>
              <a:rPr lang="it-IT" sz="1400" b="1" dirty="0">
                <a:solidFill>
                  <a:srgbClr val="C00000"/>
                </a:solidFill>
                <a:latin typeface="Arial" panose="020B0604020202020204" pitchFamily="34" charset="0"/>
              </a:rPr>
              <a:t>www.dati.puglia.it</a:t>
            </a:r>
          </a:p>
          <a:p>
            <a:pPr>
              <a:spcBef>
                <a:spcPts val="600"/>
              </a:spcBef>
              <a:buFont typeface="Wingdings" panose="05000000000000000000" pitchFamily="2" charset="2"/>
              <a:buNone/>
            </a:pPr>
            <a:r>
              <a:rPr lang="it-IT" sz="1400" dirty="0">
                <a:solidFill>
                  <a:srgbClr val="004080"/>
                </a:solidFill>
                <a:latin typeface="Arial" panose="020B0604020202020204" pitchFamily="34" charset="0"/>
              </a:rPr>
              <a:t>piattaforma tecnologica per la organizzazione, </a:t>
            </a:r>
            <a:r>
              <a:rPr lang="it-IT" sz="1400" dirty="0" smtClean="0">
                <a:solidFill>
                  <a:srgbClr val="004080"/>
                </a:solidFill>
                <a:latin typeface="Arial" panose="020B0604020202020204" pitchFamily="34" charset="0"/>
              </a:rPr>
              <a:t>raccolta </a:t>
            </a:r>
            <a:r>
              <a:rPr lang="it-IT" sz="1400" dirty="0">
                <a:solidFill>
                  <a:srgbClr val="004080"/>
                </a:solidFill>
                <a:latin typeface="Arial" panose="020B0604020202020204" pitchFamily="34" charset="0"/>
              </a:rPr>
              <a:t>e fruizione del patrimonio di dati generati e </a:t>
            </a:r>
            <a:r>
              <a:rPr lang="it-IT" sz="1400" dirty="0" smtClean="0">
                <a:solidFill>
                  <a:srgbClr val="004080"/>
                </a:solidFill>
                <a:latin typeface="Arial" panose="020B0604020202020204" pitchFamily="34" charset="0"/>
              </a:rPr>
              <a:t>gestiti </a:t>
            </a:r>
            <a:r>
              <a:rPr lang="it-IT" sz="1400" dirty="0">
                <a:solidFill>
                  <a:srgbClr val="004080"/>
                </a:solidFill>
                <a:latin typeface="Arial" panose="020B0604020202020204" pitchFamily="34" charset="0"/>
              </a:rPr>
              <a:t>dalle diverse applicazioni e dai differenti portali regionali, secondo gli standard dell’open government. </a:t>
            </a:r>
          </a:p>
        </p:txBody>
      </p:sp>
      <p:sp>
        <p:nvSpPr>
          <p:cNvPr id="81" name="Rettangolo 80"/>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275" y="3413337"/>
            <a:ext cx="3695934" cy="2319919"/>
          </a:xfrm>
          <a:prstGeom prst="rect">
            <a:avLst/>
          </a:prstGeom>
        </p:spPr>
      </p:pic>
    </p:spTree>
    <p:extLst>
      <p:ext uri="{BB962C8B-B14F-4D97-AF65-F5344CB8AC3E}">
        <p14:creationId xmlns:p14="http://schemas.microsoft.com/office/powerpoint/2010/main" val="768860606"/>
      </p:ext>
    </p:extLst>
  </p:cSld>
  <p:clrMapOvr>
    <a:masterClrMapping/>
  </p:clrMapOvr>
  <p:transition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842963" y="115888"/>
            <a:ext cx="7848600" cy="954107"/>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3600" b="1" dirty="0">
                <a:solidFill>
                  <a:srgbClr val="CC0000"/>
                </a:solidFill>
                <a:effectLst>
                  <a:outerShdw blurRad="38100" dist="38100" dir="2700000" algn="tl">
                    <a:srgbClr val="C0C0C0"/>
                  </a:outerShdw>
                </a:effectLst>
                <a:latin typeface="Avenir Book"/>
                <a:cs typeface="Avenir Book"/>
              </a:rPr>
              <a:t>InnovaPuglia: le </a:t>
            </a:r>
            <a:r>
              <a:rPr lang="it-IT" sz="3600" b="1" dirty="0" smtClean="0">
                <a:solidFill>
                  <a:srgbClr val="CC0000"/>
                </a:solidFill>
                <a:effectLst>
                  <a:outerShdw blurRad="38100" dist="38100" dir="2700000" algn="tl">
                    <a:srgbClr val="C0C0C0"/>
                  </a:outerShdw>
                </a:effectLst>
                <a:latin typeface="Avenir Book"/>
                <a:cs typeface="Avenir Book"/>
              </a:rPr>
              <a:t>risorse umane</a:t>
            </a:r>
            <a:r>
              <a:rPr lang="it-IT" sz="3600" b="1" baseline="30000" dirty="0" smtClean="0">
                <a:solidFill>
                  <a:srgbClr val="CC0000"/>
                </a:solidFill>
                <a:effectLst>
                  <a:outerShdw blurRad="38100" dist="38100" dir="2700000" algn="tl">
                    <a:srgbClr val="C0C0C0"/>
                  </a:outerShdw>
                </a:effectLst>
                <a:latin typeface="Avenir Book"/>
                <a:cs typeface="Avenir Book"/>
              </a:rPr>
              <a:t>*</a:t>
            </a:r>
            <a:endParaRPr lang="it-IT" sz="3600" b="1" baseline="30000" dirty="0">
              <a:solidFill>
                <a:srgbClr val="CC0000"/>
              </a:solidFill>
              <a:effectLst>
                <a:outerShdw blurRad="38100" dist="38100" dir="2700000" algn="tl">
                  <a:srgbClr val="C0C0C0"/>
                </a:outerShdw>
              </a:effectLst>
              <a:latin typeface="Avenir Book"/>
              <a:cs typeface="Avenir Book"/>
            </a:endParaRPr>
          </a:p>
          <a:p>
            <a:pPr algn="ctr"/>
            <a:r>
              <a:rPr lang="it-IT" sz="2000" dirty="0">
                <a:solidFill>
                  <a:srgbClr val="CC0000"/>
                </a:solidFill>
                <a:effectLst>
                  <a:outerShdw blurRad="38100" dist="38100" dir="2700000" algn="tl">
                    <a:srgbClr val="C0C0C0"/>
                  </a:outerShdw>
                </a:effectLst>
                <a:latin typeface="Avenir Book"/>
                <a:cs typeface="Avenir Book"/>
              </a:rPr>
              <a:t>un gruppo di lavoro al servizio della collettività</a:t>
            </a:r>
          </a:p>
        </p:txBody>
      </p:sp>
      <p:sp>
        <p:nvSpPr>
          <p:cNvPr id="33797" name="Text Box 5"/>
          <p:cNvSpPr txBox="1">
            <a:spLocks noChangeArrowheads="1"/>
          </p:cNvSpPr>
          <p:nvPr/>
        </p:nvSpPr>
        <p:spPr bwMode="auto">
          <a:xfrm>
            <a:off x="410205" y="978915"/>
            <a:ext cx="4305812" cy="1754326"/>
          </a:xfrm>
          <a:prstGeom prst="rect">
            <a:avLst/>
          </a:prstGeom>
          <a:noFill/>
          <a:ln w="9525">
            <a:noFill/>
            <a:miter lim="800000"/>
            <a:headEnd/>
            <a:tailEnd/>
          </a:ln>
          <a:effectLst/>
        </p:spPr>
        <p:txBody>
          <a:bodyPr wrap="square">
            <a:spAutoFit/>
          </a:bodyPr>
          <a:lstStyle/>
          <a:p>
            <a:pPr eaLnBrk="0" hangingPunct="0">
              <a:defRPr/>
            </a:pPr>
            <a:r>
              <a:rPr lang="it-IT" sz="1800" b="1" dirty="0" smtClean="0">
                <a:solidFill>
                  <a:srgbClr val="CC0000"/>
                </a:solidFill>
                <a:effectLst>
                  <a:outerShdw blurRad="38100" dist="38100" dir="2700000" algn="tl">
                    <a:srgbClr val="DDDDDD"/>
                  </a:outerShdw>
                </a:effectLst>
                <a:latin typeface="Avenir Book"/>
                <a:ea typeface="ＭＳ Ｐゴシック" charset="-128"/>
                <a:cs typeface="Avenir Book"/>
              </a:rPr>
              <a:t>177 </a:t>
            </a:r>
            <a:r>
              <a:rPr lang="it-IT" sz="1800" b="1" dirty="0" smtClean="0">
                <a:solidFill>
                  <a:srgbClr val="004080"/>
                </a:solidFill>
                <a:effectLst>
                  <a:outerShdw blurRad="38100" dist="38100" dir="2700000" algn="tl">
                    <a:srgbClr val="DDDDDD"/>
                  </a:outerShdw>
                </a:effectLst>
                <a:latin typeface="Avenir Book"/>
                <a:ea typeface="ＭＳ Ｐゴシック" charset="-128"/>
                <a:cs typeface="Avenir Book"/>
              </a:rPr>
              <a:t>professionisti</a:t>
            </a:r>
          </a:p>
          <a:p>
            <a:pPr eaLnBrk="0" hangingPunct="0">
              <a:defRPr/>
            </a:pPr>
            <a:r>
              <a:rPr lang="it-IT" sz="1800" b="1" dirty="0" smtClean="0">
                <a:solidFill>
                  <a:srgbClr val="CC0000"/>
                </a:solidFill>
                <a:effectLst>
                  <a:outerShdw blurRad="38100" dist="38100" dir="2700000" algn="tl">
                    <a:srgbClr val="DDDDDD"/>
                  </a:outerShdw>
                </a:effectLst>
                <a:latin typeface="Avenir Book"/>
                <a:ea typeface="ＭＳ Ｐゴシック" charset="-128"/>
                <a:cs typeface="Avenir Book"/>
              </a:rPr>
              <a:t>51</a:t>
            </a:r>
            <a:r>
              <a:rPr lang="it-IT" sz="1800" b="1" dirty="0" smtClean="0">
                <a:solidFill>
                  <a:srgbClr val="004080"/>
                </a:solidFill>
                <a:effectLst>
                  <a:outerShdw blurRad="38100" dist="38100" dir="2700000" algn="tl">
                    <a:srgbClr val="DDDDDD"/>
                  </a:outerShdw>
                </a:effectLst>
                <a:latin typeface="Avenir Book"/>
                <a:ea typeface="ＭＳ Ｐゴシック" charset="-128"/>
                <a:cs typeface="Avenir Book"/>
              </a:rPr>
              <a:t> donne</a:t>
            </a:r>
          </a:p>
          <a:p>
            <a:pPr eaLnBrk="0" hangingPunct="0">
              <a:defRPr/>
            </a:pPr>
            <a:r>
              <a:rPr lang="it-IT" sz="1800" b="1" dirty="0" smtClean="0">
                <a:solidFill>
                  <a:srgbClr val="CC0000"/>
                </a:solidFill>
                <a:effectLst>
                  <a:outerShdw blurRad="38100" dist="38100" dir="2700000" algn="tl">
                    <a:srgbClr val="DDDDDD"/>
                  </a:outerShdw>
                </a:effectLst>
                <a:latin typeface="Avenir Book"/>
                <a:ea typeface="ＭＳ Ｐゴシック" charset="-128"/>
                <a:cs typeface="Avenir Book"/>
              </a:rPr>
              <a:t>119 </a:t>
            </a:r>
            <a:r>
              <a:rPr lang="it-IT" sz="1800" b="1" dirty="0">
                <a:solidFill>
                  <a:srgbClr val="004080"/>
                </a:solidFill>
                <a:effectLst>
                  <a:outerShdw blurRad="38100" dist="38100" dir="2700000" algn="tl">
                    <a:srgbClr val="DDDDDD"/>
                  </a:outerShdw>
                </a:effectLst>
                <a:latin typeface="Avenir Book"/>
                <a:ea typeface="ＭＳ Ｐゴシック" charset="-128"/>
                <a:cs typeface="Avenir Book"/>
              </a:rPr>
              <a:t>l</a:t>
            </a:r>
            <a:r>
              <a:rPr lang="it-IT" sz="1800" b="1" dirty="0" smtClean="0">
                <a:solidFill>
                  <a:srgbClr val="004080"/>
                </a:solidFill>
                <a:effectLst>
                  <a:outerShdw blurRad="38100" dist="38100" dir="2700000" algn="tl">
                    <a:srgbClr val="DDDDDD"/>
                  </a:outerShdw>
                </a:effectLst>
                <a:latin typeface="Avenir Book"/>
                <a:ea typeface="ＭＳ Ｐゴシック" charset="-128"/>
                <a:cs typeface="Avenir Book"/>
              </a:rPr>
              <a:t>aureati.</a:t>
            </a:r>
          </a:p>
          <a:p>
            <a:pPr eaLnBrk="0" hangingPunct="0">
              <a:defRPr/>
            </a:pPr>
            <a:r>
              <a:rPr lang="it-IT" sz="1800" b="1" dirty="0" smtClean="0">
                <a:solidFill>
                  <a:srgbClr val="004080"/>
                </a:solidFill>
                <a:effectLst>
                  <a:outerShdw blurRad="38100" dist="38100" dir="2700000" algn="tl">
                    <a:srgbClr val="DDDDDD"/>
                  </a:outerShdw>
                </a:effectLst>
                <a:latin typeface="Avenir Book"/>
                <a:ea typeface="ＭＳ Ｐゴシック" charset="-128"/>
                <a:cs typeface="Avenir Book"/>
              </a:rPr>
              <a:t>Età media </a:t>
            </a:r>
            <a:r>
              <a:rPr lang="it-IT" sz="1800" b="1" dirty="0">
                <a:solidFill>
                  <a:srgbClr val="CC0000"/>
                </a:solidFill>
                <a:effectLst>
                  <a:outerShdw blurRad="38100" dist="38100" dir="2700000" algn="tl">
                    <a:srgbClr val="DDDDDD"/>
                  </a:outerShdw>
                </a:effectLst>
                <a:latin typeface="Avenir Book"/>
                <a:ea typeface="ＭＳ Ｐゴシック" charset="-128"/>
                <a:cs typeface="Avenir Book"/>
              </a:rPr>
              <a:t>51,37</a:t>
            </a:r>
          </a:p>
          <a:p>
            <a:pPr>
              <a:defRPr/>
            </a:pPr>
            <a:r>
              <a:rPr lang="it-IT" sz="1800" b="1" dirty="0" smtClean="0">
                <a:solidFill>
                  <a:srgbClr val="004080"/>
                </a:solidFill>
                <a:effectLst>
                  <a:outerShdw blurRad="38100" dist="38100" dir="2700000" algn="tl">
                    <a:srgbClr val="DDDDDD"/>
                  </a:outerShdw>
                </a:effectLst>
                <a:latin typeface="Avenir Book"/>
                <a:ea typeface="ＭＳ Ｐゴシック" charset="-128"/>
                <a:cs typeface="Avenir Book"/>
              </a:rPr>
              <a:t>Media anzianità aziendale </a:t>
            </a:r>
            <a:r>
              <a:rPr lang="it-IT" sz="1800" b="1" dirty="0">
                <a:solidFill>
                  <a:srgbClr val="CC0000"/>
                </a:solidFill>
                <a:effectLst>
                  <a:outerShdw blurRad="38100" dist="38100" dir="2700000" algn="tl">
                    <a:srgbClr val="DDDDDD"/>
                  </a:outerShdw>
                </a:effectLst>
                <a:latin typeface="Avenir Book"/>
                <a:ea typeface="ＭＳ Ｐゴシック" charset="-128"/>
                <a:cs typeface="Avenir Book"/>
              </a:rPr>
              <a:t>21,32</a:t>
            </a:r>
          </a:p>
          <a:p>
            <a:pPr eaLnBrk="0" hangingPunct="0">
              <a:defRPr/>
            </a:pPr>
            <a:endParaRPr lang="it-IT" sz="1800" b="1" dirty="0">
              <a:solidFill>
                <a:srgbClr val="004080"/>
              </a:solidFill>
              <a:effectLst>
                <a:outerShdw blurRad="38100" dist="38100" dir="2700000" algn="tl">
                  <a:srgbClr val="DDDDDD"/>
                </a:outerShdw>
              </a:effectLst>
              <a:latin typeface="Avenir Book"/>
              <a:ea typeface="ＭＳ Ｐゴシック" charset="-128"/>
              <a:cs typeface="Avenir Book"/>
            </a:endParaRPr>
          </a:p>
        </p:txBody>
      </p:sp>
      <p:sp>
        <p:nvSpPr>
          <p:cNvPr id="2" name="Rectangle 14"/>
          <p:cNvSpPr>
            <a:spLocks noChangeArrowheads="1"/>
          </p:cNvSpPr>
          <p:nvPr/>
        </p:nvSpPr>
        <p:spPr bwMode="auto">
          <a:xfrm>
            <a:off x="5059362" y="1401988"/>
            <a:ext cx="3816350" cy="215444"/>
          </a:xfrm>
          <a:prstGeom prst="rect">
            <a:avLst/>
          </a:prstGeom>
          <a:noFill/>
          <a:ln w="9525">
            <a:noFill/>
            <a:miter lim="800000"/>
            <a:headEnd/>
            <a:tailEnd/>
          </a:ln>
        </p:spPr>
        <p:txBody>
          <a:bodyPr lIns="0" tIns="0" rIns="0" bIns="0">
            <a:spAutoFit/>
          </a:bodyPr>
          <a:lstStyle/>
          <a:p>
            <a:pPr algn="ctr" eaLnBrk="0" hangingPunct="0">
              <a:defRPr/>
            </a:pP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Distribuzione</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risorse</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nelle</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divisioni</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p>
        </p:txBody>
      </p:sp>
      <p:sp>
        <p:nvSpPr>
          <p:cNvPr id="129037" name="Rectangle 13"/>
          <p:cNvSpPr>
            <a:spLocks noChangeArrowheads="1"/>
          </p:cNvSpPr>
          <p:nvPr/>
        </p:nvSpPr>
        <p:spPr bwMode="auto">
          <a:xfrm>
            <a:off x="457200" y="274638"/>
            <a:ext cx="8229600" cy="1143000"/>
          </a:xfrm>
          <a:prstGeom prst="rect">
            <a:avLst/>
          </a:prstGeom>
          <a:noFill/>
          <a:ln w="9525">
            <a:noFill/>
            <a:miter lim="800000"/>
            <a:headEnd/>
            <a:tailEnd/>
          </a:ln>
          <a:effectLst/>
        </p:spPr>
        <p:txBody>
          <a:bodyPr/>
          <a:lstStyle/>
          <a:p>
            <a:pPr algn="ctr" eaLnBrk="0" hangingPunct="0">
              <a:defRPr/>
            </a:pPr>
            <a:endParaRPr lang="it-IT" sz="4400" b="1">
              <a:solidFill>
                <a:srgbClr val="CC3300"/>
              </a:solidFill>
              <a:effectLst>
                <a:outerShdw blurRad="38100" dist="38100" dir="2700000" algn="tl">
                  <a:srgbClr val="DDDDDD"/>
                </a:outerShdw>
              </a:effectLst>
              <a:latin typeface="Arial" charset="0"/>
              <a:ea typeface="MS PGothic" charset="0"/>
              <a:cs typeface="MS PGothic" charset="0"/>
            </a:endParaRPr>
          </a:p>
        </p:txBody>
      </p:sp>
      <p:sp>
        <p:nvSpPr>
          <p:cNvPr id="33827" name="Text Box 35"/>
          <p:cNvSpPr txBox="1">
            <a:spLocks noChangeArrowheads="1"/>
          </p:cNvSpPr>
          <p:nvPr/>
        </p:nvSpPr>
        <p:spPr bwMode="auto">
          <a:xfrm>
            <a:off x="5778525" y="5157192"/>
            <a:ext cx="2879725" cy="276999"/>
          </a:xfrm>
          <a:prstGeom prst="rect">
            <a:avLst/>
          </a:prstGeom>
          <a:noFill/>
          <a:ln w="9525">
            <a:noFill/>
            <a:miter lim="800000"/>
            <a:headEnd/>
            <a:tailEnd/>
          </a:ln>
          <a:effectLst/>
        </p:spPr>
        <p:txBody>
          <a:bodyPr>
            <a:spAutoFit/>
          </a:bodyPr>
          <a:lstStyle/>
          <a:p>
            <a:pPr eaLnBrk="0" hangingPunct="0">
              <a:spcBef>
                <a:spcPct val="50000"/>
              </a:spcBef>
              <a:defRPr/>
            </a:pPr>
            <a:r>
              <a:rPr lang="it-IT" sz="1200" b="1" dirty="0">
                <a:solidFill>
                  <a:srgbClr val="CC3300"/>
                </a:solidFill>
                <a:effectLst>
                  <a:outerShdw blurRad="38100" dist="38100" dir="2700000" algn="tl">
                    <a:srgbClr val="DDDDDD"/>
                  </a:outerShdw>
                </a:effectLst>
                <a:latin typeface="Arial" charset="0"/>
                <a:ea typeface="MS PGothic" charset="0"/>
                <a:cs typeface="MS PGothic" charset="0"/>
              </a:rPr>
              <a:t>*dati aggiornati </a:t>
            </a:r>
            <a:r>
              <a:rPr lang="it-IT" sz="1200" b="1" dirty="0" smtClean="0">
                <a:solidFill>
                  <a:srgbClr val="CC3300"/>
                </a:solidFill>
                <a:effectLst>
                  <a:outerShdw blurRad="38100" dist="38100" dir="2700000" algn="tl">
                    <a:srgbClr val="DDDDDD"/>
                  </a:outerShdw>
                </a:effectLst>
                <a:latin typeface="Arial" charset="0"/>
                <a:ea typeface="MS PGothic" charset="0"/>
                <a:cs typeface="MS PGothic" charset="0"/>
              </a:rPr>
              <a:t>al 31 dicembre 2015</a:t>
            </a:r>
            <a:endParaRPr lang="it-IT" sz="1200" b="1" dirty="0">
              <a:solidFill>
                <a:srgbClr val="CC3300"/>
              </a:solidFill>
              <a:effectLst>
                <a:outerShdw blurRad="38100" dist="38100" dir="2700000" algn="tl">
                  <a:srgbClr val="DDDDDD"/>
                </a:outerShdw>
              </a:effectLst>
              <a:latin typeface="Arial" charset="0"/>
              <a:ea typeface="MS PGothic" charset="0"/>
              <a:cs typeface="MS PGothic" charset="0"/>
            </a:endParaRPr>
          </a:p>
        </p:txBody>
      </p:sp>
      <p:graphicFrame>
        <p:nvGraphicFramePr>
          <p:cNvPr id="14" name="Grafico 13"/>
          <p:cNvGraphicFramePr/>
          <p:nvPr>
            <p:extLst/>
          </p:nvPr>
        </p:nvGraphicFramePr>
        <p:xfrm>
          <a:off x="4743673" y="1856079"/>
          <a:ext cx="4447728" cy="35781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ttangolo 10"/>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15" name="Rectangle 14"/>
          <p:cNvSpPr>
            <a:spLocks noChangeArrowheads="1"/>
          </p:cNvSpPr>
          <p:nvPr/>
        </p:nvSpPr>
        <p:spPr bwMode="auto">
          <a:xfrm>
            <a:off x="654936" y="2517797"/>
            <a:ext cx="3816350" cy="215444"/>
          </a:xfrm>
          <a:prstGeom prst="rect">
            <a:avLst/>
          </a:prstGeom>
          <a:noFill/>
          <a:ln w="9525">
            <a:noFill/>
            <a:miter lim="800000"/>
            <a:headEnd/>
            <a:tailEnd/>
          </a:ln>
        </p:spPr>
        <p:txBody>
          <a:bodyPr lIns="0" tIns="0" rIns="0" bIns="0">
            <a:spAutoFit/>
          </a:bodyPr>
          <a:lstStyle/>
          <a:p>
            <a:pPr algn="ctr" eaLnBrk="0" hangingPunct="0">
              <a:defRPr/>
            </a:pP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Distribuzione</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r>
              <a:rPr lang="en-US" sz="1400" b="1" dirty="0" err="1">
                <a:solidFill>
                  <a:srgbClr val="CC0000"/>
                </a:solidFill>
                <a:effectLst>
                  <a:outerShdw blurRad="38100" dist="38100" dir="2700000" algn="tl">
                    <a:srgbClr val="DDDDDD"/>
                  </a:outerShdw>
                </a:effectLst>
                <a:latin typeface="Arial" charset="0"/>
                <a:ea typeface="ＭＳ Ｐゴシック" charset="-128"/>
                <a:cs typeface="ＭＳ Ｐゴシック" charset="-128"/>
              </a:rPr>
              <a:t>risorse</a:t>
            </a:r>
            <a:r>
              <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 </a:t>
            </a:r>
            <a:r>
              <a:rPr lang="en-US"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per </a:t>
            </a:r>
            <a:r>
              <a:rPr lang="en-US" sz="1400" b="1" dirty="0" err="1"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tipologia</a:t>
            </a:r>
            <a:r>
              <a:rPr lang="en-US"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 di </a:t>
            </a:r>
            <a:r>
              <a:rPr lang="en-US" sz="1400" b="1" dirty="0" err="1"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impiego</a:t>
            </a:r>
            <a:endParaRPr lang="en-US"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endParaRPr>
          </a:p>
        </p:txBody>
      </p:sp>
      <p:graphicFrame>
        <p:nvGraphicFramePr>
          <p:cNvPr id="13" name="Grafico 12"/>
          <p:cNvGraphicFramePr>
            <a:graphicFrameLocks/>
          </p:cNvGraphicFramePr>
          <p:nvPr>
            <p:extLst>
              <p:ext uri="{D42A27DB-BD31-4B8C-83A1-F6EECF244321}">
                <p14:modId xmlns:p14="http://schemas.microsoft.com/office/powerpoint/2010/main" val="2750205758"/>
              </p:ext>
            </p:extLst>
          </p:nvPr>
        </p:nvGraphicFramePr>
        <p:xfrm>
          <a:off x="179512" y="2744782"/>
          <a:ext cx="5283696" cy="31249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84341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fico 14"/>
          <p:cNvGraphicFramePr>
            <a:graphicFrameLocks/>
          </p:cNvGraphicFramePr>
          <p:nvPr>
            <p:extLst>
              <p:ext uri="{D42A27DB-BD31-4B8C-83A1-F6EECF244321}">
                <p14:modId xmlns:p14="http://schemas.microsoft.com/office/powerpoint/2010/main" val="206912311"/>
              </p:ext>
            </p:extLst>
          </p:nvPr>
        </p:nvGraphicFramePr>
        <p:xfrm>
          <a:off x="554038" y="1797893"/>
          <a:ext cx="5602137" cy="3791347"/>
        </p:xfrm>
        <a:graphic>
          <a:graphicData uri="http://schemas.openxmlformats.org/drawingml/2006/chart">
            <c:chart xmlns:c="http://schemas.openxmlformats.org/drawingml/2006/chart" xmlns:r="http://schemas.openxmlformats.org/officeDocument/2006/relationships" r:id="rId3"/>
          </a:graphicData>
        </a:graphic>
      </p:graphicFrame>
      <p:sp>
        <p:nvSpPr>
          <p:cNvPr id="33796" name="Text Box 4"/>
          <p:cNvSpPr txBox="1">
            <a:spLocks noChangeArrowheads="1"/>
          </p:cNvSpPr>
          <p:nvPr/>
        </p:nvSpPr>
        <p:spPr bwMode="auto">
          <a:xfrm>
            <a:off x="755576" y="116632"/>
            <a:ext cx="7848600" cy="579437"/>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it-IT" sz="3200" b="1" dirty="0">
                <a:solidFill>
                  <a:srgbClr val="CC0000"/>
                </a:solidFill>
                <a:effectLst>
                  <a:outerShdw blurRad="38100" dist="38100" dir="2700000" algn="tl">
                    <a:srgbClr val="C0C0C0"/>
                  </a:outerShdw>
                </a:effectLst>
                <a:latin typeface="Avenir Book"/>
                <a:cs typeface="Avenir Book"/>
              </a:rPr>
              <a:t>InnovaPuglia: le </a:t>
            </a:r>
            <a:r>
              <a:rPr lang="it-IT" sz="3200" b="1" dirty="0" smtClean="0">
                <a:solidFill>
                  <a:srgbClr val="CC0000"/>
                </a:solidFill>
                <a:effectLst>
                  <a:outerShdw blurRad="38100" dist="38100" dir="2700000" algn="tl">
                    <a:srgbClr val="C0C0C0"/>
                  </a:outerShdw>
                </a:effectLst>
                <a:latin typeface="Avenir Book"/>
                <a:cs typeface="Avenir Book"/>
              </a:rPr>
              <a:t>risorse umane</a:t>
            </a:r>
            <a:endParaRPr lang="it-IT" sz="3200" b="1" baseline="30000" dirty="0">
              <a:solidFill>
                <a:srgbClr val="CC0000"/>
              </a:solidFill>
              <a:effectLst>
                <a:outerShdw blurRad="38100" dist="38100" dir="2700000" algn="tl">
                  <a:srgbClr val="C0C0C0"/>
                </a:outerShdw>
              </a:effectLst>
              <a:latin typeface="Avenir Book"/>
              <a:cs typeface="Avenir Book"/>
            </a:endParaRPr>
          </a:p>
        </p:txBody>
      </p:sp>
      <p:sp>
        <p:nvSpPr>
          <p:cNvPr id="33806" name="Rectangle 14"/>
          <p:cNvSpPr>
            <a:spLocks noChangeArrowheads="1"/>
          </p:cNvSpPr>
          <p:nvPr/>
        </p:nvSpPr>
        <p:spPr bwMode="auto">
          <a:xfrm>
            <a:off x="2843808" y="1283745"/>
            <a:ext cx="4447183" cy="184666"/>
          </a:xfrm>
          <a:prstGeom prst="rect">
            <a:avLst/>
          </a:prstGeom>
          <a:noFill/>
          <a:ln w="9525">
            <a:noFill/>
            <a:miter lim="800000"/>
            <a:headEnd/>
            <a:tailEnd/>
          </a:ln>
        </p:spPr>
        <p:txBody>
          <a:bodyPr wrap="square" lIns="0" tIns="0" rIns="0" bIns="0">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en-US" sz="1200" b="1" dirty="0" err="1">
                <a:solidFill>
                  <a:srgbClr val="CC0000"/>
                </a:solidFill>
                <a:effectLst>
                  <a:outerShdw blurRad="38100" dist="38100" dir="2700000" algn="tl">
                    <a:srgbClr val="C0C0C0"/>
                  </a:outerShdw>
                </a:effectLst>
              </a:rPr>
              <a:t>Risorse</a:t>
            </a:r>
            <a:r>
              <a:rPr lang="en-US" sz="1200" b="1" dirty="0">
                <a:solidFill>
                  <a:srgbClr val="CC0000"/>
                </a:solidFill>
                <a:effectLst>
                  <a:outerShdw blurRad="38100" dist="38100" dir="2700000" algn="tl">
                    <a:srgbClr val="C0C0C0"/>
                  </a:outerShdw>
                </a:effectLst>
              </a:rPr>
              <a:t> </a:t>
            </a:r>
            <a:r>
              <a:rPr lang="en-US" sz="1200" b="1" dirty="0" err="1">
                <a:solidFill>
                  <a:srgbClr val="CC0000"/>
                </a:solidFill>
                <a:effectLst>
                  <a:outerShdw blurRad="38100" dist="38100" dir="2700000" algn="tl">
                    <a:srgbClr val="C0C0C0"/>
                  </a:outerShdw>
                </a:effectLst>
              </a:rPr>
              <a:t>delle</a:t>
            </a:r>
            <a:r>
              <a:rPr lang="en-US" sz="1200" b="1" dirty="0">
                <a:solidFill>
                  <a:srgbClr val="CC0000"/>
                </a:solidFill>
                <a:effectLst>
                  <a:outerShdw blurRad="38100" dist="38100" dir="2700000" algn="tl">
                    <a:srgbClr val="C0C0C0"/>
                  </a:outerShdw>
                </a:effectLst>
              </a:rPr>
              <a:t> </a:t>
            </a:r>
            <a:r>
              <a:rPr lang="en-US" sz="1200" b="1" dirty="0" err="1">
                <a:solidFill>
                  <a:srgbClr val="CC0000"/>
                </a:solidFill>
                <a:effectLst>
                  <a:outerShdw blurRad="38100" dist="38100" dir="2700000" algn="tl">
                    <a:srgbClr val="C0C0C0"/>
                  </a:outerShdw>
                </a:effectLst>
              </a:rPr>
              <a:t>società</a:t>
            </a:r>
            <a:r>
              <a:rPr lang="en-US" sz="1200" b="1" dirty="0">
                <a:solidFill>
                  <a:srgbClr val="CC0000"/>
                </a:solidFill>
                <a:effectLst>
                  <a:outerShdw blurRad="38100" dist="38100" dir="2700000" algn="tl">
                    <a:srgbClr val="C0C0C0"/>
                  </a:outerShdw>
                </a:effectLst>
              </a:rPr>
              <a:t> in-house </a:t>
            </a:r>
            <a:r>
              <a:rPr lang="en-US" sz="1200" b="1" dirty="0" smtClean="0">
                <a:solidFill>
                  <a:srgbClr val="CC0000"/>
                </a:solidFill>
                <a:effectLst>
                  <a:outerShdw blurRad="38100" dist="38100" dir="2700000" algn="tl">
                    <a:srgbClr val="C0C0C0"/>
                  </a:outerShdw>
                </a:effectLst>
              </a:rPr>
              <a:t>associate ASSINTER</a:t>
            </a:r>
            <a:endParaRPr lang="en-US" sz="1200" b="1" dirty="0">
              <a:solidFill>
                <a:srgbClr val="CC0000"/>
              </a:solidFill>
              <a:effectLst>
                <a:outerShdw blurRad="38100" dist="38100" dir="2700000" algn="tl">
                  <a:srgbClr val="C0C0C0"/>
                </a:outerShdw>
              </a:effectLst>
            </a:endParaRPr>
          </a:p>
        </p:txBody>
      </p:sp>
      <p:sp>
        <p:nvSpPr>
          <p:cNvPr id="33797" name="Text Box 5"/>
          <p:cNvSpPr txBox="1">
            <a:spLocks noChangeArrowheads="1"/>
          </p:cNvSpPr>
          <p:nvPr/>
        </p:nvSpPr>
        <p:spPr bwMode="auto">
          <a:xfrm>
            <a:off x="554038" y="634206"/>
            <a:ext cx="8137525" cy="646113"/>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800" b="1" dirty="0">
                <a:solidFill>
                  <a:srgbClr val="004080"/>
                </a:solidFill>
                <a:effectLst>
                  <a:outerShdw blurRad="38100" dist="38100" dir="2700000" algn="tl">
                    <a:srgbClr val="C0C0C0"/>
                  </a:outerShdw>
                </a:effectLst>
                <a:latin typeface="Avenir Book"/>
                <a:cs typeface="Avenir Book"/>
              </a:rPr>
              <a:t>Tra le società in-house analoghe, InnovaPuglia è nel gruppo di quelle con meno dipendenti.</a:t>
            </a:r>
          </a:p>
        </p:txBody>
      </p:sp>
      <p:sp>
        <p:nvSpPr>
          <p:cNvPr id="33827" name="Text Box 35"/>
          <p:cNvSpPr txBox="1">
            <a:spLocks noChangeArrowheads="1"/>
          </p:cNvSpPr>
          <p:nvPr/>
        </p:nvSpPr>
        <p:spPr bwMode="auto">
          <a:xfrm>
            <a:off x="2128025" y="5750549"/>
            <a:ext cx="5616624"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ASSINTER </a:t>
            </a:r>
            <a:r>
              <a:rPr lang="it-IT" sz="1200" dirty="0" smtClean="0"/>
              <a:t>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2014-15 presso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le Società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Pubbliche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
        <p:nvSpPr>
          <p:cNvPr id="129033" name="Freccia destra 11"/>
          <p:cNvSpPr>
            <a:spLocks noChangeArrowheads="1"/>
          </p:cNvSpPr>
          <p:nvPr/>
        </p:nvSpPr>
        <p:spPr bwMode="auto">
          <a:xfrm rot="5400000">
            <a:off x="3699068" y="2862215"/>
            <a:ext cx="877264" cy="283527"/>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469" y="2344746"/>
            <a:ext cx="1481013" cy="200306"/>
          </a:xfrm>
          <a:prstGeom prst="rect">
            <a:avLst/>
          </a:prstGeom>
        </p:spPr>
      </p:pic>
      <p:sp>
        <p:nvSpPr>
          <p:cNvPr id="13" name="Rettangolo 12"/>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10" name="Rectangle 14"/>
          <p:cNvSpPr>
            <a:spLocks noChangeArrowheads="1"/>
          </p:cNvSpPr>
          <p:nvPr/>
        </p:nvSpPr>
        <p:spPr bwMode="auto">
          <a:xfrm>
            <a:off x="6340493" y="1957538"/>
            <a:ext cx="2808312" cy="923330"/>
          </a:xfrm>
          <a:prstGeom prst="rect">
            <a:avLst/>
          </a:prstGeom>
          <a:noFill/>
          <a:ln w="9525">
            <a:noFill/>
            <a:miter lim="800000"/>
            <a:headEnd/>
            <a:tailEnd/>
          </a:ln>
        </p:spPr>
        <p:txBody>
          <a:bodyPr wrap="square" lIns="0" tIns="0" rIns="0" bIns="0">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en-US" sz="1800" b="1" dirty="0">
                <a:solidFill>
                  <a:srgbClr val="CC0000"/>
                </a:solidFill>
                <a:effectLst>
                  <a:outerShdw blurRad="38100" dist="38100" dir="2700000" algn="tl">
                    <a:srgbClr val="C0C0C0"/>
                  </a:outerShdw>
                </a:effectLst>
              </a:rPr>
              <a:t>234 </a:t>
            </a:r>
            <a:r>
              <a:rPr lang="en-US" sz="1200" b="1" dirty="0" err="1" smtClean="0">
                <a:solidFill>
                  <a:srgbClr val="CC0000"/>
                </a:solidFill>
                <a:effectLst>
                  <a:outerShdw blurRad="38100" dist="38100" dir="2700000" algn="tl">
                    <a:srgbClr val="C0C0C0"/>
                  </a:outerShdw>
                </a:effectLst>
              </a:rPr>
              <a:t>numero</a:t>
            </a:r>
            <a:r>
              <a:rPr lang="en-US" sz="1200" b="1" dirty="0" smtClean="0">
                <a:solidFill>
                  <a:srgbClr val="CC0000"/>
                </a:solidFill>
                <a:effectLst>
                  <a:outerShdw blurRad="38100" dist="38100" dir="2700000" algn="tl">
                    <a:srgbClr val="C0C0C0"/>
                  </a:outerShdw>
                </a:effectLst>
              </a:rPr>
              <a:t> </a:t>
            </a:r>
            <a:r>
              <a:rPr lang="en-US" sz="1200" b="1" dirty="0" err="1" smtClean="0">
                <a:solidFill>
                  <a:srgbClr val="CC0000"/>
                </a:solidFill>
                <a:effectLst>
                  <a:outerShdw blurRad="38100" dist="38100" dir="2700000" algn="tl">
                    <a:srgbClr val="C0C0C0"/>
                  </a:outerShdw>
                </a:effectLst>
              </a:rPr>
              <a:t>medio</a:t>
            </a:r>
            <a:r>
              <a:rPr lang="en-US" sz="1200" b="1" dirty="0" smtClean="0">
                <a:solidFill>
                  <a:srgbClr val="CC0000"/>
                </a:solidFill>
                <a:effectLst>
                  <a:outerShdw blurRad="38100" dist="38100" dir="2700000" algn="tl">
                    <a:srgbClr val="C0C0C0"/>
                  </a:outerShdw>
                </a:effectLst>
              </a:rPr>
              <a:t> </a:t>
            </a:r>
            <a:r>
              <a:rPr lang="en-US" sz="1200" b="1" dirty="0" err="1" smtClean="0">
                <a:solidFill>
                  <a:srgbClr val="CC0000"/>
                </a:solidFill>
                <a:effectLst>
                  <a:outerShdw blurRad="38100" dist="38100" dir="2700000" algn="tl">
                    <a:srgbClr val="C0C0C0"/>
                  </a:outerShdw>
                </a:effectLst>
              </a:rPr>
              <a:t>risorse</a:t>
            </a:r>
            <a:r>
              <a:rPr lang="en-US" sz="1200" b="1" dirty="0" smtClean="0">
                <a:solidFill>
                  <a:srgbClr val="CC0000"/>
                </a:solidFill>
                <a:effectLst>
                  <a:outerShdw blurRad="38100" dist="38100" dir="2700000" algn="tl">
                    <a:srgbClr val="C0C0C0"/>
                  </a:outerShdw>
                </a:effectLst>
              </a:rPr>
              <a:t> </a:t>
            </a:r>
            <a:br>
              <a:rPr lang="en-US" sz="1200" b="1" dirty="0" smtClean="0">
                <a:solidFill>
                  <a:srgbClr val="CC0000"/>
                </a:solidFill>
                <a:effectLst>
                  <a:outerShdw blurRad="38100" dist="38100" dir="2700000" algn="tl">
                    <a:srgbClr val="C0C0C0"/>
                  </a:outerShdw>
                </a:effectLst>
              </a:rPr>
            </a:br>
            <a:endParaRPr lang="en-US" sz="1200" b="1" dirty="0" smtClean="0">
              <a:solidFill>
                <a:srgbClr val="CC0000"/>
              </a:solidFill>
              <a:effectLst>
                <a:outerShdw blurRad="38100" dist="38100" dir="2700000" algn="tl">
                  <a:srgbClr val="C0C0C0"/>
                </a:outerShdw>
              </a:effectLst>
            </a:endParaRPr>
          </a:p>
          <a:p>
            <a:r>
              <a:rPr lang="en-US" sz="1800" b="1" dirty="0" smtClean="0">
                <a:solidFill>
                  <a:srgbClr val="CC0000"/>
                </a:solidFill>
                <a:effectLst>
                  <a:outerShdw blurRad="38100" dist="38100" dir="2700000" algn="tl">
                    <a:srgbClr val="C0C0C0"/>
                  </a:outerShdw>
                </a:effectLst>
              </a:rPr>
              <a:t>43,5</a:t>
            </a:r>
            <a:r>
              <a:rPr lang="en-US" sz="1200" b="1" dirty="0" smtClean="0">
                <a:solidFill>
                  <a:srgbClr val="CC0000"/>
                </a:solidFill>
                <a:effectLst>
                  <a:outerShdw blurRad="38100" dist="38100" dir="2700000" algn="tl">
                    <a:srgbClr val="C0C0C0"/>
                  </a:outerShdw>
                </a:effectLst>
              </a:rPr>
              <a:t> </a:t>
            </a:r>
            <a:r>
              <a:rPr lang="en-US" sz="1200" b="1" dirty="0" err="1" smtClean="0">
                <a:solidFill>
                  <a:srgbClr val="CC0000"/>
                </a:solidFill>
                <a:effectLst>
                  <a:outerShdw blurRad="38100" dist="38100" dir="2700000" algn="tl">
                    <a:srgbClr val="C0C0C0"/>
                  </a:outerShdw>
                </a:effectLst>
              </a:rPr>
              <a:t>età</a:t>
            </a:r>
            <a:r>
              <a:rPr lang="en-US" sz="1200" b="1" dirty="0" smtClean="0">
                <a:solidFill>
                  <a:srgbClr val="CC0000"/>
                </a:solidFill>
                <a:effectLst>
                  <a:outerShdw blurRad="38100" dist="38100" dir="2700000" algn="tl">
                    <a:srgbClr val="C0C0C0"/>
                  </a:outerShdw>
                </a:effectLst>
              </a:rPr>
              <a:t> media </a:t>
            </a:r>
            <a:r>
              <a:rPr lang="en-US" sz="1200" b="1" dirty="0" err="1" smtClean="0">
                <a:solidFill>
                  <a:srgbClr val="CC0000"/>
                </a:solidFill>
                <a:effectLst>
                  <a:outerShdw blurRad="38100" dist="38100" dir="2700000" algn="tl">
                    <a:srgbClr val="C0C0C0"/>
                  </a:outerShdw>
                </a:effectLst>
              </a:rPr>
              <a:t>dipendenti</a:t>
            </a:r>
            <a:endParaRPr lang="en-US" sz="1200" b="1" dirty="0" smtClean="0">
              <a:solidFill>
                <a:srgbClr val="CC0000"/>
              </a:solidFill>
              <a:effectLst>
                <a:outerShdw blurRad="38100" dist="38100" dir="2700000" algn="tl">
                  <a:srgbClr val="C0C0C0"/>
                </a:outerShdw>
              </a:effectLst>
            </a:endParaRPr>
          </a:p>
          <a:p>
            <a:endParaRPr lang="en-US" sz="1200" b="1" dirty="0">
              <a:solidFill>
                <a:srgbClr val="CC0000"/>
              </a:solidFill>
              <a:effectLst>
                <a:outerShdw blurRad="38100" dist="38100" dir="2700000" algn="tl">
                  <a:srgbClr val="C0C0C0"/>
                </a:outerShdw>
              </a:effectLst>
            </a:endParaRPr>
          </a:p>
        </p:txBody>
      </p:sp>
      <p:pic>
        <p:nvPicPr>
          <p:cNvPr id="4" name="Immagine 3"/>
          <p:cNvPicPr>
            <a:picLocks noChangeAspect="1"/>
          </p:cNvPicPr>
          <p:nvPr/>
        </p:nvPicPr>
        <p:blipFill>
          <a:blip r:embed="rId5"/>
          <a:stretch>
            <a:fillRect/>
          </a:stretch>
        </p:blipFill>
        <p:spPr>
          <a:xfrm>
            <a:off x="6413848" y="3068960"/>
            <a:ext cx="2190328" cy="2681589"/>
          </a:xfrm>
          <a:prstGeom prst="rect">
            <a:avLst/>
          </a:prstGeom>
        </p:spPr>
      </p:pic>
      <p:sp>
        <p:nvSpPr>
          <p:cNvPr id="5" name="CasellaDiTesto 4"/>
          <p:cNvSpPr txBox="1"/>
          <p:nvPr/>
        </p:nvSpPr>
        <p:spPr>
          <a:xfrm>
            <a:off x="6804248" y="2880868"/>
            <a:ext cx="1799928" cy="246221"/>
          </a:xfrm>
          <a:prstGeom prst="rect">
            <a:avLst/>
          </a:prstGeom>
          <a:noFill/>
        </p:spPr>
        <p:txBody>
          <a:bodyPr wrap="square" rtlCol="0">
            <a:spAutoFit/>
          </a:bodyPr>
          <a:lstStyle/>
          <a:p>
            <a:r>
              <a:rPr lang="en-US" b="1" dirty="0" err="1" smtClean="0">
                <a:solidFill>
                  <a:srgbClr val="CC0000"/>
                </a:solidFill>
                <a:effectLst>
                  <a:outerShdw blurRad="38100" dist="38100" dir="2700000" algn="tl">
                    <a:srgbClr val="C0C0C0"/>
                  </a:outerShdw>
                </a:effectLst>
              </a:rPr>
              <a:t>Anzianità</a:t>
            </a:r>
            <a:r>
              <a:rPr lang="en-US" b="1" dirty="0" smtClean="0">
                <a:solidFill>
                  <a:srgbClr val="CC0000"/>
                </a:solidFill>
                <a:effectLst>
                  <a:outerShdw blurRad="38100" dist="38100" dir="2700000" algn="tl">
                    <a:srgbClr val="C0C0C0"/>
                  </a:outerShdw>
                </a:effectLst>
              </a:rPr>
              <a:t> </a:t>
            </a:r>
            <a:r>
              <a:rPr lang="en-US" b="1" dirty="0" err="1" smtClean="0">
                <a:solidFill>
                  <a:srgbClr val="CC0000"/>
                </a:solidFill>
                <a:effectLst>
                  <a:outerShdw blurRad="38100" dist="38100" dir="2700000" algn="tl">
                    <a:srgbClr val="C0C0C0"/>
                  </a:outerShdw>
                </a:effectLst>
              </a:rPr>
              <a:t>aziendale</a:t>
            </a:r>
            <a:endParaRPr lang="it-IT" dirty="0"/>
          </a:p>
        </p:txBody>
      </p:sp>
    </p:spTree>
    <p:extLst>
      <p:ext uri="{BB962C8B-B14F-4D97-AF65-F5344CB8AC3E}">
        <p14:creationId xmlns:p14="http://schemas.microsoft.com/office/powerpoint/2010/main" val="15716713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539552" y="11937"/>
            <a:ext cx="7669212" cy="936625"/>
          </a:xfrm>
        </p:spPr>
        <p:txBody>
          <a:bodyPr/>
          <a:lstStyle/>
          <a:p>
            <a:pPr>
              <a:defRPr/>
            </a:pPr>
            <a:r>
              <a:rPr lang="it-IT" sz="3200" b="1" dirty="0" smtClean="0">
                <a:solidFill>
                  <a:srgbClr val="CC0000"/>
                </a:solidFill>
                <a:effectLst>
                  <a:outerShdw blurRad="38100" dist="38100" dir="2700000" algn="tl">
                    <a:srgbClr val="DDDDDD"/>
                  </a:outerShdw>
                </a:effectLst>
                <a:latin typeface="Avenir Book"/>
              </a:rPr>
              <a:t>Le risorse umane</a:t>
            </a:r>
            <a:br>
              <a:rPr lang="it-IT" sz="3200" b="1" dirty="0" smtClean="0">
                <a:solidFill>
                  <a:srgbClr val="CC0000"/>
                </a:solidFill>
                <a:effectLst>
                  <a:outerShdw blurRad="38100" dist="38100" dir="2700000" algn="tl">
                    <a:srgbClr val="DDDDDD"/>
                  </a:outerShdw>
                </a:effectLst>
                <a:latin typeface="Avenir Book"/>
              </a:rPr>
            </a:br>
            <a:r>
              <a:rPr lang="it-IT" sz="3200" b="1" dirty="0" smtClean="0">
                <a:solidFill>
                  <a:srgbClr val="CC0000"/>
                </a:solidFill>
                <a:effectLst>
                  <a:outerShdw blurRad="38100" dist="38100" dir="2700000" algn="tl">
                    <a:srgbClr val="DDDDDD"/>
                  </a:outerShdw>
                </a:effectLst>
                <a:latin typeface="Avenir Book"/>
              </a:rPr>
              <a:t>Competenze </a:t>
            </a:r>
            <a:r>
              <a:rPr lang="it-IT" sz="3200" b="1" dirty="0">
                <a:solidFill>
                  <a:srgbClr val="CC0000"/>
                </a:solidFill>
                <a:effectLst>
                  <a:outerShdw blurRad="38100" dist="38100" dir="2700000" algn="tl">
                    <a:srgbClr val="DDDDDD"/>
                  </a:outerShdw>
                </a:effectLst>
                <a:latin typeface="Avenir Book"/>
              </a:rPr>
              <a:t>digitali</a:t>
            </a: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1" name="Rettangolo 10"/>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graphicFrame>
        <p:nvGraphicFramePr>
          <p:cNvPr id="18" name="Diagramma 17"/>
          <p:cNvGraphicFramePr/>
          <p:nvPr>
            <p:extLst>
              <p:ext uri="{D42A27DB-BD31-4B8C-83A1-F6EECF244321}">
                <p14:modId xmlns:p14="http://schemas.microsoft.com/office/powerpoint/2010/main" val="1964989806"/>
              </p:ext>
            </p:extLst>
          </p:nvPr>
        </p:nvGraphicFramePr>
        <p:xfrm>
          <a:off x="1591618" y="2046308"/>
          <a:ext cx="2709874" cy="1007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a 9"/>
          <p:cNvGraphicFramePr/>
          <p:nvPr>
            <p:extLst>
              <p:ext uri="{D42A27DB-BD31-4B8C-83A1-F6EECF244321}">
                <p14:modId xmlns:p14="http://schemas.microsoft.com/office/powerpoint/2010/main" val="2508815864"/>
              </p:ext>
            </p:extLst>
          </p:nvPr>
        </p:nvGraphicFramePr>
        <p:xfrm>
          <a:off x="4558561" y="1998830"/>
          <a:ext cx="2827816" cy="9685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Gruppo 11"/>
          <p:cNvGrpSpPr/>
          <p:nvPr/>
        </p:nvGrpSpPr>
        <p:grpSpPr>
          <a:xfrm>
            <a:off x="1547664" y="1052770"/>
            <a:ext cx="2782922" cy="859069"/>
            <a:chOff x="-1" y="225"/>
            <a:chExt cx="3260924" cy="1255658"/>
          </a:xfrm>
        </p:grpSpPr>
        <p:sp>
          <p:nvSpPr>
            <p:cNvPr id="13" name="Rettangolo arrotondato 12"/>
            <p:cNvSpPr/>
            <p:nvPr/>
          </p:nvSpPr>
          <p:spPr>
            <a:xfrm>
              <a:off x="-1" y="225"/>
              <a:ext cx="3260924" cy="1145128"/>
            </a:xfrm>
            <a:prstGeom prst="round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4" name="Rettangolo 13"/>
            <p:cNvSpPr/>
            <p:nvPr/>
          </p:nvSpPr>
          <p:spPr>
            <a:xfrm>
              <a:off x="55900" y="56125"/>
              <a:ext cx="3056551" cy="1199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1400" b="1" kern="1200" dirty="0" smtClean="0">
                  <a:latin typeface="Avenir Book"/>
                  <a:cs typeface="Avenir Book"/>
                </a:rPr>
                <a:t>Knowledge Management</a:t>
              </a:r>
              <a:br>
                <a:rPr lang="it-IT" sz="1400" b="1" kern="1200" dirty="0" smtClean="0">
                  <a:latin typeface="Avenir Book"/>
                  <a:cs typeface="Avenir Book"/>
                </a:rPr>
              </a:br>
              <a:r>
                <a:rPr lang="it-IT" sz="1100" kern="1200" dirty="0" smtClean="0">
                  <a:latin typeface="Avenir Book"/>
                  <a:cs typeface="Avenir Book"/>
                </a:rPr>
                <a:t>per il</a:t>
              </a:r>
              <a:r>
                <a:rPr lang="x-none" sz="1100" kern="1200" dirty="0" smtClean="0">
                  <a:latin typeface="Avenir Book"/>
                  <a:cs typeface="Avenir Book"/>
                </a:rPr>
                <a:t> project management e </a:t>
              </a:r>
              <a:r>
                <a:rPr lang="it-IT" sz="1100" kern="1200" dirty="0" smtClean="0">
                  <a:latin typeface="Avenir Book"/>
                  <a:cs typeface="Avenir Book"/>
                </a:rPr>
                <a:t>l’</a:t>
              </a:r>
              <a:r>
                <a:rPr lang="x-none" sz="1100" kern="1200" dirty="0" smtClean="0">
                  <a:latin typeface="Avenir Book"/>
                  <a:cs typeface="Avenir Book"/>
                </a:rPr>
                <a:t>assistenza strategica </a:t>
              </a:r>
              <a:endParaRPr lang="it-IT" sz="1100" b="1" kern="1200" dirty="0">
                <a:latin typeface="Avenir Book"/>
                <a:cs typeface="Avenir Book"/>
              </a:endParaRPr>
            </a:p>
          </p:txBody>
        </p:sp>
      </p:grpSp>
      <p:grpSp>
        <p:nvGrpSpPr>
          <p:cNvPr id="15" name="Gruppo 14"/>
          <p:cNvGrpSpPr/>
          <p:nvPr/>
        </p:nvGrpSpPr>
        <p:grpSpPr>
          <a:xfrm>
            <a:off x="4491050" y="1048934"/>
            <a:ext cx="2886058" cy="794770"/>
            <a:chOff x="-29370" y="0"/>
            <a:chExt cx="3197723" cy="996615"/>
          </a:xfrm>
        </p:grpSpPr>
        <p:sp>
          <p:nvSpPr>
            <p:cNvPr id="16" name="Rettangolo arrotondato 15"/>
            <p:cNvSpPr/>
            <p:nvPr/>
          </p:nvSpPr>
          <p:spPr>
            <a:xfrm>
              <a:off x="0" y="0"/>
              <a:ext cx="3168353" cy="996615"/>
            </a:xfrm>
            <a:prstGeom prst="round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7" name="Rettangolo 16"/>
            <p:cNvSpPr/>
            <p:nvPr/>
          </p:nvSpPr>
          <p:spPr>
            <a:xfrm>
              <a:off x="-29370" y="45683"/>
              <a:ext cx="3071051" cy="8993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1400" b="1" kern="1200" dirty="0" smtClean="0">
                  <a:latin typeface="Avenir Book"/>
                  <a:cs typeface="Avenir Book"/>
                </a:rPr>
                <a:t>Technical Management</a:t>
              </a:r>
            </a:p>
            <a:p>
              <a:pPr lvl="0" algn="ctr" defTabSz="622300" rtl="0">
                <a:lnSpc>
                  <a:spcPct val="90000"/>
                </a:lnSpc>
                <a:spcBef>
                  <a:spcPct val="0"/>
                </a:spcBef>
                <a:spcAft>
                  <a:spcPct val="35000"/>
                </a:spcAft>
              </a:pPr>
              <a:r>
                <a:rPr lang="it-IT" sz="1100" kern="1200" dirty="0" smtClean="0">
                  <a:latin typeface="Avenir Book"/>
                  <a:cs typeface="Avenir Book"/>
                </a:rPr>
                <a:t>per la gestione del</a:t>
              </a:r>
              <a:r>
                <a:rPr lang="x-none" sz="1100" kern="1200" dirty="0" smtClean="0">
                  <a:latin typeface="Avenir Book"/>
                  <a:cs typeface="Avenir Book"/>
                </a:rPr>
                <a:t>le attività operative di natura tecnica</a:t>
              </a:r>
              <a:r>
                <a:rPr lang="it-IT" sz="1100" kern="1200" dirty="0" smtClean="0">
                  <a:latin typeface="Avenir Book"/>
                  <a:cs typeface="Avenir Book"/>
                </a:rPr>
                <a:t>,</a:t>
              </a:r>
              <a:r>
                <a:rPr lang="x-none" sz="1100" kern="1200" dirty="0" smtClean="0">
                  <a:latin typeface="Avenir Book"/>
                  <a:cs typeface="Avenir Book"/>
                </a:rPr>
                <a:t> project management e assistenza strategica</a:t>
              </a:r>
              <a:endParaRPr lang="it-IT" sz="1100" b="1" kern="1200" dirty="0">
                <a:latin typeface="Avenir Book"/>
                <a:cs typeface="Avenir Book"/>
              </a:endParaRPr>
            </a:p>
          </p:txBody>
        </p:sp>
      </p:grpSp>
      <p:sp>
        <p:nvSpPr>
          <p:cNvPr id="19" name="Freccia destra 11"/>
          <p:cNvSpPr>
            <a:spLocks noChangeArrowheads="1"/>
          </p:cNvSpPr>
          <p:nvPr/>
        </p:nvSpPr>
        <p:spPr bwMode="auto">
          <a:xfrm>
            <a:off x="530716" y="4088926"/>
            <a:ext cx="877264" cy="283527"/>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20" name="Immagin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3377" y="3733380"/>
            <a:ext cx="1481013" cy="200306"/>
          </a:xfrm>
          <a:prstGeom prst="rect">
            <a:avLst/>
          </a:prstGeom>
        </p:spPr>
      </p:pic>
      <p:sp>
        <p:nvSpPr>
          <p:cNvPr id="9" name="CasellaDiTesto 8"/>
          <p:cNvSpPr txBox="1"/>
          <p:nvPr/>
        </p:nvSpPr>
        <p:spPr>
          <a:xfrm>
            <a:off x="268288" y="4581128"/>
            <a:ext cx="1279376" cy="307777"/>
          </a:xfrm>
          <a:prstGeom prst="rect">
            <a:avLst/>
          </a:prstGeom>
          <a:noFill/>
        </p:spPr>
        <p:txBody>
          <a:bodyPr wrap="square" rtlCol="0">
            <a:spAutoFit/>
          </a:bodyPr>
          <a:lstStyle/>
          <a:p>
            <a:r>
              <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tutti presenti</a:t>
            </a:r>
          </a:p>
        </p:txBody>
      </p:sp>
      <p:sp>
        <p:nvSpPr>
          <p:cNvPr id="23" name="CasellaDiTesto 22"/>
          <p:cNvSpPr txBox="1"/>
          <p:nvPr/>
        </p:nvSpPr>
        <p:spPr>
          <a:xfrm>
            <a:off x="2267744" y="3045491"/>
            <a:ext cx="4608512" cy="307777"/>
          </a:xfrm>
          <a:prstGeom prst="rect">
            <a:avLst/>
          </a:prstGeom>
          <a:noFill/>
        </p:spPr>
        <p:txBody>
          <a:bodyPr wrap="square" rtlCol="0">
            <a:spAutoFit/>
          </a:bodyPr>
          <a:lstStyle/>
          <a:p>
            <a:r>
              <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p</a:t>
            </a:r>
            <a:r>
              <a:rPr lang="it-IT"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rofili critici nelle società  in house ICT regionali</a:t>
            </a:r>
            <a:endPar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endParaRPr>
          </a:p>
        </p:txBody>
      </p:sp>
      <p:sp>
        <p:nvSpPr>
          <p:cNvPr id="24" name="Text Box 35"/>
          <p:cNvSpPr txBox="1">
            <a:spLocks noChangeArrowheads="1"/>
          </p:cNvSpPr>
          <p:nvPr/>
        </p:nvSpPr>
        <p:spPr bwMode="auto">
          <a:xfrm>
            <a:off x="1907704" y="5714073"/>
            <a:ext cx="5904656"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t>
            </a:r>
            <a:r>
              <a:rPr lang="it-IT" sz="1200" b="1" dirty="0" err="1"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Netconsulting</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 cube, Osservatorio delle competenze digitali 2015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pic>
        <p:nvPicPr>
          <p:cNvPr id="22" name="Immagin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5150" y="3428674"/>
            <a:ext cx="6338453" cy="2116492"/>
          </a:xfrm>
          <a:prstGeom prst="rect">
            <a:avLst/>
          </a:prstGeom>
        </p:spPr>
      </p:pic>
    </p:spTree>
    <p:extLst>
      <p:ext uri="{BB962C8B-B14F-4D97-AF65-F5344CB8AC3E}">
        <p14:creationId xmlns:p14="http://schemas.microsoft.com/office/powerpoint/2010/main" val="729106269"/>
      </p:ext>
    </p:extLst>
  </p:cSld>
  <p:clrMapOvr>
    <a:masterClrMapping/>
  </p:clrMapOvr>
  <p:transition advClick="0"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2271" t="3661" r="2443"/>
          <a:stretch/>
        </p:blipFill>
        <p:spPr>
          <a:xfrm>
            <a:off x="254139" y="2176988"/>
            <a:ext cx="8712969" cy="1972092"/>
          </a:xfrm>
          <a:prstGeom prst="rect">
            <a:avLst/>
          </a:prstGeom>
        </p:spPr>
      </p:pic>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4" name="Rectangle 2"/>
          <p:cNvSpPr txBox="1">
            <a:spLocks noChangeArrowheads="1"/>
          </p:cNvSpPr>
          <p:nvPr/>
        </p:nvSpPr>
        <p:spPr bwMode="auto">
          <a:xfrm>
            <a:off x="539552" y="192201"/>
            <a:ext cx="7669212"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a:defRPr/>
            </a:pPr>
            <a:r>
              <a:rPr lang="it-IT" sz="3200" b="1" dirty="0" smtClean="0">
                <a:solidFill>
                  <a:srgbClr val="CC0000"/>
                </a:solidFill>
                <a:effectLst>
                  <a:outerShdw blurRad="38100" dist="38100" dir="2700000" algn="tl">
                    <a:srgbClr val="DDDDDD"/>
                  </a:outerShdw>
                </a:effectLst>
              </a:rPr>
              <a:t>Le risorse umane</a:t>
            </a:r>
            <a:br>
              <a:rPr lang="it-IT" sz="3200" b="1" dirty="0" smtClean="0">
                <a:solidFill>
                  <a:srgbClr val="CC0000"/>
                </a:solidFill>
                <a:effectLst>
                  <a:outerShdw blurRad="38100" dist="38100" dir="2700000" algn="tl">
                    <a:srgbClr val="DDDDDD"/>
                  </a:outerShdw>
                </a:effectLst>
              </a:rPr>
            </a:br>
            <a:r>
              <a:rPr lang="it-IT" sz="3200" b="1" dirty="0" smtClean="0">
                <a:solidFill>
                  <a:srgbClr val="CC0000"/>
                </a:solidFill>
                <a:effectLst>
                  <a:outerShdw blurRad="38100" dist="38100" dir="2700000" algn="tl">
                    <a:srgbClr val="DDDDDD"/>
                  </a:outerShdw>
                </a:effectLst>
              </a:rPr>
              <a:t>Competenze digitali</a:t>
            </a:r>
            <a:endParaRPr lang="it-IT" sz="3200" b="1" dirty="0">
              <a:solidFill>
                <a:srgbClr val="CC0000"/>
              </a:solidFill>
              <a:effectLst>
                <a:outerShdw blurRad="38100" dist="38100" dir="2700000" algn="tl">
                  <a:srgbClr val="DDDDDD"/>
                </a:outerShdw>
              </a:effectLst>
            </a:endParaRPr>
          </a:p>
        </p:txBody>
      </p:sp>
      <p:sp>
        <p:nvSpPr>
          <p:cNvPr id="10" name="Rettangolo 9"/>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11" name="CasellaDiTesto 10"/>
          <p:cNvSpPr txBox="1"/>
          <p:nvPr/>
        </p:nvSpPr>
        <p:spPr>
          <a:xfrm>
            <a:off x="2051720" y="1553156"/>
            <a:ext cx="6661100" cy="307777"/>
          </a:xfrm>
          <a:prstGeom prst="rect">
            <a:avLst/>
          </a:prstGeom>
          <a:noFill/>
        </p:spPr>
        <p:txBody>
          <a:bodyPr wrap="square" rtlCol="0">
            <a:spAutoFit/>
          </a:bodyPr>
          <a:lstStyle/>
          <a:p>
            <a:r>
              <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rPr>
              <a:t>t</a:t>
            </a:r>
            <a:r>
              <a:rPr lang="it-IT"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rend tecnologici su cui le società  in house ICT regionali stanno investendo*</a:t>
            </a:r>
            <a:endPar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205" y="4532914"/>
            <a:ext cx="1481013" cy="200306"/>
          </a:xfrm>
          <a:prstGeom prst="rect">
            <a:avLst/>
          </a:prstGeom>
        </p:spPr>
      </p:pic>
      <p:sp>
        <p:nvSpPr>
          <p:cNvPr id="17" name="CasellaDiTesto 16"/>
          <p:cNvSpPr txBox="1"/>
          <p:nvPr/>
        </p:nvSpPr>
        <p:spPr>
          <a:xfrm>
            <a:off x="3203848" y="4263735"/>
            <a:ext cx="4558481" cy="738664"/>
          </a:xfrm>
          <a:prstGeom prst="rect">
            <a:avLst/>
          </a:prstGeom>
          <a:noFill/>
        </p:spPr>
        <p:txBody>
          <a:bodyPr wrap="square" rtlCol="0">
            <a:spAutoFit/>
          </a:bodyPr>
          <a:lstStyle/>
          <a:p>
            <a:pPr marL="285750" indent="-285750">
              <a:buFont typeface="Wingdings" panose="05000000000000000000" pitchFamily="2" charset="2"/>
              <a:buChar char="Ø"/>
            </a:pPr>
            <a:r>
              <a:rPr lang="it-IT"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ha progetti su tutti i trend</a:t>
            </a:r>
          </a:p>
          <a:p>
            <a:pPr marL="285750" indent="-285750">
              <a:buFont typeface="Wingdings" panose="05000000000000000000" pitchFamily="2" charset="2"/>
              <a:buChar char="Ø"/>
            </a:pPr>
            <a:r>
              <a:rPr lang="it-IT" sz="1400" b="1" dirty="0" smtClean="0">
                <a:solidFill>
                  <a:srgbClr val="CC0000"/>
                </a:solidFill>
                <a:effectLst>
                  <a:outerShdw blurRad="38100" dist="38100" dir="2700000" algn="tl">
                    <a:srgbClr val="DDDDDD"/>
                  </a:outerShdw>
                </a:effectLst>
                <a:latin typeface="Arial" charset="0"/>
                <a:ea typeface="ＭＳ Ｐゴシック" charset="-128"/>
                <a:cs typeface="ＭＳ Ｐゴシック" charset="-128"/>
              </a:rPr>
              <a:t>dispone di tutte le figure professionali necessarie per lavorare su tutti i trend</a:t>
            </a:r>
            <a:endParaRPr lang="it-IT" sz="1400" b="1" dirty="0">
              <a:solidFill>
                <a:srgbClr val="CC0000"/>
              </a:solidFill>
              <a:effectLst>
                <a:outerShdw blurRad="38100" dist="38100" dir="2700000" algn="tl">
                  <a:srgbClr val="DDDDDD"/>
                </a:outerShdw>
              </a:effectLst>
              <a:latin typeface="Arial" charset="0"/>
              <a:ea typeface="ＭＳ Ｐゴシック" charset="-128"/>
              <a:cs typeface="ＭＳ Ｐゴシック" charset="-128"/>
            </a:endParaRPr>
          </a:p>
        </p:txBody>
      </p:sp>
      <p:sp>
        <p:nvSpPr>
          <p:cNvPr id="18" name="Text Box 35"/>
          <p:cNvSpPr txBox="1">
            <a:spLocks noChangeArrowheads="1"/>
          </p:cNvSpPr>
          <p:nvPr/>
        </p:nvSpPr>
        <p:spPr bwMode="auto">
          <a:xfrm>
            <a:off x="1619672" y="5256923"/>
            <a:ext cx="5904656"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t>
            </a:r>
            <a:r>
              <a:rPr lang="it-IT" sz="1200" b="1" dirty="0" err="1"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Netconsulting</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 cube, Osservatorio delle competenze digitali 2015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Tree>
    <p:extLst>
      <p:ext uri="{BB962C8B-B14F-4D97-AF65-F5344CB8AC3E}">
        <p14:creationId xmlns:p14="http://schemas.microsoft.com/office/powerpoint/2010/main" val="761951646"/>
      </p:ext>
    </p:extLst>
  </p:cSld>
  <p:clrMapOvr>
    <a:masterClrMapping/>
  </p:clrMapOvr>
  <p:transition advClick="0"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1" name="Rectangle 2"/>
          <p:cNvSpPr txBox="1">
            <a:spLocks noChangeArrowheads="1"/>
          </p:cNvSpPr>
          <p:nvPr/>
        </p:nvSpPr>
        <p:spPr bwMode="auto">
          <a:xfrm>
            <a:off x="591344" y="116632"/>
            <a:ext cx="8229600" cy="730351"/>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00000"/>
                </a:solidFill>
                <a:effectLst>
                  <a:outerShdw blurRad="38100" dist="38100" dir="2700000" algn="tl">
                    <a:srgbClr val="DDDDDD"/>
                  </a:outerShdw>
                </a:effectLst>
                <a:latin typeface="Avenir Book"/>
              </a:rPr>
              <a:t>Indicatori economico finanziari </a:t>
            </a:r>
            <a:endParaRPr lang="it-IT" sz="1800" b="1" dirty="0">
              <a:solidFill>
                <a:srgbClr val="C00000"/>
              </a:solidFill>
              <a:effectLst>
                <a:outerShdw blurRad="38100" dist="38100" dir="2700000" algn="tl">
                  <a:srgbClr val="DDDDDD"/>
                </a:outerShdw>
              </a:effectLst>
            </a:endParaRPr>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478" y="761852"/>
            <a:ext cx="1481013" cy="200306"/>
          </a:xfrm>
          <a:prstGeom prst="rect">
            <a:avLst/>
          </a:prstGeom>
        </p:spPr>
      </p:pic>
      <p:sp>
        <p:nvSpPr>
          <p:cNvPr id="15" name="Text Box 35"/>
          <p:cNvSpPr txBox="1">
            <a:spLocks noChangeArrowheads="1"/>
          </p:cNvSpPr>
          <p:nvPr/>
        </p:nvSpPr>
        <p:spPr bwMode="auto">
          <a:xfrm>
            <a:off x="1835150" y="5589240"/>
            <a:ext cx="5918551" cy="461665"/>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 Costi indicativi ancora in elaborazione nella redazione del bilancio 2015</a:t>
            </a:r>
          </a:p>
          <a:p>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 Al totale sono da aggiungere 3 risorse in aspettativa</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
        <p:nvSpPr>
          <p:cNvPr id="16" name="CasellaDiTesto 15"/>
          <p:cNvSpPr txBox="1"/>
          <p:nvPr/>
        </p:nvSpPr>
        <p:spPr>
          <a:xfrm>
            <a:off x="604031" y="1691154"/>
            <a:ext cx="1358036" cy="276999"/>
          </a:xfrm>
          <a:prstGeom prst="rect">
            <a:avLst/>
          </a:prstGeom>
          <a:noFill/>
        </p:spPr>
        <p:txBody>
          <a:bodyPr wrap="square" rtlCol="0">
            <a:spAutoFit/>
          </a:bodyPr>
          <a:lstStyle/>
          <a:p>
            <a:r>
              <a:rPr lang="it-IT" sz="1200" b="1" dirty="0" smtClean="0">
                <a:solidFill>
                  <a:srgbClr val="C00000"/>
                </a:solidFill>
                <a:effectLst>
                  <a:outerShdw blurRad="38100" dist="38100" dir="2700000" algn="tl">
                    <a:srgbClr val="C0C0C0"/>
                  </a:outerShdw>
                </a:effectLst>
                <a:latin typeface="Avenir Book"/>
                <a:cs typeface="Avenir Book"/>
              </a:rPr>
              <a:t>DOMINIO</a:t>
            </a:r>
            <a:endParaRPr lang="it-IT" sz="1200" b="1" dirty="0">
              <a:solidFill>
                <a:srgbClr val="C00000"/>
              </a:solidFill>
              <a:effectLst>
                <a:outerShdw blurRad="38100" dist="38100" dir="2700000" algn="tl">
                  <a:srgbClr val="C0C0C0"/>
                </a:outerShdw>
              </a:effectLst>
              <a:latin typeface="Avenir Book"/>
              <a:cs typeface="Avenir Book"/>
            </a:endParaRPr>
          </a:p>
        </p:txBody>
      </p:sp>
      <p:sp>
        <p:nvSpPr>
          <p:cNvPr id="17" name="Rectangle 3"/>
          <p:cNvSpPr txBox="1">
            <a:spLocks noChangeArrowheads="1"/>
          </p:cNvSpPr>
          <p:nvPr/>
        </p:nvSpPr>
        <p:spPr bwMode="auto">
          <a:xfrm>
            <a:off x="661791" y="987753"/>
            <a:ext cx="7509048" cy="51508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Tx/>
              <a:buNone/>
            </a:pPr>
            <a:r>
              <a:rPr lang="it-IT" sz="1400" b="1" dirty="0">
                <a:solidFill>
                  <a:srgbClr val="004080"/>
                </a:solidFill>
                <a:effectLst>
                  <a:outerShdw blurRad="38100" dist="38100" dir="2700000" algn="tl">
                    <a:srgbClr val="C0C0C0"/>
                  </a:outerShdw>
                </a:effectLst>
                <a:latin typeface="Avenir Book"/>
                <a:cs typeface="Avenir Book"/>
              </a:rPr>
              <a:t>C</a:t>
            </a:r>
            <a:r>
              <a:rPr lang="it-IT" sz="1400" b="1" dirty="0" smtClean="0">
                <a:solidFill>
                  <a:srgbClr val="004080"/>
                </a:solidFill>
                <a:effectLst>
                  <a:outerShdw blurRad="38100" dist="38100" dir="2700000" algn="tl">
                    <a:srgbClr val="C0C0C0"/>
                  </a:outerShdw>
                </a:effectLst>
                <a:latin typeface="Avenir Book"/>
                <a:cs typeface="Avenir Book"/>
              </a:rPr>
              <a:t>osti di produzione del 2015*, </a:t>
            </a:r>
            <a:r>
              <a:rPr lang="it-IT" sz="1400" b="1" dirty="0">
                <a:solidFill>
                  <a:srgbClr val="004080"/>
                </a:solidFill>
                <a:effectLst>
                  <a:outerShdw blurRad="38100" dist="38100" dir="2700000" algn="tl">
                    <a:srgbClr val="C0C0C0"/>
                  </a:outerShdw>
                </a:effectLst>
                <a:latin typeface="Avenir Book"/>
                <a:cs typeface="Avenir Book"/>
              </a:rPr>
              <a:t>raggruppati per progetti afferenti allo stesso dominio,  suddivisi tra costi del personale interno </a:t>
            </a:r>
            <a:r>
              <a:rPr lang="it-IT" sz="1400" b="1" dirty="0" smtClean="0">
                <a:solidFill>
                  <a:srgbClr val="004080"/>
                </a:solidFill>
                <a:effectLst>
                  <a:outerShdw blurRad="38100" dist="38100" dir="2700000" algn="tl">
                    <a:srgbClr val="C0C0C0"/>
                  </a:outerShdw>
                </a:effectLst>
                <a:latin typeface="Avenir Book"/>
                <a:cs typeface="Avenir Book"/>
              </a:rPr>
              <a:t>e altri costi affidati direttamente al mercato</a:t>
            </a:r>
          </a:p>
        </p:txBody>
      </p:sp>
      <p:sp>
        <p:nvSpPr>
          <p:cNvPr id="19" name="CasellaDiTesto 18"/>
          <p:cNvSpPr txBox="1"/>
          <p:nvPr/>
        </p:nvSpPr>
        <p:spPr>
          <a:xfrm>
            <a:off x="3803679" y="1565124"/>
            <a:ext cx="1981491" cy="461665"/>
          </a:xfrm>
          <a:prstGeom prst="rect">
            <a:avLst/>
          </a:prstGeom>
          <a:noFill/>
        </p:spPr>
        <p:txBody>
          <a:bodyPr wrap="square" rtlCol="0">
            <a:spAutoFit/>
          </a:bodyPr>
          <a:lstStyle/>
          <a:p>
            <a:pPr algn="r"/>
            <a:r>
              <a:rPr lang="it-IT" sz="1200" b="1" dirty="0" smtClean="0">
                <a:solidFill>
                  <a:srgbClr val="C00000"/>
                </a:solidFill>
                <a:effectLst>
                  <a:outerShdw blurRad="38100" dist="38100" dir="2700000" algn="tl">
                    <a:srgbClr val="C0C0C0"/>
                  </a:outerShdw>
                </a:effectLst>
                <a:latin typeface="Avenir Book"/>
                <a:cs typeface="Avenir Book"/>
              </a:rPr>
              <a:t>costo del personale interno</a:t>
            </a:r>
            <a:endParaRPr lang="it-IT" sz="1200" b="1" dirty="0">
              <a:solidFill>
                <a:srgbClr val="C00000"/>
              </a:solidFill>
              <a:effectLst>
                <a:outerShdw blurRad="38100" dist="38100" dir="2700000" algn="tl">
                  <a:srgbClr val="C0C0C0"/>
                </a:outerShdw>
              </a:effectLst>
              <a:latin typeface="Avenir Book"/>
              <a:cs typeface="Avenir Book"/>
            </a:endParaRPr>
          </a:p>
        </p:txBody>
      </p:sp>
      <p:sp>
        <p:nvSpPr>
          <p:cNvPr id="21" name="CasellaDiTesto 20"/>
          <p:cNvSpPr txBox="1"/>
          <p:nvPr/>
        </p:nvSpPr>
        <p:spPr>
          <a:xfrm>
            <a:off x="5695653" y="1565122"/>
            <a:ext cx="1656184" cy="461665"/>
          </a:xfrm>
          <a:prstGeom prst="rect">
            <a:avLst/>
          </a:prstGeom>
          <a:noFill/>
        </p:spPr>
        <p:txBody>
          <a:bodyPr wrap="square" rtlCol="0">
            <a:spAutoFit/>
          </a:bodyPr>
          <a:lstStyle/>
          <a:p>
            <a:pPr algn="r"/>
            <a:r>
              <a:rPr lang="it-IT" sz="1200" b="1" dirty="0" smtClean="0">
                <a:solidFill>
                  <a:srgbClr val="C00000"/>
                </a:solidFill>
                <a:effectLst>
                  <a:outerShdw blurRad="38100" dist="38100" dir="2700000" algn="tl">
                    <a:srgbClr val="C0C0C0"/>
                  </a:outerShdw>
                </a:effectLst>
                <a:latin typeface="Avenir Book"/>
                <a:cs typeface="Avenir Book"/>
              </a:rPr>
              <a:t>costi affidati</a:t>
            </a:r>
            <a:br>
              <a:rPr lang="it-IT" sz="1200" b="1" dirty="0" smtClean="0">
                <a:solidFill>
                  <a:srgbClr val="C00000"/>
                </a:solidFill>
                <a:effectLst>
                  <a:outerShdw blurRad="38100" dist="38100" dir="2700000" algn="tl">
                    <a:srgbClr val="C0C0C0"/>
                  </a:outerShdw>
                </a:effectLst>
                <a:latin typeface="Avenir Book"/>
                <a:cs typeface="Avenir Book"/>
              </a:rPr>
            </a:br>
            <a:r>
              <a:rPr lang="it-IT" sz="1200" b="1" dirty="0" smtClean="0">
                <a:solidFill>
                  <a:srgbClr val="C00000"/>
                </a:solidFill>
                <a:effectLst>
                  <a:outerShdw blurRad="38100" dist="38100" dir="2700000" algn="tl">
                    <a:srgbClr val="C0C0C0"/>
                  </a:outerShdw>
                </a:effectLst>
                <a:latin typeface="Avenir Book"/>
                <a:cs typeface="Avenir Book"/>
              </a:rPr>
              <a:t> al mercato</a:t>
            </a:r>
            <a:endParaRPr lang="it-IT" sz="1200" b="1" dirty="0">
              <a:solidFill>
                <a:srgbClr val="C00000"/>
              </a:solidFill>
              <a:effectLst>
                <a:outerShdw blurRad="38100" dist="38100" dir="2700000" algn="tl">
                  <a:srgbClr val="C0C0C0"/>
                </a:outerShdw>
              </a:effectLst>
              <a:latin typeface="Avenir Book"/>
              <a:cs typeface="Avenir Book"/>
            </a:endParaRPr>
          </a:p>
        </p:txBody>
      </p:sp>
      <p:sp>
        <p:nvSpPr>
          <p:cNvPr id="18" name="CasellaDiTesto 17"/>
          <p:cNvSpPr txBox="1"/>
          <p:nvPr/>
        </p:nvSpPr>
        <p:spPr>
          <a:xfrm>
            <a:off x="3059832" y="1565124"/>
            <a:ext cx="936104" cy="461665"/>
          </a:xfrm>
          <a:prstGeom prst="rect">
            <a:avLst/>
          </a:prstGeom>
          <a:noFill/>
        </p:spPr>
        <p:txBody>
          <a:bodyPr wrap="square" rtlCol="0">
            <a:spAutoFit/>
          </a:bodyPr>
          <a:lstStyle/>
          <a:p>
            <a:pPr algn="ctr"/>
            <a:r>
              <a:rPr lang="it-IT" sz="1200" b="1" dirty="0" smtClean="0">
                <a:solidFill>
                  <a:srgbClr val="C00000"/>
                </a:solidFill>
                <a:effectLst>
                  <a:outerShdw blurRad="38100" dist="38100" dir="2700000" algn="tl">
                    <a:srgbClr val="C0C0C0"/>
                  </a:outerShdw>
                </a:effectLst>
                <a:latin typeface="Avenir Book"/>
                <a:cs typeface="Avenir Book"/>
              </a:rPr>
              <a:t>N. risorse interne</a:t>
            </a:r>
            <a:endParaRPr lang="it-IT" sz="1200" b="1" dirty="0">
              <a:solidFill>
                <a:srgbClr val="C00000"/>
              </a:solidFill>
              <a:effectLst>
                <a:outerShdw blurRad="38100" dist="38100" dir="2700000" algn="tl">
                  <a:srgbClr val="C0C0C0"/>
                </a:outerShdw>
              </a:effectLst>
              <a:latin typeface="Avenir Book"/>
              <a:cs typeface="Avenir Book"/>
            </a:endParaRPr>
          </a:p>
        </p:txBody>
      </p:sp>
      <p:graphicFrame>
        <p:nvGraphicFramePr>
          <p:cNvPr id="5" name="Tabella 4"/>
          <p:cNvGraphicFramePr>
            <a:graphicFrameLocks noGrp="1"/>
          </p:cNvGraphicFramePr>
          <p:nvPr>
            <p:extLst/>
          </p:nvPr>
        </p:nvGraphicFramePr>
        <p:xfrm>
          <a:off x="611560" y="2081497"/>
          <a:ext cx="7848871" cy="3494646"/>
        </p:xfrm>
        <a:graphic>
          <a:graphicData uri="http://schemas.openxmlformats.org/drawingml/2006/table">
            <a:tbl>
              <a:tblPr>
                <a:tableStyleId>{5C22544A-7EE6-4342-B048-85BDC9FD1C3A}</a:tableStyleId>
              </a:tblPr>
              <a:tblGrid>
                <a:gridCol w="2306824"/>
                <a:gridCol w="1116205"/>
                <a:gridCol w="1656632"/>
                <a:gridCol w="1595548"/>
                <a:gridCol w="1173662"/>
              </a:tblGrid>
              <a:tr h="208382">
                <a:tc>
                  <a:txBody>
                    <a:bodyPr/>
                    <a:lstStyle/>
                    <a:p>
                      <a:pPr algn="l" rtl="0" fontAlgn="b"/>
                      <a:r>
                        <a:rPr lang="it-IT" sz="1100" b="1" u="none" strike="noStrike" kern="1200" dirty="0">
                          <a:solidFill>
                            <a:srgbClr val="002060"/>
                          </a:solidFill>
                          <a:effectLst/>
                          <a:latin typeface="Avenir Book"/>
                          <a:ea typeface="+mn-ea"/>
                          <a:cs typeface="+mn-cs"/>
                        </a:rPr>
                        <a:t>AGRICOLTURA</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6</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314.070,12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286.742,56 </a:t>
                      </a:r>
                    </a:p>
                  </a:txBody>
                  <a:tcPr marL="9525" marR="9525" marT="9525" marB="0" anchor="b"/>
                </a:tc>
                <a:tc>
                  <a:txBody>
                    <a:bodyPr/>
                    <a:lstStyle/>
                    <a:p>
                      <a:pPr algn="ctr" rtl="0" fontAlgn="b"/>
                      <a:r>
                        <a:rPr lang="it-IT" sz="1200" b="1" i="0" u="none" strike="noStrike" dirty="0">
                          <a:solidFill>
                            <a:srgbClr val="002060"/>
                          </a:solidFill>
                          <a:effectLst/>
                          <a:latin typeface="Avenir Book"/>
                        </a:rPr>
                        <a:t>4</a:t>
                      </a:r>
                    </a:p>
                  </a:txBody>
                  <a:tcPr marL="9525" marR="9525" marT="9525" marB="0" anchor="b">
                    <a:solidFill>
                      <a:schemeClr val="accent5">
                        <a:lumMod val="60000"/>
                        <a:lumOff val="40000"/>
                      </a:schemeClr>
                    </a:solidFill>
                  </a:tcPr>
                </a:tc>
              </a:tr>
              <a:tr h="208382">
                <a:tc>
                  <a:txBody>
                    <a:bodyPr/>
                    <a:lstStyle/>
                    <a:p>
                      <a:pPr algn="l" rtl="0" fontAlgn="b"/>
                      <a:r>
                        <a:rPr lang="it-IT" sz="1100" b="1" u="none" strike="noStrike" kern="1200" dirty="0">
                          <a:solidFill>
                            <a:srgbClr val="002060"/>
                          </a:solidFill>
                          <a:effectLst/>
                          <a:latin typeface="Avenir Book"/>
                          <a:ea typeface="+mn-ea"/>
                          <a:cs typeface="+mn-cs"/>
                        </a:rPr>
                        <a:t>EGOV</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14</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1.352.991,31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2.725.722,08 </a:t>
                      </a:r>
                    </a:p>
                  </a:txBody>
                  <a:tcPr marL="9525" marR="9525" marT="9525" marB="0" anchor="b"/>
                </a:tc>
                <a:tc>
                  <a:txBody>
                    <a:bodyPr/>
                    <a:lstStyle/>
                    <a:p>
                      <a:pPr algn="ctr" rtl="0" fontAlgn="b"/>
                      <a:r>
                        <a:rPr lang="it-IT" sz="1200" b="1" i="0" u="none" strike="noStrike" dirty="0">
                          <a:solidFill>
                            <a:srgbClr val="002060"/>
                          </a:solidFill>
                          <a:effectLst/>
                          <a:latin typeface="Avenir Book"/>
                        </a:rPr>
                        <a:t>24</a:t>
                      </a:r>
                    </a:p>
                  </a:txBody>
                  <a:tcPr marL="9525" marR="9525" marT="9525" marB="0" anchor="b">
                    <a:solidFill>
                      <a:schemeClr val="accent5">
                        <a:lumMod val="60000"/>
                        <a:lumOff val="40000"/>
                      </a:schemeClr>
                    </a:solidFill>
                  </a:tcPr>
                </a:tc>
              </a:tr>
              <a:tr h="272611">
                <a:tc>
                  <a:txBody>
                    <a:bodyPr/>
                    <a:lstStyle/>
                    <a:p>
                      <a:pPr algn="l" rtl="0" fontAlgn="b"/>
                      <a:r>
                        <a:rPr lang="it-IT" sz="1100" b="1" u="none" strike="noStrike" kern="1200" dirty="0">
                          <a:solidFill>
                            <a:srgbClr val="002060"/>
                          </a:solidFill>
                          <a:effectLst/>
                          <a:latin typeface="Avenir Book"/>
                          <a:ea typeface="+mn-ea"/>
                          <a:cs typeface="+mn-cs"/>
                        </a:rPr>
                        <a:t>GIUSTIZIA DIGITALE</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1</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75.240,23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91.827,99 </a:t>
                      </a:r>
                    </a:p>
                  </a:txBody>
                  <a:tcPr marL="9525" marR="9525" marT="9525" marB="0" anchor="b"/>
                </a:tc>
                <a:tc>
                  <a:txBody>
                    <a:bodyPr/>
                    <a:lstStyle/>
                    <a:p>
                      <a:pPr algn="ctr" fontAlgn="b"/>
                      <a:r>
                        <a:rPr lang="it-IT" sz="1800" b="0" i="0" u="none" strike="noStrike" dirty="0">
                          <a:solidFill>
                            <a:srgbClr val="000000"/>
                          </a:solidFill>
                          <a:effectLst/>
                          <a:latin typeface="Arial" panose="020B0604020202020204" pitchFamily="34" charset="0"/>
                        </a:rPr>
                        <a:t> </a:t>
                      </a:r>
                    </a:p>
                  </a:txBody>
                  <a:tcPr marL="9525" marR="9525" marT="9525" marB="0" anchor="b">
                    <a:solidFill>
                      <a:schemeClr val="accent5">
                        <a:lumMod val="60000"/>
                        <a:lumOff val="40000"/>
                      </a:schemeClr>
                    </a:solidFill>
                  </a:tcPr>
                </a:tc>
              </a:tr>
              <a:tr h="227420">
                <a:tc>
                  <a:txBody>
                    <a:bodyPr/>
                    <a:lstStyle/>
                    <a:p>
                      <a:pPr algn="l" rtl="0" fontAlgn="b"/>
                      <a:r>
                        <a:rPr lang="it-IT" sz="1100" b="1" u="none" strike="noStrike" kern="1200">
                          <a:solidFill>
                            <a:srgbClr val="002060"/>
                          </a:solidFill>
                          <a:effectLst/>
                          <a:latin typeface="Avenir Book"/>
                          <a:ea typeface="+mn-ea"/>
                          <a:cs typeface="+mn-cs"/>
                        </a:rPr>
                        <a:t>ORGANISMO INTERMEDIO</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22</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1.594.573,71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366.723,44 </a:t>
                      </a:r>
                    </a:p>
                  </a:txBody>
                  <a:tcPr marL="9525" marR="9525" marT="9525" marB="0" anchor="b"/>
                </a:tc>
                <a:tc>
                  <a:txBody>
                    <a:bodyPr/>
                    <a:lstStyle/>
                    <a:p>
                      <a:pPr algn="ctr" rtl="0" fontAlgn="b"/>
                      <a:r>
                        <a:rPr lang="it-IT" sz="1200" b="1" i="0" u="none" strike="noStrike" dirty="0">
                          <a:solidFill>
                            <a:srgbClr val="002060"/>
                          </a:solidFill>
                          <a:effectLst/>
                          <a:latin typeface="Avenir Book"/>
                        </a:rPr>
                        <a:t>1</a:t>
                      </a:r>
                    </a:p>
                  </a:txBody>
                  <a:tcPr marL="9525" marR="9525" marT="9525" marB="0" anchor="b">
                    <a:solidFill>
                      <a:schemeClr val="accent5">
                        <a:lumMod val="60000"/>
                        <a:lumOff val="40000"/>
                      </a:schemeClr>
                    </a:solidFill>
                  </a:tcPr>
                </a:tc>
              </a:tr>
              <a:tr h="227420">
                <a:tc>
                  <a:txBody>
                    <a:bodyPr/>
                    <a:lstStyle/>
                    <a:p>
                      <a:pPr algn="l" rtl="0" fontAlgn="b"/>
                      <a:r>
                        <a:rPr lang="it-IT" sz="1100" b="1" u="none" strike="noStrike" kern="1200">
                          <a:solidFill>
                            <a:srgbClr val="002060"/>
                          </a:solidFill>
                          <a:effectLst/>
                          <a:latin typeface="Avenir Book"/>
                          <a:ea typeface="+mn-ea"/>
                          <a:cs typeface="+mn-cs"/>
                        </a:rPr>
                        <a:t>PROGRAMMAZIONE E FINANZA</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7</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545.894,86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1.634.443,72 </a:t>
                      </a:r>
                    </a:p>
                  </a:txBody>
                  <a:tcPr marL="9525" marR="9525" marT="9525" marB="0" anchor="b"/>
                </a:tc>
                <a:tc>
                  <a:txBody>
                    <a:bodyPr/>
                    <a:lstStyle/>
                    <a:p>
                      <a:pPr algn="ctr" rtl="0" fontAlgn="b"/>
                      <a:r>
                        <a:rPr lang="it-IT" sz="1200" b="1" i="0" u="none" strike="noStrike" dirty="0">
                          <a:solidFill>
                            <a:srgbClr val="002060"/>
                          </a:solidFill>
                          <a:effectLst/>
                          <a:latin typeface="Avenir Book"/>
                        </a:rPr>
                        <a:t>6</a:t>
                      </a:r>
                    </a:p>
                  </a:txBody>
                  <a:tcPr marL="9525" marR="9525" marT="9525" marB="0" anchor="b">
                    <a:solidFill>
                      <a:schemeClr val="accent5">
                        <a:lumMod val="60000"/>
                        <a:lumOff val="40000"/>
                      </a:schemeClr>
                    </a:solidFill>
                  </a:tcPr>
                </a:tc>
              </a:tr>
              <a:tr h="208382">
                <a:tc>
                  <a:txBody>
                    <a:bodyPr/>
                    <a:lstStyle/>
                    <a:p>
                      <a:pPr algn="l" rtl="0" fontAlgn="b"/>
                      <a:r>
                        <a:rPr lang="it-IT" sz="1100" b="1" u="none" strike="noStrike" kern="1200">
                          <a:solidFill>
                            <a:srgbClr val="002060"/>
                          </a:solidFill>
                          <a:effectLst/>
                          <a:latin typeface="Avenir Book"/>
                          <a:ea typeface="+mn-ea"/>
                          <a:cs typeface="+mn-cs"/>
                        </a:rPr>
                        <a:t>RICERCA</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5</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197.054,88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491.704,87 </a:t>
                      </a:r>
                    </a:p>
                  </a:txBody>
                  <a:tcPr marL="9525" marR="9525" marT="9525" marB="0" anchor="b"/>
                </a:tc>
                <a:tc>
                  <a:txBody>
                    <a:bodyPr/>
                    <a:lstStyle/>
                    <a:p>
                      <a:pPr algn="ctr" rtl="0" fontAlgn="b"/>
                      <a:r>
                        <a:rPr lang="it-IT" sz="1200" b="1" i="0" u="none" strike="noStrike" dirty="0">
                          <a:solidFill>
                            <a:srgbClr val="002060"/>
                          </a:solidFill>
                          <a:effectLst/>
                          <a:latin typeface="Avenir Book"/>
                        </a:rPr>
                        <a:t>3</a:t>
                      </a:r>
                    </a:p>
                  </a:txBody>
                  <a:tcPr marL="9525" marR="9525" marT="9525" marB="0" anchor="b">
                    <a:solidFill>
                      <a:schemeClr val="accent5">
                        <a:lumMod val="60000"/>
                        <a:lumOff val="40000"/>
                      </a:schemeClr>
                    </a:solidFill>
                  </a:tcPr>
                </a:tc>
              </a:tr>
              <a:tr h="208382">
                <a:tc>
                  <a:txBody>
                    <a:bodyPr/>
                    <a:lstStyle/>
                    <a:p>
                      <a:pPr algn="l" rtl="0" fontAlgn="b"/>
                      <a:r>
                        <a:rPr lang="it-IT" sz="1100" b="1" u="none" strike="noStrike" kern="1200">
                          <a:solidFill>
                            <a:srgbClr val="002060"/>
                          </a:solidFill>
                          <a:effectLst/>
                          <a:latin typeface="Avenir Book"/>
                          <a:ea typeface="+mn-ea"/>
                          <a:cs typeface="+mn-cs"/>
                        </a:rPr>
                        <a:t>RUPAR</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33</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692.242,15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2.075.085,57 </a:t>
                      </a:r>
                    </a:p>
                  </a:txBody>
                  <a:tcPr marL="9525" marR="9525" marT="9525" marB="0" anchor="b"/>
                </a:tc>
                <a:tc>
                  <a:txBody>
                    <a:bodyPr/>
                    <a:lstStyle/>
                    <a:p>
                      <a:pPr algn="ctr" rtl="0" fontAlgn="b"/>
                      <a:r>
                        <a:rPr lang="it-IT" sz="1200" b="1" i="0" u="none" strike="noStrike" dirty="0">
                          <a:solidFill>
                            <a:srgbClr val="002060"/>
                          </a:solidFill>
                          <a:effectLst/>
                          <a:latin typeface="Avenir Book"/>
                        </a:rPr>
                        <a:t>6</a:t>
                      </a:r>
                    </a:p>
                  </a:txBody>
                  <a:tcPr marL="9525" marR="9525" marT="9525" marB="0" anchor="b">
                    <a:solidFill>
                      <a:schemeClr val="accent5">
                        <a:lumMod val="60000"/>
                        <a:lumOff val="40000"/>
                      </a:schemeClr>
                    </a:solidFill>
                  </a:tcPr>
                </a:tc>
              </a:tr>
              <a:tr h="208382">
                <a:tc>
                  <a:txBody>
                    <a:bodyPr/>
                    <a:lstStyle/>
                    <a:p>
                      <a:pPr algn="l" rtl="0" fontAlgn="b"/>
                      <a:r>
                        <a:rPr lang="it-IT" sz="1100" b="1" u="none" strike="noStrike" kern="1200">
                          <a:solidFill>
                            <a:srgbClr val="002060"/>
                          </a:solidFill>
                          <a:effectLst/>
                          <a:latin typeface="Avenir Book"/>
                          <a:ea typeface="+mn-ea"/>
                          <a:cs typeface="+mn-cs"/>
                        </a:rPr>
                        <a:t>SANITA'</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18</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1.239.025,14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5.513.454,44 </a:t>
                      </a:r>
                    </a:p>
                  </a:txBody>
                  <a:tcPr marL="9525" marR="9525" marT="9525" marB="0" anchor="b"/>
                </a:tc>
                <a:tc>
                  <a:txBody>
                    <a:bodyPr/>
                    <a:lstStyle/>
                    <a:p>
                      <a:pPr algn="ctr" rtl="0" fontAlgn="b"/>
                      <a:r>
                        <a:rPr lang="it-IT" sz="1200" b="1" i="0" u="none" strike="noStrike" dirty="0">
                          <a:solidFill>
                            <a:srgbClr val="002060"/>
                          </a:solidFill>
                          <a:effectLst/>
                          <a:latin typeface="Avenir Book"/>
                        </a:rPr>
                        <a:t>22</a:t>
                      </a:r>
                    </a:p>
                  </a:txBody>
                  <a:tcPr marL="9525" marR="9525" marT="9525" marB="0" anchor="b">
                    <a:solidFill>
                      <a:schemeClr val="accent5">
                        <a:lumMod val="60000"/>
                        <a:lumOff val="40000"/>
                      </a:schemeClr>
                    </a:solidFill>
                  </a:tcPr>
                </a:tc>
              </a:tr>
              <a:tr h="331158">
                <a:tc>
                  <a:txBody>
                    <a:bodyPr/>
                    <a:lstStyle/>
                    <a:p>
                      <a:pPr algn="l" rtl="0" fontAlgn="b"/>
                      <a:r>
                        <a:rPr lang="it-IT" sz="1100" b="1" u="none" strike="noStrike" kern="1200">
                          <a:solidFill>
                            <a:srgbClr val="002060"/>
                          </a:solidFill>
                          <a:effectLst/>
                          <a:latin typeface="Avenir Book"/>
                          <a:ea typeface="+mn-ea"/>
                          <a:cs typeface="+mn-cs"/>
                        </a:rPr>
                        <a:t>SISTEMA INFORMATIVO TERRITORIALE</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12</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622.466,25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2.926.763,91 </a:t>
                      </a:r>
                    </a:p>
                  </a:txBody>
                  <a:tcPr marL="9525" marR="9525" marT="9525" marB="0" anchor="b"/>
                </a:tc>
                <a:tc>
                  <a:txBody>
                    <a:bodyPr/>
                    <a:lstStyle/>
                    <a:p>
                      <a:pPr algn="ctr" rtl="0" fontAlgn="b"/>
                      <a:r>
                        <a:rPr lang="it-IT" sz="1200" b="1" i="0" u="none" strike="noStrike" dirty="0">
                          <a:solidFill>
                            <a:srgbClr val="002060"/>
                          </a:solidFill>
                          <a:effectLst/>
                          <a:latin typeface="Avenir Book"/>
                        </a:rPr>
                        <a:t>14</a:t>
                      </a:r>
                    </a:p>
                  </a:txBody>
                  <a:tcPr marL="9525" marR="9525" marT="9525" marB="0" anchor="b">
                    <a:solidFill>
                      <a:schemeClr val="accent5">
                        <a:lumMod val="60000"/>
                        <a:lumOff val="40000"/>
                      </a:schemeClr>
                    </a:solidFill>
                  </a:tcPr>
                </a:tc>
              </a:tr>
              <a:tr h="227420">
                <a:tc>
                  <a:txBody>
                    <a:bodyPr/>
                    <a:lstStyle/>
                    <a:p>
                      <a:pPr algn="l" rtl="0" fontAlgn="b"/>
                      <a:r>
                        <a:rPr lang="it-IT" sz="1100" b="1" u="none" strike="noStrike" kern="1200">
                          <a:solidFill>
                            <a:srgbClr val="002060"/>
                          </a:solidFill>
                          <a:effectLst/>
                          <a:latin typeface="Avenir Book"/>
                          <a:ea typeface="+mn-ea"/>
                          <a:cs typeface="+mn-cs"/>
                        </a:rPr>
                        <a:t>SOGGETTO AGGREGATORE</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13</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751.018,39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778.908,01 </a:t>
                      </a:r>
                    </a:p>
                  </a:txBody>
                  <a:tcPr marL="9525" marR="9525" marT="9525" marB="0" anchor="b"/>
                </a:tc>
                <a:tc>
                  <a:txBody>
                    <a:bodyPr/>
                    <a:lstStyle/>
                    <a:p>
                      <a:pPr algn="ctr" rtl="0" fontAlgn="b"/>
                      <a:r>
                        <a:rPr lang="it-IT" sz="1200" b="1" i="0" u="none" strike="noStrike" dirty="0">
                          <a:solidFill>
                            <a:srgbClr val="002060"/>
                          </a:solidFill>
                          <a:effectLst/>
                          <a:latin typeface="Avenir Book"/>
                        </a:rPr>
                        <a:t>13</a:t>
                      </a:r>
                    </a:p>
                  </a:txBody>
                  <a:tcPr marL="9525" marR="9525" marT="9525" marB="0" anchor="b">
                    <a:solidFill>
                      <a:schemeClr val="accent5">
                        <a:lumMod val="60000"/>
                        <a:lumOff val="40000"/>
                      </a:schemeClr>
                    </a:solidFill>
                  </a:tcPr>
                </a:tc>
              </a:tr>
              <a:tr h="208382">
                <a:tc>
                  <a:txBody>
                    <a:bodyPr/>
                    <a:lstStyle/>
                    <a:p>
                      <a:pPr algn="l" rtl="0" fontAlgn="b"/>
                      <a:r>
                        <a:rPr lang="it-IT" sz="1100" b="1" u="none" strike="noStrike" kern="1200">
                          <a:solidFill>
                            <a:srgbClr val="002060"/>
                          </a:solidFill>
                          <a:effectLst/>
                          <a:latin typeface="Avenir Book"/>
                          <a:ea typeface="+mn-ea"/>
                          <a:cs typeface="+mn-cs"/>
                        </a:rPr>
                        <a:t>TURISMO</a:t>
                      </a:r>
                    </a:p>
                  </a:txBody>
                  <a:tcPr marL="9525" marR="9525" marT="9525" marB="0" anchor="b"/>
                </a:tc>
                <a:tc>
                  <a:txBody>
                    <a:bodyPr/>
                    <a:lstStyle/>
                    <a:p>
                      <a:pPr algn="ctr" fontAlgn="b"/>
                      <a:r>
                        <a:rPr lang="it-IT" sz="1100" b="1" u="none" strike="noStrike" kern="1200" dirty="0">
                          <a:solidFill>
                            <a:srgbClr val="002060"/>
                          </a:solidFill>
                          <a:effectLst/>
                          <a:latin typeface="Avenir Book"/>
                          <a:ea typeface="+mn-ea"/>
                          <a:cs typeface="+mn-cs"/>
                        </a:rPr>
                        <a:t>5</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285.552,61 </a:t>
                      </a:r>
                    </a:p>
                  </a:txBody>
                  <a:tcPr marL="9525" marR="9525" marT="9525" marB="0" anchor="b"/>
                </a:tc>
                <a:tc>
                  <a:txBody>
                    <a:bodyPr/>
                    <a:lstStyle/>
                    <a:p>
                      <a:pPr algn="r" fontAlgn="b"/>
                      <a:r>
                        <a:rPr lang="it-IT" sz="1100" b="1" u="none" strike="noStrike" kern="1200" dirty="0">
                          <a:solidFill>
                            <a:srgbClr val="002060"/>
                          </a:solidFill>
                          <a:effectLst/>
                          <a:latin typeface="Avenir Book"/>
                          <a:ea typeface="+mn-ea"/>
                          <a:cs typeface="+mn-cs"/>
                        </a:rPr>
                        <a:t>       1.759.039,46 </a:t>
                      </a:r>
                    </a:p>
                  </a:txBody>
                  <a:tcPr marL="9525" marR="9525" marT="9525" marB="0" anchor="b"/>
                </a:tc>
                <a:tc>
                  <a:txBody>
                    <a:bodyPr/>
                    <a:lstStyle/>
                    <a:p>
                      <a:pPr algn="ctr" rtl="0" fontAlgn="b"/>
                      <a:r>
                        <a:rPr lang="it-IT" sz="1200" b="1" i="0" u="none" strike="noStrike" dirty="0">
                          <a:solidFill>
                            <a:srgbClr val="002060"/>
                          </a:solidFill>
                          <a:effectLst/>
                          <a:latin typeface="Avenir Book"/>
                        </a:rPr>
                        <a:t>4</a:t>
                      </a:r>
                    </a:p>
                  </a:txBody>
                  <a:tcPr marL="9525" marR="9525" marT="9525" marB="0" anchor="b">
                    <a:solidFill>
                      <a:schemeClr val="accent5">
                        <a:lumMod val="60000"/>
                        <a:lumOff val="40000"/>
                      </a:schemeClr>
                    </a:solidFill>
                  </a:tcPr>
                </a:tc>
              </a:tr>
              <a:tr h="331158">
                <a:tc>
                  <a:txBody>
                    <a:bodyPr/>
                    <a:lstStyle/>
                    <a:p>
                      <a:pPr algn="l" rtl="0" fontAlgn="b"/>
                      <a:r>
                        <a:rPr lang="it-IT" sz="1100" b="1" i="0" u="none" strike="noStrike" kern="1200" dirty="0">
                          <a:solidFill>
                            <a:srgbClr val="002060"/>
                          </a:solidFill>
                          <a:effectLst/>
                          <a:latin typeface="Avenir Book"/>
                          <a:ea typeface="+mn-ea"/>
                          <a:cs typeface="+mn-cs"/>
                        </a:rPr>
                        <a:t>ASSEGNAZIONI </a:t>
                      </a:r>
                      <a:r>
                        <a:rPr lang="it-IT" sz="1100" b="1" i="0" u="none" strike="noStrike" kern="1200" dirty="0" smtClean="0">
                          <a:solidFill>
                            <a:srgbClr val="002060"/>
                          </a:solidFill>
                          <a:effectLst/>
                          <a:latin typeface="Avenir Book"/>
                          <a:ea typeface="+mn-ea"/>
                          <a:cs typeface="+mn-cs"/>
                        </a:rPr>
                        <a:t>TEMPORANEE presso la Regione Puglia</a:t>
                      </a:r>
                      <a:endParaRPr lang="it-IT" sz="1100" b="1" i="0" u="none" strike="noStrike" kern="1200" dirty="0">
                        <a:solidFill>
                          <a:srgbClr val="002060"/>
                        </a:solidFill>
                        <a:effectLst/>
                        <a:latin typeface="Avenir Book"/>
                        <a:ea typeface="+mn-ea"/>
                        <a:cs typeface="+mn-cs"/>
                      </a:endParaRPr>
                    </a:p>
                  </a:txBody>
                  <a:tcPr marL="9525" marR="9525" marT="9525" marB="0" anchor="b">
                    <a:solidFill>
                      <a:schemeClr val="accent5">
                        <a:lumMod val="60000"/>
                        <a:lumOff val="40000"/>
                      </a:schemeClr>
                    </a:solidFill>
                  </a:tcPr>
                </a:tc>
                <a:tc>
                  <a:txBody>
                    <a:bodyPr/>
                    <a:lstStyle/>
                    <a:p>
                      <a:pPr algn="ctr" fontAlgn="b"/>
                      <a:r>
                        <a:rPr lang="it-IT" sz="1100" b="1" i="0" u="none" strike="noStrike" kern="1200" dirty="0">
                          <a:solidFill>
                            <a:srgbClr val="002060"/>
                          </a:solidFill>
                          <a:effectLst/>
                          <a:latin typeface="Avenir Book"/>
                          <a:ea typeface="+mn-ea"/>
                          <a:cs typeface="+mn-cs"/>
                        </a:rPr>
                        <a:t>17</a:t>
                      </a:r>
                    </a:p>
                  </a:txBody>
                  <a:tcPr marL="9525" marR="9525" marT="9525" marB="0" anchor="b">
                    <a:solidFill>
                      <a:schemeClr val="accent5">
                        <a:lumMod val="60000"/>
                        <a:lumOff val="40000"/>
                      </a:schemeClr>
                    </a:solidFill>
                  </a:tcPr>
                </a:tc>
                <a:tc>
                  <a:txBody>
                    <a:bodyPr/>
                    <a:lstStyle/>
                    <a:p>
                      <a:pPr algn="r" fontAlgn="b"/>
                      <a:r>
                        <a:rPr lang="it-IT" sz="1100" b="1" i="0" u="none" strike="noStrike" kern="1200" dirty="0">
                          <a:solidFill>
                            <a:srgbClr val="002060"/>
                          </a:solidFill>
                          <a:effectLst/>
                          <a:latin typeface="Avenir Book"/>
                          <a:ea typeface="+mn-ea"/>
                          <a:cs typeface="+mn-cs"/>
                        </a:rPr>
                        <a:t>1.341.975,30</a:t>
                      </a:r>
                    </a:p>
                  </a:txBody>
                  <a:tcPr marL="9525" marR="9525" marT="9525" marB="0" anchor="b">
                    <a:solidFill>
                      <a:schemeClr val="accent5">
                        <a:lumMod val="60000"/>
                        <a:lumOff val="40000"/>
                      </a:schemeClr>
                    </a:solidFill>
                  </a:tcPr>
                </a:tc>
                <a:tc>
                  <a:txBody>
                    <a:bodyPr/>
                    <a:lstStyle/>
                    <a:p>
                      <a:pPr algn="r" fontAlgn="b"/>
                      <a:endParaRPr lang="it-IT" sz="1100" b="1" i="1" u="none" strike="noStrike" kern="1200" dirty="0">
                        <a:solidFill>
                          <a:srgbClr val="002060"/>
                        </a:solidFill>
                        <a:effectLst/>
                        <a:latin typeface="Avenir Book"/>
                        <a:ea typeface="+mn-ea"/>
                        <a:cs typeface="+mn-cs"/>
                      </a:endParaRPr>
                    </a:p>
                  </a:txBody>
                  <a:tcPr marL="9525" marR="9525" marT="9525" marB="0" anchor="b"/>
                </a:tc>
                <a:tc>
                  <a:txBody>
                    <a:bodyPr/>
                    <a:lstStyle/>
                    <a:p>
                      <a:pPr algn="ctr" rtl="0" fontAlgn="b"/>
                      <a:endParaRPr lang="it-IT" sz="1600" b="1" i="1" u="none" strike="noStrike" dirty="0">
                        <a:solidFill>
                          <a:srgbClr val="C00000"/>
                        </a:solidFill>
                        <a:effectLst/>
                        <a:latin typeface="Avenir Book"/>
                      </a:endParaRPr>
                    </a:p>
                  </a:txBody>
                  <a:tcPr marL="9525" marR="9525" marT="9525" marB="0" anchor="b">
                    <a:solidFill>
                      <a:schemeClr val="accent5">
                        <a:lumMod val="60000"/>
                        <a:lumOff val="40000"/>
                      </a:schemeClr>
                    </a:solidFill>
                  </a:tcPr>
                </a:tc>
              </a:tr>
              <a:tr h="170153">
                <a:tc>
                  <a:txBody>
                    <a:bodyPr/>
                    <a:lstStyle/>
                    <a:p>
                      <a:pPr algn="l" rtl="0" fontAlgn="b"/>
                      <a:r>
                        <a:rPr lang="it-IT" sz="1100" b="1" i="0" u="none" strike="noStrike" kern="1200" dirty="0">
                          <a:solidFill>
                            <a:srgbClr val="002060"/>
                          </a:solidFill>
                          <a:effectLst/>
                          <a:latin typeface="Avenir Book"/>
                          <a:ea typeface="+mn-ea"/>
                          <a:cs typeface="+mn-cs"/>
                        </a:rPr>
                        <a:t>GOVERNANCE</a:t>
                      </a:r>
                    </a:p>
                  </a:txBody>
                  <a:tcPr marL="9525" marR="9525" marT="9525" marB="0" anchor="b">
                    <a:solidFill>
                      <a:schemeClr val="accent5">
                        <a:lumMod val="60000"/>
                        <a:lumOff val="40000"/>
                      </a:schemeClr>
                    </a:solidFill>
                  </a:tcPr>
                </a:tc>
                <a:tc>
                  <a:txBody>
                    <a:bodyPr/>
                    <a:lstStyle/>
                    <a:p>
                      <a:pPr algn="ctr" fontAlgn="b"/>
                      <a:r>
                        <a:rPr lang="it-IT" sz="1100" b="1" i="0" u="none" strike="noStrike" kern="1200" dirty="0">
                          <a:solidFill>
                            <a:srgbClr val="002060"/>
                          </a:solidFill>
                          <a:effectLst/>
                          <a:latin typeface="Avenir Book"/>
                          <a:ea typeface="+mn-ea"/>
                          <a:cs typeface="+mn-cs"/>
                        </a:rPr>
                        <a:t>21</a:t>
                      </a:r>
                    </a:p>
                  </a:txBody>
                  <a:tcPr marL="9525" marR="9525" marT="9525" marB="0" anchor="b">
                    <a:solidFill>
                      <a:schemeClr val="accent5">
                        <a:lumMod val="60000"/>
                        <a:lumOff val="40000"/>
                      </a:schemeClr>
                    </a:solidFill>
                  </a:tcPr>
                </a:tc>
                <a:tc>
                  <a:txBody>
                    <a:bodyPr/>
                    <a:lstStyle/>
                    <a:p>
                      <a:pPr algn="r" fontAlgn="b"/>
                      <a:r>
                        <a:rPr lang="it-IT" sz="1100" b="1" i="0" u="none" strike="noStrike" kern="1200" dirty="0">
                          <a:solidFill>
                            <a:srgbClr val="002060"/>
                          </a:solidFill>
                          <a:effectLst/>
                          <a:latin typeface="Avenir Book"/>
                          <a:ea typeface="+mn-ea"/>
                          <a:cs typeface="+mn-cs"/>
                        </a:rPr>
                        <a:t>1.530.044,52</a:t>
                      </a:r>
                    </a:p>
                  </a:txBody>
                  <a:tcPr marL="9525" marR="9525" marT="9525" marB="0" anchor="b">
                    <a:solidFill>
                      <a:schemeClr val="accent5">
                        <a:lumMod val="60000"/>
                        <a:lumOff val="40000"/>
                      </a:schemeClr>
                    </a:solidFill>
                  </a:tcPr>
                </a:tc>
                <a:tc>
                  <a:txBody>
                    <a:bodyPr/>
                    <a:lstStyle/>
                    <a:p>
                      <a:pPr algn="r" fontAlgn="b"/>
                      <a:endParaRPr lang="it-IT" sz="1100" b="1" i="1" u="none" strike="noStrike" kern="1200" dirty="0">
                        <a:solidFill>
                          <a:srgbClr val="002060"/>
                        </a:solidFill>
                        <a:effectLst/>
                        <a:latin typeface="Avenir Book"/>
                        <a:ea typeface="+mn-ea"/>
                        <a:cs typeface="+mn-cs"/>
                      </a:endParaRPr>
                    </a:p>
                  </a:txBody>
                  <a:tcPr marL="9525" marR="9525" marT="9525" marB="0" anchor="b"/>
                </a:tc>
                <a:tc>
                  <a:txBody>
                    <a:bodyPr/>
                    <a:lstStyle/>
                    <a:p>
                      <a:pPr algn="ctr" fontAlgn="b"/>
                      <a:endParaRPr lang="it-IT" sz="1100" b="1" i="1" u="none" strike="noStrike" kern="1200" dirty="0">
                        <a:solidFill>
                          <a:srgbClr val="002060"/>
                        </a:solidFill>
                        <a:effectLst/>
                        <a:latin typeface="Avenir Book"/>
                        <a:ea typeface="+mn-ea"/>
                        <a:cs typeface="+mn-cs"/>
                      </a:endParaRPr>
                    </a:p>
                  </a:txBody>
                  <a:tcPr marL="9525" marR="9525" marT="9525" marB="0" anchor="b">
                    <a:solidFill>
                      <a:schemeClr val="accent5">
                        <a:lumMod val="60000"/>
                        <a:lumOff val="40000"/>
                      </a:schemeClr>
                    </a:solidFill>
                  </a:tcPr>
                </a:tc>
              </a:tr>
              <a:tr h="411474">
                <a:tc>
                  <a:txBody>
                    <a:bodyPr/>
                    <a:lstStyle/>
                    <a:p>
                      <a:pPr marL="0" algn="r" defTabSz="457200" rtl="0" eaLnBrk="1" fontAlgn="b" latinLnBrk="0" hangingPunct="1"/>
                      <a:r>
                        <a:rPr lang="it-IT" sz="1400" b="1" u="none" strike="noStrike" kern="1200" dirty="0">
                          <a:solidFill>
                            <a:srgbClr val="C00000"/>
                          </a:solidFill>
                          <a:effectLst/>
                          <a:latin typeface="Avenir Book"/>
                          <a:ea typeface="+mn-ea"/>
                          <a:cs typeface="+mn-cs"/>
                        </a:rPr>
                        <a:t>TOTALE</a:t>
                      </a:r>
                    </a:p>
                  </a:txBody>
                  <a:tcPr marL="9525" marR="9525" marT="9525" marB="0" anchor="b"/>
                </a:tc>
                <a:tc>
                  <a:txBody>
                    <a:bodyPr/>
                    <a:lstStyle/>
                    <a:p>
                      <a:pPr marL="0" algn="r" defTabSz="457200" rtl="0" eaLnBrk="1" fontAlgn="b" latinLnBrk="0" hangingPunct="1"/>
                      <a:r>
                        <a:rPr lang="it-IT" sz="1400" b="1" u="none" strike="noStrike" kern="1200" dirty="0" smtClean="0">
                          <a:solidFill>
                            <a:srgbClr val="C00000"/>
                          </a:solidFill>
                          <a:effectLst/>
                          <a:latin typeface="Avenir Book"/>
                          <a:ea typeface="+mn-ea"/>
                          <a:cs typeface="+mn-cs"/>
                        </a:rPr>
                        <a:t>174**</a:t>
                      </a:r>
                      <a:endParaRPr lang="it-IT" sz="1400" b="1" u="none" strike="noStrike" kern="1200" dirty="0">
                        <a:solidFill>
                          <a:srgbClr val="C00000"/>
                        </a:solidFill>
                        <a:effectLst/>
                        <a:latin typeface="Avenir Book"/>
                        <a:ea typeface="+mn-ea"/>
                        <a:cs typeface="+mn-cs"/>
                      </a:endParaRPr>
                    </a:p>
                  </a:txBody>
                  <a:tcPr marL="9525" marR="9525" marT="9525" marB="0" anchor="b"/>
                </a:tc>
                <a:tc>
                  <a:txBody>
                    <a:bodyPr/>
                    <a:lstStyle/>
                    <a:p>
                      <a:pPr marL="0" algn="r" defTabSz="457200" rtl="0" eaLnBrk="1" fontAlgn="b" latinLnBrk="0" hangingPunct="1"/>
                      <a:r>
                        <a:rPr lang="it-IT" sz="1400" b="1" u="none" strike="noStrike" kern="1200" dirty="0">
                          <a:solidFill>
                            <a:srgbClr val="C00000"/>
                          </a:solidFill>
                          <a:effectLst/>
                          <a:latin typeface="Avenir Book"/>
                          <a:ea typeface="+mn-ea"/>
                          <a:cs typeface="+mn-cs"/>
                        </a:rPr>
                        <a:t>   </a:t>
                      </a:r>
                      <a:r>
                        <a:rPr lang="it-IT" sz="1400" b="1" u="none" strike="noStrike" kern="1200" dirty="0" smtClean="0">
                          <a:solidFill>
                            <a:srgbClr val="C00000"/>
                          </a:solidFill>
                          <a:effectLst/>
                          <a:latin typeface="Avenir Book"/>
                          <a:ea typeface="+mn-ea"/>
                          <a:cs typeface="+mn-cs"/>
                        </a:rPr>
                        <a:t>€ 10.542.149,45 </a:t>
                      </a:r>
                      <a:endParaRPr lang="it-IT" sz="1400" b="1" u="none" strike="noStrike" kern="1200" dirty="0">
                        <a:solidFill>
                          <a:srgbClr val="C00000"/>
                        </a:solidFill>
                        <a:effectLst/>
                        <a:latin typeface="Avenir Book"/>
                        <a:ea typeface="+mn-ea"/>
                        <a:cs typeface="+mn-cs"/>
                      </a:endParaRPr>
                    </a:p>
                  </a:txBody>
                  <a:tcPr marL="9525" marR="9525" marT="9525" marB="0" anchor="b"/>
                </a:tc>
                <a:tc>
                  <a:txBody>
                    <a:bodyPr/>
                    <a:lstStyle/>
                    <a:p>
                      <a:pPr marL="0" algn="r" defTabSz="457200" rtl="0" eaLnBrk="1" fontAlgn="b" latinLnBrk="0" hangingPunct="1"/>
                      <a:r>
                        <a:rPr lang="it-IT" sz="1400" b="1" u="none" strike="noStrike" kern="1200" dirty="0">
                          <a:solidFill>
                            <a:srgbClr val="C00000"/>
                          </a:solidFill>
                          <a:effectLst/>
                          <a:latin typeface="Avenir Book"/>
                          <a:ea typeface="+mn-ea"/>
                          <a:cs typeface="+mn-cs"/>
                        </a:rPr>
                        <a:t>   </a:t>
                      </a:r>
                      <a:r>
                        <a:rPr lang="it-IT" sz="1400" b="1" u="none" strike="noStrike" kern="1200" dirty="0" smtClean="0">
                          <a:solidFill>
                            <a:srgbClr val="C00000"/>
                          </a:solidFill>
                          <a:effectLst/>
                          <a:latin typeface="Avenir Book"/>
                          <a:ea typeface="+mn-ea"/>
                          <a:cs typeface="+mn-cs"/>
                        </a:rPr>
                        <a:t>€ </a:t>
                      </a:r>
                      <a:r>
                        <a:rPr lang="it-IT" sz="1400" b="1" u="none" strike="noStrike" kern="1200" dirty="0">
                          <a:solidFill>
                            <a:srgbClr val="C00000"/>
                          </a:solidFill>
                          <a:effectLst/>
                          <a:latin typeface="Avenir Book"/>
                          <a:ea typeface="+mn-ea"/>
                          <a:cs typeface="+mn-cs"/>
                        </a:rPr>
                        <a:t>18.650.416,05 </a:t>
                      </a:r>
                    </a:p>
                  </a:txBody>
                  <a:tcPr marL="9525" marR="9525" marT="9525"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it-IT" sz="1400" b="1" i="0" u="none" strike="noStrike" dirty="0" smtClean="0">
                          <a:solidFill>
                            <a:srgbClr val="C00000"/>
                          </a:solidFill>
                          <a:effectLst/>
                          <a:latin typeface="Avenir Book"/>
                        </a:rPr>
                        <a:t>97</a:t>
                      </a:r>
                    </a:p>
                  </a:txBody>
                  <a:tcPr marL="9525" marR="9525" marT="9525" marB="0" anchor="b">
                    <a:solidFill>
                      <a:schemeClr val="accent5">
                        <a:lumMod val="60000"/>
                        <a:lumOff val="40000"/>
                      </a:schemeClr>
                    </a:solidFill>
                  </a:tcPr>
                </a:tc>
              </a:tr>
            </a:tbl>
          </a:graphicData>
        </a:graphic>
      </p:graphicFrame>
      <p:sp>
        <p:nvSpPr>
          <p:cNvPr id="20" name="CasellaDiTesto 19"/>
          <p:cNvSpPr txBox="1"/>
          <p:nvPr/>
        </p:nvSpPr>
        <p:spPr>
          <a:xfrm>
            <a:off x="7309575" y="1472790"/>
            <a:ext cx="1222865" cy="646331"/>
          </a:xfrm>
          <a:prstGeom prst="rect">
            <a:avLst/>
          </a:prstGeom>
          <a:noFill/>
        </p:spPr>
        <p:txBody>
          <a:bodyPr wrap="square" rtlCol="0">
            <a:spAutoFit/>
          </a:bodyPr>
          <a:lstStyle/>
          <a:p>
            <a:pPr algn="ctr"/>
            <a:r>
              <a:rPr lang="it-IT" sz="1200" b="1" dirty="0" smtClean="0">
                <a:solidFill>
                  <a:srgbClr val="C00000"/>
                </a:solidFill>
                <a:effectLst>
                  <a:outerShdw blurRad="38100" dist="38100" dir="2700000" algn="tl">
                    <a:srgbClr val="C0C0C0"/>
                  </a:outerShdw>
                </a:effectLst>
                <a:latin typeface="Avenir Book"/>
                <a:cs typeface="Avenir Book"/>
              </a:rPr>
              <a:t>N. risorse reperite sul mercato</a:t>
            </a:r>
            <a:endParaRPr lang="it-IT" sz="1200" b="1" dirty="0">
              <a:solidFill>
                <a:srgbClr val="C00000"/>
              </a:solidFill>
              <a:effectLst>
                <a:outerShdw blurRad="38100" dist="38100" dir="2700000" algn="tl">
                  <a:srgbClr val="C0C0C0"/>
                </a:outerShdw>
              </a:effectLst>
              <a:latin typeface="Avenir Book"/>
              <a:cs typeface="Avenir Book"/>
            </a:endParaRPr>
          </a:p>
        </p:txBody>
      </p:sp>
    </p:spTree>
    <p:extLst>
      <p:ext uri="{BB962C8B-B14F-4D97-AF65-F5344CB8AC3E}">
        <p14:creationId xmlns:p14="http://schemas.microsoft.com/office/powerpoint/2010/main" val="2278908580"/>
      </p:ext>
    </p:extLst>
  </p:cSld>
  <p:clrMapOvr>
    <a:masterClrMapping/>
  </p:clrMapOvr>
  <p:transition advClick="0"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1" name="Rectangle 2"/>
          <p:cNvSpPr txBox="1">
            <a:spLocks noChangeArrowheads="1"/>
          </p:cNvSpPr>
          <p:nvPr/>
        </p:nvSpPr>
        <p:spPr bwMode="auto">
          <a:xfrm>
            <a:off x="591344" y="116632"/>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00000"/>
                </a:solidFill>
                <a:effectLst>
                  <a:outerShdw blurRad="38100" dist="38100" dir="2700000" algn="tl">
                    <a:srgbClr val="DDDDDD"/>
                  </a:outerShdw>
                </a:effectLst>
                <a:latin typeface="Avenir Book"/>
              </a:rPr>
              <a:t>InnovaPuglia S.p.A.</a:t>
            </a:r>
            <a:br>
              <a:rPr lang="it-IT" sz="3600" b="1" dirty="0" smtClean="0">
                <a:solidFill>
                  <a:srgbClr val="C00000"/>
                </a:solidFill>
                <a:effectLst>
                  <a:outerShdw blurRad="38100" dist="38100" dir="2700000" algn="tl">
                    <a:srgbClr val="DDDDDD"/>
                  </a:outerShdw>
                </a:effectLst>
                <a:latin typeface="Avenir Book"/>
              </a:rPr>
            </a:br>
            <a:r>
              <a:rPr lang="it-IT" sz="1800" b="1" dirty="0">
                <a:solidFill>
                  <a:srgbClr val="C00000"/>
                </a:solidFill>
                <a:effectLst>
                  <a:outerShdw blurRad="38100" dist="38100" dir="2700000" algn="tl">
                    <a:srgbClr val="DDDDDD"/>
                  </a:outerShdw>
                </a:effectLst>
              </a:rPr>
              <a:t>BILANCIO DI ESERCIZIO </a:t>
            </a:r>
            <a:r>
              <a:rPr lang="it-IT" sz="1800" b="1" dirty="0" smtClean="0">
                <a:solidFill>
                  <a:srgbClr val="C00000"/>
                </a:solidFill>
                <a:effectLst>
                  <a:outerShdw blurRad="38100" dist="38100" dir="2700000" algn="tl">
                    <a:srgbClr val="DDDDDD"/>
                  </a:outerShdw>
                </a:effectLst>
              </a:rPr>
              <a:t>2014 </a:t>
            </a:r>
            <a:r>
              <a:rPr lang="it-IT" sz="1800" b="1" dirty="0">
                <a:solidFill>
                  <a:srgbClr val="C00000"/>
                </a:solidFill>
                <a:effectLst>
                  <a:outerShdw blurRad="38100" dist="38100" dir="2700000" algn="tl">
                    <a:srgbClr val="DDDDDD"/>
                  </a:outerShdw>
                </a:effectLst>
              </a:rPr>
              <a:t>approvato dall'assemblea dei soci del </a:t>
            </a:r>
            <a:r>
              <a:rPr lang="it-IT" sz="1800" b="1" dirty="0" smtClean="0">
                <a:solidFill>
                  <a:srgbClr val="C00000"/>
                </a:solidFill>
                <a:effectLst>
                  <a:outerShdw blurRad="38100" dist="38100" dir="2700000" algn="tl">
                    <a:srgbClr val="DDDDDD"/>
                  </a:outerShdw>
                </a:effectLst>
              </a:rPr>
              <a:t>14 maggio 2015</a:t>
            </a:r>
            <a:endParaRPr lang="it-IT" sz="1800" b="1" dirty="0">
              <a:solidFill>
                <a:srgbClr val="C00000"/>
              </a:solidFill>
              <a:effectLst>
                <a:outerShdw blurRad="38100" dist="38100" dir="2700000" algn="tl">
                  <a:srgbClr val="DDDDDD"/>
                </a:outerShdw>
              </a:effectLst>
            </a:endParaRPr>
          </a:p>
        </p:txBody>
      </p:sp>
      <p:sp>
        <p:nvSpPr>
          <p:cNvPr id="12" name="Rectangle 3"/>
          <p:cNvSpPr txBox="1">
            <a:spLocks noChangeArrowheads="1"/>
          </p:cNvSpPr>
          <p:nvPr/>
        </p:nvSpPr>
        <p:spPr bwMode="auto">
          <a:xfrm>
            <a:off x="591344" y="1630364"/>
            <a:ext cx="8229600" cy="42672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Tx/>
              <a:buNone/>
            </a:pPr>
            <a:r>
              <a:rPr lang="it-IT" sz="2000" b="1" dirty="0" smtClean="0">
                <a:solidFill>
                  <a:srgbClr val="004080"/>
                </a:solidFill>
                <a:effectLst>
                  <a:outerShdw blurRad="38100" dist="38100" dir="2700000" algn="tl">
                    <a:srgbClr val="C0C0C0"/>
                  </a:outerShdw>
                </a:effectLst>
                <a:latin typeface="Avenir Book"/>
                <a:cs typeface="Avenir Book"/>
              </a:rPr>
              <a:t>Il bilancio 2014 conferma il trend positivo e l’aumento del valore della produzione con il sostanziale equilibrio della gestione economica della società in-house. </a:t>
            </a:r>
          </a:p>
          <a:p>
            <a:pPr marL="0" indent="0" eaLnBrk="1" hangingPunct="1">
              <a:spcBef>
                <a:spcPts val="1075"/>
              </a:spcBef>
              <a:buFontTx/>
              <a:buNone/>
            </a:pPr>
            <a:r>
              <a:rPr lang="it-IT" sz="2000" b="1" dirty="0" smtClean="0">
                <a:solidFill>
                  <a:srgbClr val="004080"/>
                </a:solidFill>
                <a:effectLst>
                  <a:outerShdw blurRad="38100" dist="38100" dir="2700000" algn="tl">
                    <a:srgbClr val="C0C0C0"/>
                  </a:outerShdw>
                </a:effectLst>
                <a:latin typeface="Avenir Book"/>
                <a:cs typeface="Avenir Book"/>
              </a:rPr>
              <a:t>Valore della produzione </a:t>
            </a:r>
            <a:r>
              <a:rPr lang="it-IT" sz="2000" b="1" dirty="0">
                <a:solidFill>
                  <a:srgbClr val="CC3300"/>
                </a:solidFill>
                <a:effectLst>
                  <a:outerShdw blurRad="38100" dist="38100" dir="2700000" algn="tl">
                    <a:srgbClr val="C0C0C0"/>
                  </a:outerShdw>
                </a:effectLst>
                <a:latin typeface="Avenir Book"/>
                <a:cs typeface="Avenir Book"/>
              </a:rPr>
              <a:t>€ 25.339.546</a:t>
            </a:r>
            <a:endParaRPr lang="it-IT" sz="2000" b="1" dirty="0" smtClean="0">
              <a:solidFill>
                <a:srgbClr val="004080"/>
              </a:solidFill>
              <a:effectLst>
                <a:outerShdw blurRad="38100" dist="38100" dir="2700000" algn="tl">
                  <a:srgbClr val="C0C0C0"/>
                </a:outerShdw>
              </a:effectLst>
              <a:latin typeface="Avenir Book"/>
              <a:cs typeface="Avenir Book"/>
            </a:endParaRPr>
          </a:p>
          <a:p>
            <a:pPr marL="0" lvl="1" indent="0" eaLnBrk="1" hangingPunct="1">
              <a:buFontTx/>
              <a:buNone/>
            </a:pPr>
            <a:r>
              <a:rPr lang="it-IT" sz="2000" b="1" dirty="0" smtClean="0">
                <a:solidFill>
                  <a:srgbClr val="004080"/>
                </a:solidFill>
                <a:effectLst>
                  <a:outerShdw blurRad="38100" dist="38100" dir="2700000" algn="tl">
                    <a:srgbClr val="C0C0C0"/>
                  </a:outerShdw>
                </a:effectLst>
                <a:latin typeface="Avenir Book"/>
                <a:cs typeface="Avenir Book"/>
              </a:rPr>
              <a:t>Risultato netto di esercizio</a:t>
            </a:r>
            <a:r>
              <a:rPr lang="it-IT" sz="2000" b="1" dirty="0" smtClean="0">
                <a:solidFill>
                  <a:srgbClr val="CC3300"/>
                </a:solidFill>
                <a:effectLst>
                  <a:outerShdw blurRad="38100" dist="38100" dir="2700000" algn="tl">
                    <a:srgbClr val="C0C0C0"/>
                  </a:outerShdw>
                </a:effectLst>
                <a:latin typeface="Avenir Book"/>
                <a:cs typeface="Avenir Book"/>
              </a:rPr>
              <a:t> € </a:t>
            </a:r>
            <a:r>
              <a:rPr lang="it-IT" sz="2000" b="1" dirty="0">
                <a:solidFill>
                  <a:srgbClr val="CC3300"/>
                </a:solidFill>
                <a:effectLst>
                  <a:outerShdw blurRad="38100" dist="38100" dir="2700000" algn="tl">
                    <a:srgbClr val="C0C0C0"/>
                  </a:outerShdw>
                </a:effectLst>
                <a:latin typeface="Avenir Book"/>
                <a:cs typeface="Avenir Book"/>
              </a:rPr>
              <a:t>17.300</a:t>
            </a:r>
            <a:endParaRPr lang="it-IT" sz="2000" b="1" dirty="0" smtClean="0">
              <a:solidFill>
                <a:srgbClr val="CC3300"/>
              </a:solidFill>
              <a:effectLst>
                <a:outerShdw blurRad="38100" dist="38100" dir="2700000" algn="tl">
                  <a:srgbClr val="C0C0C0"/>
                </a:outerShdw>
              </a:effectLst>
              <a:latin typeface="Avenir Book"/>
              <a:cs typeface="Avenir Book"/>
            </a:endParaRPr>
          </a:p>
          <a:p>
            <a:pPr marL="0" lvl="1" indent="0" eaLnBrk="1" hangingPunct="1">
              <a:buFontTx/>
              <a:buNone/>
            </a:pPr>
            <a:r>
              <a:rPr lang="it-IT" sz="2000" b="1" dirty="0" smtClean="0">
                <a:solidFill>
                  <a:srgbClr val="004080"/>
                </a:solidFill>
                <a:effectLst>
                  <a:outerShdw blurRad="38100" dist="38100" dir="2700000" algn="tl">
                    <a:srgbClr val="C0C0C0"/>
                  </a:outerShdw>
                </a:effectLst>
                <a:latin typeface="Avenir Book"/>
                <a:cs typeface="Avenir Book"/>
              </a:rPr>
              <a:t>Capitale sociale</a:t>
            </a:r>
            <a:r>
              <a:rPr lang="it-IT" sz="2000" b="1" dirty="0" smtClean="0">
                <a:solidFill>
                  <a:srgbClr val="CC3300"/>
                </a:solidFill>
                <a:effectLst>
                  <a:outerShdw blurRad="38100" dist="38100" dir="2700000" algn="tl">
                    <a:srgbClr val="C0C0C0"/>
                  </a:outerShdw>
                </a:effectLst>
                <a:latin typeface="Avenir Book"/>
                <a:cs typeface="Avenir Book"/>
              </a:rPr>
              <a:t> €1.434.576.</a:t>
            </a:r>
          </a:p>
          <a:p>
            <a:pPr marL="0" lvl="1" indent="0" eaLnBrk="1" hangingPunct="1">
              <a:spcBef>
                <a:spcPts val="1075"/>
              </a:spcBef>
              <a:buFontTx/>
              <a:buNone/>
            </a:pPr>
            <a:r>
              <a:rPr lang="it-IT" sz="2000" b="1" dirty="0" smtClean="0">
                <a:solidFill>
                  <a:srgbClr val="C00000"/>
                </a:solidFill>
                <a:effectLst>
                  <a:outerShdw blurRad="38100" dist="38100" dir="2700000" algn="tl">
                    <a:srgbClr val="C0C0C0"/>
                  </a:outerShdw>
                </a:effectLst>
                <a:latin typeface="Avenir Book"/>
                <a:cs typeface="Avenir Book"/>
              </a:rPr>
              <a:t>Risultati conseguiti in </a:t>
            </a:r>
            <a:r>
              <a:rPr lang="it-IT" sz="2000" b="1" dirty="0">
                <a:solidFill>
                  <a:srgbClr val="C00000"/>
                </a:solidFill>
                <a:effectLst>
                  <a:outerShdw blurRad="38100" dist="38100" dir="2700000" algn="tl">
                    <a:srgbClr val="C0C0C0"/>
                  </a:outerShdw>
                </a:effectLst>
                <a:latin typeface="Avenir Book"/>
                <a:cs typeface="Avenir Book"/>
              </a:rPr>
              <a:t>uno scenario organico e duraturo al servizio alla Regione Puglia, sancito dalla predisposizione del Piano Industriale di attività per il triennio 2015-2017, approvato dalla giunta </a:t>
            </a:r>
            <a:r>
              <a:rPr lang="it-IT" sz="2000" b="1" dirty="0" smtClean="0">
                <a:solidFill>
                  <a:srgbClr val="C00000"/>
                </a:solidFill>
                <a:effectLst>
                  <a:outerShdw blurRad="38100" dist="38100" dir="2700000" algn="tl">
                    <a:srgbClr val="C0C0C0"/>
                  </a:outerShdw>
                </a:effectLst>
                <a:latin typeface="Avenir Book"/>
                <a:cs typeface="Avenir Book"/>
              </a:rPr>
              <a:t>il 30 dicembre 2014.</a:t>
            </a:r>
          </a:p>
          <a:p>
            <a:pPr marL="0" lvl="1" indent="0" eaLnBrk="1" hangingPunct="1">
              <a:buFontTx/>
              <a:buNone/>
            </a:pPr>
            <a:endParaRPr lang="it-IT" sz="2000" b="1" dirty="0" smtClean="0">
              <a:solidFill>
                <a:srgbClr val="C00000"/>
              </a:solidFill>
              <a:effectLst>
                <a:outerShdw blurRad="38100" dist="38100" dir="2700000" algn="tl">
                  <a:srgbClr val="C0C0C0"/>
                </a:outerShdw>
              </a:effectLst>
              <a:latin typeface="Avenir Book"/>
              <a:cs typeface="Avenir Book"/>
            </a:endParaRPr>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67511438"/>
      </p:ext>
    </p:extLst>
  </p:cSld>
  <p:clrMapOvr>
    <a:masterClrMapping/>
  </p:clrMapOvr>
  <p:transition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1" name="Rectangle 2"/>
          <p:cNvSpPr txBox="1">
            <a:spLocks noChangeArrowheads="1"/>
          </p:cNvSpPr>
          <p:nvPr/>
        </p:nvSpPr>
        <p:spPr bwMode="auto">
          <a:xfrm>
            <a:off x="591344" y="116632"/>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C3300"/>
                </a:solidFill>
                <a:effectLst>
                  <a:outerShdw blurRad="38100" dist="38100" dir="2700000" algn="tl">
                    <a:srgbClr val="DDDDDD"/>
                  </a:outerShdw>
                </a:effectLst>
                <a:latin typeface="Avenir Book"/>
              </a:rPr>
              <a:t>Indicatori economico finanziari</a:t>
            </a:r>
            <a:br>
              <a:rPr lang="it-IT" sz="3600" b="1" dirty="0" smtClean="0">
                <a:solidFill>
                  <a:srgbClr val="CC3300"/>
                </a:solidFill>
                <a:effectLst>
                  <a:outerShdw blurRad="38100" dist="38100" dir="2700000" algn="tl">
                    <a:srgbClr val="DDDDDD"/>
                  </a:outerShdw>
                </a:effectLst>
                <a:latin typeface="Avenir Book"/>
              </a:rPr>
            </a:br>
            <a:r>
              <a:rPr lang="it-IT" sz="2000" b="1" dirty="0" smtClean="0">
                <a:solidFill>
                  <a:srgbClr val="CC3300"/>
                </a:solidFill>
                <a:effectLst>
                  <a:outerShdw blurRad="38100" dist="38100" dir="2700000" algn="tl">
                    <a:srgbClr val="DDDDDD"/>
                  </a:outerShdw>
                </a:effectLst>
                <a:latin typeface="Avenir Book"/>
              </a:rPr>
              <a:t>confronto tra in house ICT regionali  </a:t>
            </a:r>
            <a:br>
              <a:rPr lang="it-IT" sz="2000" b="1" dirty="0" smtClean="0">
                <a:solidFill>
                  <a:srgbClr val="CC3300"/>
                </a:solidFill>
                <a:effectLst>
                  <a:outerShdw blurRad="38100" dist="38100" dir="2700000" algn="tl">
                    <a:srgbClr val="DDDDDD"/>
                  </a:outerShdw>
                </a:effectLst>
                <a:latin typeface="Avenir Book"/>
              </a:rPr>
            </a:br>
            <a:endParaRPr lang="it-IT" sz="2000" b="1" dirty="0">
              <a:solidFill>
                <a:srgbClr val="CC3300"/>
              </a:solidFill>
              <a:effectLst>
                <a:outerShdw blurRad="38100" dist="38100" dir="2700000" algn="tl">
                  <a:srgbClr val="DDDDDD"/>
                </a:outerShdw>
              </a:effectLst>
            </a:endParaRPr>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5195059"/>
            <a:ext cx="1481013" cy="200306"/>
          </a:xfrm>
          <a:prstGeom prst="rect">
            <a:avLst/>
          </a:prstGeom>
        </p:spPr>
      </p:pic>
      <p:sp>
        <p:nvSpPr>
          <p:cNvPr id="15" name="Text Box 35"/>
          <p:cNvSpPr txBox="1">
            <a:spLocks noChangeArrowheads="1"/>
          </p:cNvSpPr>
          <p:nvPr/>
        </p:nvSpPr>
        <p:spPr bwMode="auto">
          <a:xfrm>
            <a:off x="1887724" y="5711386"/>
            <a:ext cx="5760640"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ASSINTER </a:t>
            </a:r>
            <a:r>
              <a:rPr lang="it-IT" sz="1200" dirty="0" smtClean="0"/>
              <a:t>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2014-15 presso le Società Pubbliche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
        <p:nvSpPr>
          <p:cNvPr id="9" name="CasellaDiTesto 8"/>
          <p:cNvSpPr txBox="1"/>
          <p:nvPr/>
        </p:nvSpPr>
        <p:spPr>
          <a:xfrm>
            <a:off x="1727684" y="1067604"/>
            <a:ext cx="5688632" cy="246221"/>
          </a:xfrm>
          <a:prstGeom prst="rect">
            <a:avLst/>
          </a:prstGeom>
          <a:noFill/>
        </p:spPr>
        <p:txBody>
          <a:bodyPr wrap="square" rtlCol="0">
            <a:spAutoFit/>
          </a:bodyPr>
          <a:lstStyle/>
          <a:p>
            <a:r>
              <a:rPr lang="it-IT" b="1" dirty="0" smtClean="0">
                <a:solidFill>
                  <a:srgbClr val="C00000"/>
                </a:solidFill>
                <a:effectLst>
                  <a:outerShdw blurRad="38100" dist="38100" dir="2700000" algn="tl">
                    <a:srgbClr val="C0C0C0"/>
                  </a:outerShdw>
                </a:effectLst>
                <a:latin typeface="Avenir Book"/>
                <a:cs typeface="Avenir Book"/>
              </a:rPr>
              <a:t>NUMERO E VALORE DEI PROGETTI DELLE IN-HOUSE ICT REGIONALI PER MACROVOCI</a:t>
            </a:r>
            <a:endParaRPr lang="it-IT" b="1" dirty="0">
              <a:solidFill>
                <a:srgbClr val="C00000"/>
              </a:solidFill>
              <a:effectLst>
                <a:outerShdw blurRad="38100" dist="38100" dir="2700000" algn="tl">
                  <a:srgbClr val="C0C0C0"/>
                </a:outerShdw>
              </a:effectLst>
              <a:latin typeface="Avenir Book"/>
              <a:cs typeface="Avenir Book"/>
            </a:endParaRPr>
          </a:p>
        </p:txBody>
      </p:sp>
      <p:grpSp>
        <p:nvGrpSpPr>
          <p:cNvPr id="4" name="Gruppo 3"/>
          <p:cNvGrpSpPr/>
          <p:nvPr/>
        </p:nvGrpSpPr>
        <p:grpSpPr>
          <a:xfrm>
            <a:off x="395536" y="1340768"/>
            <a:ext cx="8524208" cy="3704905"/>
            <a:chOff x="395536" y="1319929"/>
            <a:chExt cx="8524208" cy="3704905"/>
          </a:xfrm>
        </p:grpSpPr>
        <p:pic>
          <p:nvPicPr>
            <p:cNvPr id="8" name="Immagine 7"/>
            <p:cNvPicPr>
              <a:picLocks noChangeAspect="1"/>
            </p:cNvPicPr>
            <p:nvPr/>
          </p:nvPicPr>
          <p:blipFill>
            <a:blip r:embed="rId4"/>
            <a:stretch>
              <a:fillRect/>
            </a:stretch>
          </p:blipFill>
          <p:spPr>
            <a:xfrm>
              <a:off x="395536" y="1319929"/>
              <a:ext cx="8524208" cy="3704905"/>
            </a:xfrm>
            <a:prstGeom prst="rect">
              <a:avLst/>
            </a:prstGeom>
          </p:spPr>
        </p:pic>
        <p:sp>
          <p:nvSpPr>
            <p:cNvPr id="7" name="Rettangolo 6"/>
            <p:cNvSpPr/>
            <p:nvPr/>
          </p:nvSpPr>
          <p:spPr>
            <a:xfrm>
              <a:off x="3733371" y="1985226"/>
              <a:ext cx="463968" cy="1265177"/>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p:cNvSpPr/>
            <p:nvPr/>
          </p:nvSpPr>
          <p:spPr>
            <a:xfrm>
              <a:off x="3733371" y="3586755"/>
              <a:ext cx="463968" cy="1296143"/>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4" name="Freccia destra 11"/>
          <p:cNvSpPr>
            <a:spLocks noChangeArrowheads="1"/>
          </p:cNvSpPr>
          <p:nvPr/>
        </p:nvSpPr>
        <p:spPr bwMode="auto">
          <a:xfrm rot="16200000">
            <a:off x="3721761" y="5162505"/>
            <a:ext cx="487189" cy="270122"/>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Tree>
    <p:extLst>
      <p:ext uri="{BB962C8B-B14F-4D97-AF65-F5344CB8AC3E}">
        <p14:creationId xmlns:p14="http://schemas.microsoft.com/office/powerpoint/2010/main" val="1634359785"/>
      </p:ext>
    </p:extLst>
  </p:cSld>
  <p:clrMapOvr>
    <a:masterClrMapping/>
  </p:clrMapOvr>
  <p:transition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9" name="CasellaDiTesto 8"/>
          <p:cNvSpPr txBox="1"/>
          <p:nvPr/>
        </p:nvSpPr>
        <p:spPr>
          <a:xfrm>
            <a:off x="1043069" y="1064670"/>
            <a:ext cx="7272808" cy="246221"/>
          </a:xfrm>
          <a:prstGeom prst="rect">
            <a:avLst/>
          </a:prstGeom>
          <a:noFill/>
        </p:spPr>
        <p:txBody>
          <a:bodyPr wrap="square" rtlCol="0">
            <a:spAutoFit/>
          </a:bodyPr>
          <a:lstStyle/>
          <a:p>
            <a:r>
              <a:rPr lang="it-IT" b="1" dirty="0" smtClean="0">
                <a:solidFill>
                  <a:srgbClr val="C00000"/>
                </a:solidFill>
                <a:effectLst>
                  <a:outerShdw blurRad="38100" dist="38100" dir="2700000" algn="tl">
                    <a:srgbClr val="C0C0C0"/>
                  </a:outerShdw>
                </a:effectLst>
                <a:latin typeface="Avenir Book"/>
                <a:cs typeface="Avenir Book"/>
              </a:rPr>
              <a:t>OUTSOURCING E INSOURCING DELLE ATTIVITÀ DELLE IN-HOUSE ICT REGIONALI TOTALI E PER TIPOLOGIA</a:t>
            </a:r>
            <a:endParaRPr lang="it-IT" b="1" dirty="0">
              <a:solidFill>
                <a:srgbClr val="C00000"/>
              </a:solidFill>
              <a:effectLst>
                <a:outerShdw blurRad="38100" dist="38100" dir="2700000" algn="tl">
                  <a:srgbClr val="C0C0C0"/>
                </a:outerShdw>
              </a:effectLst>
              <a:latin typeface="Avenir Book"/>
              <a:cs typeface="Avenir Book"/>
            </a:endParaRPr>
          </a:p>
        </p:txBody>
      </p:sp>
      <p:sp>
        <p:nvSpPr>
          <p:cNvPr id="17" name="Rectangle 2"/>
          <p:cNvSpPr txBox="1">
            <a:spLocks noChangeArrowheads="1"/>
          </p:cNvSpPr>
          <p:nvPr/>
        </p:nvSpPr>
        <p:spPr bwMode="auto">
          <a:xfrm>
            <a:off x="591344" y="116632"/>
            <a:ext cx="8229600" cy="807367"/>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C3300"/>
                </a:solidFill>
                <a:effectLst>
                  <a:outerShdw blurRad="38100" dist="38100" dir="2700000" algn="tl">
                    <a:srgbClr val="DDDDDD"/>
                  </a:outerShdw>
                </a:effectLst>
                <a:latin typeface="Avenir Book"/>
              </a:rPr>
              <a:t>Indicatori economico finanziari</a:t>
            </a:r>
            <a:br>
              <a:rPr lang="it-IT" sz="3600" b="1" dirty="0" smtClean="0">
                <a:solidFill>
                  <a:srgbClr val="CC3300"/>
                </a:solidFill>
                <a:effectLst>
                  <a:outerShdw blurRad="38100" dist="38100" dir="2700000" algn="tl">
                    <a:srgbClr val="DDDDDD"/>
                  </a:outerShdw>
                </a:effectLst>
                <a:latin typeface="Avenir Book"/>
              </a:rPr>
            </a:br>
            <a:r>
              <a:rPr lang="it-IT" sz="2000" b="1" dirty="0" smtClean="0">
                <a:solidFill>
                  <a:srgbClr val="CC3300"/>
                </a:solidFill>
                <a:effectLst>
                  <a:outerShdw blurRad="38100" dist="38100" dir="2700000" algn="tl">
                    <a:srgbClr val="DDDDDD"/>
                  </a:outerShdw>
                </a:effectLst>
                <a:latin typeface="Avenir Book"/>
              </a:rPr>
              <a:t>confronto tra in house ICT regionali  </a:t>
            </a:r>
            <a:endParaRPr lang="it-IT" sz="2000" b="1" dirty="0">
              <a:solidFill>
                <a:srgbClr val="CC3300"/>
              </a:solidFill>
              <a:effectLst>
                <a:outerShdw blurRad="38100" dist="38100" dir="2700000" algn="tl">
                  <a:srgbClr val="DDDDDD"/>
                </a:outerShdw>
              </a:effectLst>
            </a:endParaRPr>
          </a:p>
        </p:txBody>
      </p:sp>
      <p:grpSp>
        <p:nvGrpSpPr>
          <p:cNvPr id="5" name="Gruppo 4"/>
          <p:cNvGrpSpPr/>
          <p:nvPr/>
        </p:nvGrpSpPr>
        <p:grpSpPr>
          <a:xfrm>
            <a:off x="591344" y="1472123"/>
            <a:ext cx="8100630" cy="3646972"/>
            <a:chOff x="843993" y="1422440"/>
            <a:chExt cx="7471883" cy="3158688"/>
          </a:xfrm>
        </p:grpSpPr>
        <p:pic>
          <p:nvPicPr>
            <p:cNvPr id="4" name="Immagine 3"/>
            <p:cNvPicPr>
              <a:picLocks noChangeAspect="1"/>
            </p:cNvPicPr>
            <p:nvPr/>
          </p:nvPicPr>
          <p:blipFill>
            <a:blip r:embed="rId3"/>
            <a:stretch>
              <a:fillRect/>
            </a:stretch>
          </p:blipFill>
          <p:spPr>
            <a:xfrm>
              <a:off x="843993" y="1422440"/>
              <a:ext cx="7471883" cy="3158688"/>
            </a:xfrm>
            <a:prstGeom prst="rect">
              <a:avLst/>
            </a:prstGeom>
          </p:spPr>
        </p:pic>
        <p:sp>
          <p:nvSpPr>
            <p:cNvPr id="7" name="Rettangolo 6"/>
            <p:cNvSpPr/>
            <p:nvPr/>
          </p:nvSpPr>
          <p:spPr>
            <a:xfrm>
              <a:off x="3851920" y="1726148"/>
              <a:ext cx="426381" cy="2854980"/>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2" name="Text Box 35"/>
          <p:cNvSpPr txBox="1">
            <a:spLocks noChangeArrowheads="1"/>
          </p:cNvSpPr>
          <p:nvPr/>
        </p:nvSpPr>
        <p:spPr bwMode="auto">
          <a:xfrm>
            <a:off x="1887724" y="5711386"/>
            <a:ext cx="5760640"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ASSINTER </a:t>
            </a:r>
            <a:r>
              <a:rPr lang="it-IT" sz="1200" dirty="0" smtClean="0"/>
              <a:t>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2014-15 presso le Società Pubbliche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5368608"/>
            <a:ext cx="1481013" cy="200306"/>
          </a:xfrm>
          <a:prstGeom prst="rect">
            <a:avLst/>
          </a:prstGeom>
        </p:spPr>
      </p:pic>
      <p:sp>
        <p:nvSpPr>
          <p:cNvPr id="18" name="Freccia destra 11"/>
          <p:cNvSpPr>
            <a:spLocks noChangeArrowheads="1"/>
          </p:cNvSpPr>
          <p:nvPr/>
        </p:nvSpPr>
        <p:spPr bwMode="auto">
          <a:xfrm rot="16200000">
            <a:off x="3818682" y="5296812"/>
            <a:ext cx="487189" cy="270122"/>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Tree>
    <p:extLst>
      <p:ext uri="{BB962C8B-B14F-4D97-AF65-F5344CB8AC3E}">
        <p14:creationId xmlns:p14="http://schemas.microsoft.com/office/powerpoint/2010/main" val="1359749463"/>
      </p:ext>
    </p:extLst>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81000" y="304800"/>
            <a:ext cx="8424863" cy="124649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it-IT" sz="2400" b="1" dirty="0" smtClean="0">
                <a:solidFill>
                  <a:srgbClr val="CC0000"/>
                </a:solidFill>
                <a:effectLst>
                  <a:outerShdw blurRad="38100" dist="38100" dir="2700000" algn="tl">
                    <a:srgbClr val="C0C0C0"/>
                  </a:outerShdw>
                </a:effectLst>
                <a:latin typeface="Avenir Book"/>
                <a:cs typeface="Avenir Book"/>
              </a:rPr>
              <a:t>InnovaPuglia S.p.A. </a:t>
            </a:r>
            <a:br>
              <a:rPr lang="it-IT" sz="2400" b="1" dirty="0" smtClean="0">
                <a:solidFill>
                  <a:srgbClr val="CC0000"/>
                </a:solidFill>
                <a:effectLst>
                  <a:outerShdw blurRad="38100" dist="38100" dir="2700000" algn="tl">
                    <a:srgbClr val="C0C0C0"/>
                  </a:outerShdw>
                </a:effectLst>
                <a:latin typeface="Avenir Book"/>
                <a:cs typeface="Avenir Book"/>
              </a:rPr>
            </a:br>
            <a:r>
              <a:rPr lang="it-IT" sz="2400" b="1" dirty="0" smtClean="0">
                <a:solidFill>
                  <a:srgbClr val="CC0000"/>
                </a:solidFill>
                <a:effectLst>
                  <a:outerShdw blurRad="38100" dist="38100" dir="2700000" algn="tl">
                    <a:srgbClr val="C0C0C0"/>
                  </a:outerShdw>
                </a:effectLst>
                <a:latin typeface="Avenir Book"/>
                <a:cs typeface="Avenir Book"/>
              </a:rPr>
              <a:t>società in-house della Regione Puglia  </a:t>
            </a:r>
          </a:p>
          <a:p>
            <a:pPr algn="ctr" eaLnBrk="1" hangingPunct="1">
              <a:spcBef>
                <a:spcPct val="50000"/>
              </a:spcBef>
              <a:defRPr/>
            </a:pPr>
            <a:r>
              <a:rPr lang="it-IT" sz="1800" b="1" dirty="0">
                <a:solidFill>
                  <a:srgbClr val="004080"/>
                </a:solidFill>
                <a:latin typeface="Avenir Book"/>
              </a:rPr>
              <a:t>Partner della Regione Puglia per l’uso strategico dell’innovazione ICT</a:t>
            </a:r>
          </a:p>
        </p:txBody>
      </p:sp>
      <p:sp>
        <p:nvSpPr>
          <p:cNvPr id="96259" name="Text Box 6"/>
          <p:cNvSpPr txBox="1">
            <a:spLocks noChangeArrowheads="1"/>
          </p:cNvSpPr>
          <p:nvPr/>
        </p:nvSpPr>
        <p:spPr bwMode="auto">
          <a:xfrm>
            <a:off x="611560" y="4005064"/>
            <a:ext cx="7848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it-IT" sz="2000" b="1" dirty="0">
                <a:solidFill>
                  <a:srgbClr val="004080"/>
                </a:solidFill>
                <a:latin typeface="Avenir Book"/>
              </a:rPr>
              <a:t>InnovaPuglia accompagna la Regione Puglia nella definizione e attuazione </a:t>
            </a:r>
            <a:r>
              <a:rPr lang="it-IT" sz="2000" b="1" dirty="0" smtClean="0">
                <a:solidFill>
                  <a:srgbClr val="004080"/>
                </a:solidFill>
                <a:latin typeface="Avenir Book"/>
              </a:rPr>
              <a:t>degli obiettivi per lo </a:t>
            </a:r>
            <a:r>
              <a:rPr lang="it-IT" sz="2000" b="1" dirty="0">
                <a:solidFill>
                  <a:srgbClr val="CC0000"/>
                </a:solidFill>
                <a:effectLst>
                  <a:outerShdw blurRad="38100" dist="38100" dir="2700000" algn="tl">
                    <a:srgbClr val="C0C0C0"/>
                  </a:outerShdw>
                </a:effectLst>
                <a:latin typeface="Avenir Book"/>
              </a:rPr>
              <a:t>sviluppo digitale della regione</a:t>
            </a:r>
            <a:r>
              <a:rPr lang="it-IT" sz="2000" b="1" dirty="0">
                <a:solidFill>
                  <a:srgbClr val="004080"/>
                </a:solidFill>
                <a:latin typeface="Avenir Book"/>
              </a:rPr>
              <a:t> e, in particolare, </a:t>
            </a:r>
            <a:r>
              <a:rPr lang="it-IT" sz="2000" b="1" dirty="0" smtClean="0">
                <a:solidFill>
                  <a:srgbClr val="004080"/>
                </a:solidFill>
                <a:latin typeface="Avenir Book"/>
              </a:rPr>
              <a:t>della Pubblica Amministrazione.</a:t>
            </a:r>
            <a:endParaRPr lang="it-IT" sz="2000" b="1" dirty="0">
              <a:solidFill>
                <a:srgbClr val="004080"/>
              </a:solidFill>
              <a:latin typeface="Avenir Book"/>
            </a:endParaRPr>
          </a:p>
        </p:txBody>
      </p:sp>
      <p:pic>
        <p:nvPicPr>
          <p:cNvPr id="28676" name="Picture 7"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1566862"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Immagine 5" descr="stemma.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3310" y="2068339"/>
            <a:ext cx="10287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a:spLocks noChangeArrowheads="1"/>
          </p:cNvSpPr>
          <p:nvPr/>
        </p:nvSpPr>
        <p:spPr bwMode="auto">
          <a:xfrm>
            <a:off x="-36513" y="0"/>
            <a:ext cx="304801" cy="2708275"/>
          </a:xfrm>
          <a:prstGeom prst="rect">
            <a:avLst/>
          </a:prstGeom>
          <a:gradFill rotWithShape="1">
            <a:gsLst>
              <a:gs pos="0">
                <a:srgbClr val="336699">
                  <a:gamma/>
                  <a:shade val="46275"/>
                  <a:invGamma/>
                </a:srgbClr>
              </a:gs>
              <a:gs pos="100000">
                <a:srgbClr val="336699"/>
              </a:gs>
            </a:gsLst>
            <a:lin ang="5400000" scaled="1"/>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PROFILO  </a:t>
            </a:r>
            <a:r>
              <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SOCETARIO</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9" name="CasellaDiTesto 8"/>
          <p:cNvSpPr txBox="1"/>
          <p:nvPr/>
        </p:nvSpPr>
        <p:spPr>
          <a:xfrm>
            <a:off x="3051200" y="1279075"/>
            <a:ext cx="2592288" cy="246221"/>
          </a:xfrm>
          <a:prstGeom prst="rect">
            <a:avLst/>
          </a:prstGeom>
          <a:noFill/>
        </p:spPr>
        <p:txBody>
          <a:bodyPr wrap="square" rtlCol="0">
            <a:spAutoFit/>
          </a:bodyPr>
          <a:lstStyle/>
          <a:p>
            <a:r>
              <a:rPr lang="it-IT" b="1" dirty="0" smtClean="0">
                <a:solidFill>
                  <a:srgbClr val="C00000"/>
                </a:solidFill>
                <a:effectLst>
                  <a:outerShdw blurRad="38100" dist="38100" dir="2700000" algn="tl">
                    <a:srgbClr val="C0C0C0"/>
                  </a:outerShdw>
                </a:effectLst>
                <a:latin typeface="Avenir Book"/>
                <a:cs typeface="Avenir Book"/>
              </a:rPr>
              <a:t>TIPOLOGIA DI PROGETTI PER SCOPO</a:t>
            </a:r>
            <a:endParaRPr lang="it-IT" b="1" dirty="0">
              <a:solidFill>
                <a:srgbClr val="C00000"/>
              </a:solidFill>
              <a:effectLst>
                <a:outerShdw blurRad="38100" dist="38100" dir="2700000" algn="tl">
                  <a:srgbClr val="C0C0C0"/>
                </a:outerShdw>
              </a:effectLst>
              <a:latin typeface="Avenir Book"/>
              <a:cs typeface="Avenir Book"/>
            </a:endParaRPr>
          </a:p>
        </p:txBody>
      </p:sp>
      <p:sp>
        <p:nvSpPr>
          <p:cNvPr id="17" name="Rectangle 2"/>
          <p:cNvSpPr txBox="1">
            <a:spLocks noChangeArrowheads="1"/>
          </p:cNvSpPr>
          <p:nvPr/>
        </p:nvSpPr>
        <p:spPr bwMode="auto">
          <a:xfrm>
            <a:off x="591344" y="116632"/>
            <a:ext cx="8229600" cy="807367"/>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C3300"/>
                </a:solidFill>
                <a:effectLst>
                  <a:outerShdw blurRad="38100" dist="38100" dir="2700000" algn="tl">
                    <a:srgbClr val="DDDDDD"/>
                  </a:outerShdw>
                </a:effectLst>
                <a:latin typeface="Avenir Book"/>
              </a:rPr>
              <a:t>Indicatori economico finanziari</a:t>
            </a:r>
            <a:br>
              <a:rPr lang="it-IT" sz="3600" b="1" dirty="0" smtClean="0">
                <a:solidFill>
                  <a:srgbClr val="CC3300"/>
                </a:solidFill>
                <a:effectLst>
                  <a:outerShdw blurRad="38100" dist="38100" dir="2700000" algn="tl">
                    <a:srgbClr val="DDDDDD"/>
                  </a:outerShdw>
                </a:effectLst>
                <a:latin typeface="Avenir Book"/>
              </a:rPr>
            </a:br>
            <a:r>
              <a:rPr lang="it-IT" sz="2000" b="1" dirty="0" smtClean="0">
                <a:solidFill>
                  <a:srgbClr val="CC3300"/>
                </a:solidFill>
                <a:effectLst>
                  <a:outerShdw blurRad="38100" dist="38100" dir="2700000" algn="tl">
                    <a:srgbClr val="DDDDDD"/>
                  </a:outerShdw>
                </a:effectLst>
                <a:latin typeface="Avenir Book"/>
              </a:rPr>
              <a:t>confronto tra in house ICT regionali  </a:t>
            </a:r>
            <a:endParaRPr lang="it-IT" sz="2000" b="1" dirty="0">
              <a:solidFill>
                <a:srgbClr val="CC3300"/>
              </a:solidFill>
              <a:effectLst>
                <a:outerShdw blurRad="38100" dist="38100" dir="2700000" algn="tl">
                  <a:srgbClr val="DDDDDD"/>
                </a:outerShdw>
              </a:effectLst>
            </a:endParaRPr>
          </a:p>
        </p:txBody>
      </p:sp>
      <p:grpSp>
        <p:nvGrpSpPr>
          <p:cNvPr id="4" name="Gruppo 3"/>
          <p:cNvGrpSpPr/>
          <p:nvPr/>
        </p:nvGrpSpPr>
        <p:grpSpPr>
          <a:xfrm>
            <a:off x="735013" y="1767326"/>
            <a:ext cx="8054821" cy="2972387"/>
            <a:chOff x="735013" y="1767326"/>
            <a:chExt cx="8054821" cy="2972387"/>
          </a:xfrm>
        </p:grpSpPr>
        <p:pic>
          <p:nvPicPr>
            <p:cNvPr id="5" name="Immagine 4"/>
            <p:cNvPicPr>
              <a:picLocks noChangeAspect="1"/>
            </p:cNvPicPr>
            <p:nvPr/>
          </p:nvPicPr>
          <p:blipFill>
            <a:blip r:embed="rId3"/>
            <a:stretch>
              <a:fillRect/>
            </a:stretch>
          </p:blipFill>
          <p:spPr>
            <a:xfrm>
              <a:off x="735013" y="1767326"/>
              <a:ext cx="8054821" cy="2972387"/>
            </a:xfrm>
            <a:prstGeom prst="rect">
              <a:avLst/>
            </a:prstGeom>
          </p:spPr>
        </p:pic>
        <p:sp>
          <p:nvSpPr>
            <p:cNvPr id="7" name="Rettangolo 6"/>
            <p:cNvSpPr/>
            <p:nvPr/>
          </p:nvSpPr>
          <p:spPr>
            <a:xfrm>
              <a:off x="3927216" y="2204864"/>
              <a:ext cx="458227" cy="2472132"/>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5025243"/>
            <a:ext cx="1481013" cy="200306"/>
          </a:xfrm>
          <a:prstGeom prst="rect">
            <a:avLst/>
          </a:prstGeom>
        </p:spPr>
      </p:pic>
      <p:sp>
        <p:nvSpPr>
          <p:cNvPr id="16" name="Text Box 35"/>
          <p:cNvSpPr txBox="1">
            <a:spLocks noChangeArrowheads="1"/>
          </p:cNvSpPr>
          <p:nvPr/>
        </p:nvSpPr>
        <p:spPr bwMode="auto">
          <a:xfrm>
            <a:off x="1887724" y="5711386"/>
            <a:ext cx="5760640" cy="246221"/>
          </a:xfrm>
          <a:prstGeom prst="rect">
            <a:avLst/>
          </a:prstGeom>
          <a:noFill/>
          <a:ln w="9525">
            <a:noFill/>
            <a:miter lim="800000"/>
            <a:headEnd/>
            <a:tailEnd/>
          </a:ln>
          <a:effectLst/>
        </p:spPr>
        <p:txBody>
          <a:bodyPr wrap="square">
            <a:spAutoFit/>
          </a:bodyPr>
          <a:lstStyle/>
          <a:p>
            <a:r>
              <a:rPr lang="it-IT" dirty="0"/>
              <a:t>* fonte dati: ASSINTER  Ricerca 2014-15 presso le Società Pubbliche ICT </a:t>
            </a:r>
          </a:p>
        </p:txBody>
      </p:sp>
      <p:sp>
        <p:nvSpPr>
          <p:cNvPr id="18" name="Freccia destra 11"/>
          <p:cNvSpPr>
            <a:spLocks noChangeArrowheads="1"/>
          </p:cNvSpPr>
          <p:nvPr/>
        </p:nvSpPr>
        <p:spPr bwMode="auto">
          <a:xfrm rot="16200000">
            <a:off x="3912735" y="4975985"/>
            <a:ext cx="487189" cy="270122"/>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a:p>
        </p:txBody>
      </p:sp>
    </p:spTree>
    <p:extLst>
      <p:ext uri="{BB962C8B-B14F-4D97-AF65-F5344CB8AC3E}">
        <p14:creationId xmlns:p14="http://schemas.microsoft.com/office/powerpoint/2010/main" val="4079997278"/>
      </p:ext>
    </p:extLst>
  </p:cSld>
  <p:clrMapOvr>
    <a:masterClrMapping/>
  </p:clrMapOvr>
  <p:transition advClick="0" advTm="1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5" name="Immagine 4"/>
          <p:cNvPicPr>
            <a:picLocks noChangeAspect="1"/>
          </p:cNvPicPr>
          <p:nvPr/>
        </p:nvPicPr>
        <p:blipFill>
          <a:blip r:embed="rId3"/>
          <a:stretch>
            <a:fillRect/>
          </a:stretch>
        </p:blipFill>
        <p:spPr>
          <a:xfrm>
            <a:off x="613403" y="1830422"/>
            <a:ext cx="7805035" cy="3589863"/>
          </a:xfrm>
          <a:prstGeom prst="rect">
            <a:avLst/>
          </a:prstGeom>
        </p:spPr>
      </p:pic>
      <p:sp>
        <p:nvSpPr>
          <p:cNvPr id="7" name="Rettangolo 6"/>
          <p:cNvSpPr/>
          <p:nvPr/>
        </p:nvSpPr>
        <p:spPr>
          <a:xfrm>
            <a:off x="3668848" y="2187219"/>
            <a:ext cx="432048" cy="1165216"/>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ctangle 2"/>
          <p:cNvSpPr txBox="1">
            <a:spLocks noChangeArrowheads="1"/>
          </p:cNvSpPr>
          <p:nvPr/>
        </p:nvSpPr>
        <p:spPr bwMode="auto">
          <a:xfrm>
            <a:off x="591344" y="116632"/>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C3300"/>
                </a:solidFill>
                <a:effectLst>
                  <a:outerShdw blurRad="38100" dist="38100" dir="2700000" algn="tl">
                    <a:srgbClr val="DDDDDD"/>
                  </a:outerShdw>
                </a:effectLst>
                <a:latin typeface="Avenir Book"/>
              </a:rPr>
              <a:t>Indicatori economico finanziari</a:t>
            </a:r>
            <a:br>
              <a:rPr lang="it-IT" sz="3600" b="1" dirty="0" smtClean="0">
                <a:solidFill>
                  <a:srgbClr val="CC3300"/>
                </a:solidFill>
                <a:effectLst>
                  <a:outerShdw blurRad="38100" dist="38100" dir="2700000" algn="tl">
                    <a:srgbClr val="DDDDDD"/>
                  </a:outerShdw>
                </a:effectLst>
                <a:latin typeface="Avenir Book"/>
              </a:rPr>
            </a:br>
            <a:r>
              <a:rPr lang="it-IT" sz="2000" b="1" dirty="0" smtClean="0">
                <a:solidFill>
                  <a:srgbClr val="CC3300"/>
                </a:solidFill>
                <a:effectLst>
                  <a:outerShdw blurRad="38100" dist="38100" dir="2700000" algn="tl">
                    <a:srgbClr val="DDDDDD"/>
                  </a:outerShdw>
                </a:effectLst>
                <a:latin typeface="Avenir Book"/>
              </a:rPr>
              <a:t>confronto tra in house ICT regionali  </a:t>
            </a:r>
            <a:br>
              <a:rPr lang="it-IT" sz="2000" b="1" dirty="0" smtClean="0">
                <a:solidFill>
                  <a:srgbClr val="CC3300"/>
                </a:solidFill>
                <a:effectLst>
                  <a:outerShdw blurRad="38100" dist="38100" dir="2700000" algn="tl">
                    <a:srgbClr val="DDDDDD"/>
                  </a:outerShdw>
                </a:effectLst>
                <a:latin typeface="Avenir Book"/>
              </a:rPr>
            </a:br>
            <a:endParaRPr lang="it-IT" sz="2000" b="1" dirty="0">
              <a:solidFill>
                <a:srgbClr val="CC3300"/>
              </a:solidFill>
              <a:effectLst>
                <a:outerShdw blurRad="38100" dist="38100" dir="2700000" algn="tl">
                  <a:srgbClr val="DDDDDD"/>
                </a:outerShdw>
              </a:effectLst>
            </a:endParaRP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365" y="1159479"/>
            <a:ext cx="1481013" cy="200306"/>
          </a:xfrm>
          <a:prstGeom prst="rect">
            <a:avLst/>
          </a:prstGeom>
        </p:spPr>
      </p:pic>
      <p:sp>
        <p:nvSpPr>
          <p:cNvPr id="19" name="Freccia destra 11"/>
          <p:cNvSpPr>
            <a:spLocks noChangeArrowheads="1"/>
          </p:cNvSpPr>
          <p:nvPr/>
        </p:nvSpPr>
        <p:spPr bwMode="auto">
          <a:xfrm rot="5400000">
            <a:off x="3641276" y="1508492"/>
            <a:ext cx="487189" cy="270122"/>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a:p>
        </p:txBody>
      </p:sp>
      <p:sp>
        <p:nvSpPr>
          <p:cNvPr id="20" name="Text Box 35"/>
          <p:cNvSpPr txBox="1">
            <a:spLocks noChangeArrowheads="1"/>
          </p:cNvSpPr>
          <p:nvPr/>
        </p:nvSpPr>
        <p:spPr bwMode="auto">
          <a:xfrm>
            <a:off x="1887724" y="5711386"/>
            <a:ext cx="5760640"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ASSINTER </a:t>
            </a:r>
            <a:r>
              <a:rPr lang="it-IT" sz="1200" dirty="0" smtClean="0"/>
              <a:t>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2014-15 presso le Società Pubbliche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 </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Tree>
    <p:extLst>
      <p:ext uri="{BB962C8B-B14F-4D97-AF65-F5344CB8AC3E}">
        <p14:creationId xmlns:p14="http://schemas.microsoft.com/office/powerpoint/2010/main" val="2599126964"/>
      </p:ext>
    </p:extLst>
  </p:cSld>
  <p:clrMapOvr>
    <a:masterClrMapping/>
  </p:clrMapOvr>
  <p:transition advClick="0"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grpSp>
        <p:nvGrpSpPr>
          <p:cNvPr id="5" name="Gruppo 4"/>
          <p:cNvGrpSpPr/>
          <p:nvPr/>
        </p:nvGrpSpPr>
        <p:grpSpPr>
          <a:xfrm>
            <a:off x="414972" y="1980629"/>
            <a:ext cx="8582344" cy="3925289"/>
            <a:chOff x="414972" y="1980629"/>
            <a:chExt cx="8582344" cy="3925289"/>
          </a:xfrm>
        </p:grpSpPr>
        <p:pic>
          <p:nvPicPr>
            <p:cNvPr id="7" name="Immagine 6"/>
            <p:cNvPicPr>
              <a:picLocks noChangeAspect="1"/>
            </p:cNvPicPr>
            <p:nvPr/>
          </p:nvPicPr>
          <p:blipFill>
            <a:blip r:embed="rId3"/>
            <a:stretch>
              <a:fillRect/>
            </a:stretch>
          </p:blipFill>
          <p:spPr>
            <a:xfrm>
              <a:off x="414972" y="1980629"/>
              <a:ext cx="8582344" cy="3925289"/>
            </a:xfrm>
            <a:prstGeom prst="rect">
              <a:avLst/>
            </a:prstGeom>
          </p:spPr>
        </p:pic>
        <p:sp>
          <p:nvSpPr>
            <p:cNvPr id="14" name="Rettangolo 13"/>
            <p:cNvSpPr/>
            <p:nvPr/>
          </p:nvSpPr>
          <p:spPr>
            <a:xfrm>
              <a:off x="3820484" y="2351759"/>
              <a:ext cx="477007" cy="676848"/>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5" name="Text Box 35"/>
          <p:cNvSpPr txBox="1">
            <a:spLocks noChangeArrowheads="1"/>
          </p:cNvSpPr>
          <p:nvPr/>
        </p:nvSpPr>
        <p:spPr bwMode="auto">
          <a:xfrm>
            <a:off x="1964318" y="5661248"/>
            <a:ext cx="5990559" cy="276999"/>
          </a:xfrm>
          <a:prstGeom prst="rect">
            <a:avLst/>
          </a:prstGeom>
          <a:noFill/>
          <a:ln w="9525">
            <a:noFill/>
            <a:miter lim="800000"/>
            <a:headEnd/>
            <a:tailEnd/>
          </a:ln>
          <a:effectLst/>
        </p:spPr>
        <p:txBody>
          <a:bodyPr wrap="square">
            <a:spAutoFit/>
          </a:bodyPr>
          <a:lstStyle/>
          <a:p>
            <a:r>
              <a:rPr lang="it-IT" sz="1200" b="1" dirty="0" smtClean="0">
                <a:solidFill>
                  <a:srgbClr val="CC3300"/>
                </a:solidFill>
                <a:effectLst>
                  <a:outerShdw blurRad="38100" dist="38100" dir="2700000" algn="tl">
                    <a:srgbClr val="DDDDDD"/>
                  </a:outerShdw>
                </a:effectLst>
                <a:latin typeface="Arial" charset="0"/>
                <a:ea typeface="ＭＳ Ｐゴシック" charset="-128"/>
                <a:cs typeface="ＭＳ Ｐゴシック" charset="-128"/>
              </a:rPr>
              <a:t>*</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 fonte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dati: ASSINTER </a:t>
            </a:r>
            <a:r>
              <a:rPr lang="it-IT" sz="1200" dirty="0" smtClean="0"/>
              <a:t> </a:t>
            </a:r>
            <a:r>
              <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2014-15 presso le Società Pubbliche </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a:t>
            </a:r>
            <a:endParaRPr lang="it-IT" sz="12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
        <p:nvSpPr>
          <p:cNvPr id="16" name="CasellaDiTesto 15"/>
          <p:cNvSpPr txBox="1"/>
          <p:nvPr/>
        </p:nvSpPr>
        <p:spPr>
          <a:xfrm>
            <a:off x="5148064" y="1302340"/>
            <a:ext cx="3168352" cy="400110"/>
          </a:xfrm>
          <a:prstGeom prst="rect">
            <a:avLst/>
          </a:prstGeom>
          <a:noFill/>
        </p:spPr>
        <p:txBody>
          <a:bodyPr wrap="square" rtlCol="0">
            <a:spAutoFit/>
          </a:bodyPr>
          <a:lstStyle/>
          <a:p>
            <a:r>
              <a:rPr lang="it-IT" b="1" dirty="0">
                <a:solidFill>
                  <a:srgbClr val="C00000"/>
                </a:solidFill>
                <a:effectLst>
                  <a:outerShdw blurRad="38100" dist="38100" dir="2700000" algn="tl">
                    <a:srgbClr val="C0C0C0"/>
                  </a:outerShdw>
                </a:effectLst>
                <a:latin typeface="Avenir Book"/>
                <a:cs typeface="Avenir Book"/>
              </a:rPr>
              <a:t>Tra le società in-house analoghe, InnovaPuglia </a:t>
            </a:r>
            <a:r>
              <a:rPr lang="it-IT" b="1" dirty="0" smtClean="0">
                <a:solidFill>
                  <a:srgbClr val="C00000"/>
                </a:solidFill>
                <a:effectLst>
                  <a:outerShdw blurRad="38100" dist="38100" dir="2700000" algn="tl">
                    <a:srgbClr val="C0C0C0"/>
                  </a:outerShdw>
                </a:effectLst>
                <a:latin typeface="Avenir Book"/>
                <a:cs typeface="Avenir Book"/>
              </a:rPr>
              <a:t>è al terzo posto per valore aggiunto per dipendente </a:t>
            </a:r>
            <a:endParaRPr lang="it-IT" b="1" dirty="0">
              <a:solidFill>
                <a:srgbClr val="C00000"/>
              </a:solidFill>
              <a:effectLst>
                <a:outerShdw blurRad="38100" dist="38100" dir="2700000" algn="tl">
                  <a:srgbClr val="C0C0C0"/>
                </a:outerShdw>
              </a:effectLst>
              <a:latin typeface="Avenir Book"/>
              <a:cs typeface="Avenir Book"/>
            </a:endParaRP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85" y="1112285"/>
            <a:ext cx="1481013" cy="200306"/>
          </a:xfrm>
          <a:prstGeom prst="rect">
            <a:avLst/>
          </a:prstGeom>
        </p:spPr>
      </p:pic>
      <p:sp>
        <p:nvSpPr>
          <p:cNvPr id="18" name="Freccia destra 11"/>
          <p:cNvSpPr>
            <a:spLocks noChangeArrowheads="1"/>
          </p:cNvSpPr>
          <p:nvPr/>
        </p:nvSpPr>
        <p:spPr bwMode="auto">
          <a:xfrm rot="5400000">
            <a:off x="3815394" y="1574986"/>
            <a:ext cx="487189" cy="270122"/>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
        <p:nvSpPr>
          <p:cNvPr id="19" name="Rectangle 2"/>
          <p:cNvSpPr txBox="1">
            <a:spLocks noChangeArrowheads="1"/>
          </p:cNvSpPr>
          <p:nvPr/>
        </p:nvSpPr>
        <p:spPr bwMode="auto">
          <a:xfrm>
            <a:off x="591344" y="116632"/>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600" b="1" dirty="0" smtClean="0">
                <a:solidFill>
                  <a:srgbClr val="CC3300"/>
                </a:solidFill>
                <a:effectLst>
                  <a:outerShdw blurRad="38100" dist="38100" dir="2700000" algn="tl">
                    <a:srgbClr val="DDDDDD"/>
                  </a:outerShdw>
                </a:effectLst>
                <a:latin typeface="Avenir Book"/>
              </a:rPr>
              <a:t>Indicatori economico finanziari</a:t>
            </a:r>
            <a:br>
              <a:rPr lang="it-IT" sz="3600" b="1" dirty="0" smtClean="0">
                <a:solidFill>
                  <a:srgbClr val="CC3300"/>
                </a:solidFill>
                <a:effectLst>
                  <a:outerShdw blurRad="38100" dist="38100" dir="2700000" algn="tl">
                    <a:srgbClr val="DDDDDD"/>
                  </a:outerShdw>
                </a:effectLst>
                <a:latin typeface="Avenir Book"/>
              </a:rPr>
            </a:br>
            <a:r>
              <a:rPr lang="it-IT" sz="2000" b="1" dirty="0" smtClean="0">
                <a:solidFill>
                  <a:srgbClr val="CC3300"/>
                </a:solidFill>
                <a:effectLst>
                  <a:outerShdw blurRad="38100" dist="38100" dir="2700000" algn="tl">
                    <a:srgbClr val="DDDDDD"/>
                  </a:outerShdw>
                </a:effectLst>
                <a:latin typeface="Avenir Book"/>
              </a:rPr>
              <a:t>confronto tra in house ICT regionali  </a:t>
            </a:r>
            <a:br>
              <a:rPr lang="it-IT" sz="2000" b="1" dirty="0" smtClean="0">
                <a:solidFill>
                  <a:srgbClr val="CC3300"/>
                </a:solidFill>
                <a:effectLst>
                  <a:outerShdw blurRad="38100" dist="38100" dir="2700000" algn="tl">
                    <a:srgbClr val="DDDDDD"/>
                  </a:outerShdw>
                </a:effectLst>
                <a:latin typeface="Avenir Book"/>
              </a:rPr>
            </a:br>
            <a:endParaRPr lang="it-IT" sz="2000" b="1" dirty="0">
              <a:solidFill>
                <a:srgbClr val="CC3300"/>
              </a:solidFill>
              <a:effectLst>
                <a:outerShdw blurRad="38100" dist="38100" dir="2700000" algn="tl">
                  <a:srgbClr val="DDDDDD"/>
                </a:outerShdw>
              </a:effectLst>
            </a:endParaRPr>
          </a:p>
        </p:txBody>
      </p:sp>
    </p:spTree>
    <p:extLst>
      <p:ext uri="{BB962C8B-B14F-4D97-AF65-F5344CB8AC3E}">
        <p14:creationId xmlns:p14="http://schemas.microsoft.com/office/powerpoint/2010/main" val="4278387730"/>
      </p:ext>
    </p:extLst>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0" y="0"/>
            <a:ext cx="9144000" cy="6858000"/>
          </a:xfrm>
          <a:prstGeom prst="rect">
            <a:avLst/>
          </a:prstGeom>
          <a:gradFill rotWithShape="0">
            <a:gsLst>
              <a:gs pos="0">
                <a:srgbClr val="001A4B"/>
              </a:gs>
              <a:gs pos="50000">
                <a:srgbClr val="004080"/>
              </a:gs>
              <a:gs pos="100000">
                <a:srgbClr val="001A4B"/>
              </a:gs>
            </a:gsLst>
            <a:lin ang="5400000" scaled="1"/>
          </a:gradFill>
          <a:ln w="9525">
            <a:solidFill>
              <a:schemeClr val="tx1"/>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
        <p:nvSpPr>
          <p:cNvPr id="131075" name="Rectangle 7"/>
          <p:cNvSpPr>
            <a:spLocks noChangeArrowheads="1"/>
          </p:cNvSpPr>
          <p:nvPr/>
        </p:nvSpPr>
        <p:spPr bwMode="auto">
          <a:xfrm>
            <a:off x="3348038" y="0"/>
            <a:ext cx="2438400" cy="6858000"/>
          </a:xfrm>
          <a:prstGeom prst="rect">
            <a:avLst/>
          </a:prstGeom>
          <a:solidFill>
            <a:schemeClr val="bg1">
              <a:alpha val="1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131076" name="Picture 9"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349500"/>
            <a:ext cx="243205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2197100" y="5300663"/>
            <a:ext cx="4751388" cy="1015663"/>
          </a:xfrm>
          <a:prstGeom prst="rect">
            <a:avLst/>
          </a:prstGeom>
          <a:noFill/>
          <a:ln w="9525">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endParaRPr lang="it-IT" sz="1200" b="1" dirty="0">
              <a:solidFill>
                <a:schemeClr val="bg1"/>
              </a:solidFill>
              <a:effectLst>
                <a:outerShdw blurRad="38100" dist="38100" dir="2700000" algn="tl">
                  <a:srgbClr val="C0C0C0"/>
                </a:outerShdw>
              </a:effectLst>
            </a:endParaRPr>
          </a:p>
          <a:p>
            <a:pPr algn="ctr">
              <a:spcBef>
                <a:spcPct val="50000"/>
              </a:spcBef>
            </a:pPr>
            <a:r>
              <a:rPr lang="it-IT" sz="1600" b="1" dirty="0" smtClean="0">
                <a:solidFill>
                  <a:schemeClr val="bg1"/>
                </a:solidFill>
                <a:effectLst>
                  <a:outerShdw blurRad="38100" dist="38100" dir="2700000" algn="tl">
                    <a:srgbClr val="C0C0C0"/>
                  </a:outerShdw>
                </a:effectLst>
                <a:latin typeface="Avenir Book"/>
              </a:rPr>
              <a:t>I PRINCIPALI PROGETTI</a:t>
            </a:r>
            <a:endParaRPr lang="it-IT" sz="1600" b="1" dirty="0">
              <a:solidFill>
                <a:schemeClr val="bg1"/>
              </a:solidFill>
              <a:effectLst>
                <a:outerShdw blurRad="38100" dist="38100" dir="2700000" algn="tl">
                  <a:srgbClr val="C0C0C0"/>
                </a:outerShdw>
              </a:effectLst>
              <a:latin typeface="Avenir Book"/>
            </a:endParaRPr>
          </a:p>
          <a:p>
            <a:pPr algn="ctr">
              <a:spcBef>
                <a:spcPct val="50000"/>
              </a:spcBef>
            </a:pPr>
            <a:endParaRPr lang="it-IT" sz="1600" b="1" dirty="0">
              <a:solidFill>
                <a:schemeClr val="bg1"/>
              </a:solidFill>
              <a:effectLst>
                <a:outerShdw blurRad="38100" dist="38100" dir="2700000" algn="tl">
                  <a:srgbClr val="C0C0C0"/>
                </a:outerShdw>
              </a:effectLst>
              <a:latin typeface="Avenir Book"/>
            </a:endParaRPr>
          </a:p>
        </p:txBody>
      </p:sp>
    </p:spTree>
    <p:extLst>
      <p:ext uri="{BB962C8B-B14F-4D97-AF65-F5344CB8AC3E}">
        <p14:creationId xmlns:p14="http://schemas.microsoft.com/office/powerpoint/2010/main" val="220825364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426165"/>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latin typeface="Avenir Book"/>
              <a:cs typeface="Avenir Book"/>
            </a:endParaRPr>
          </a:p>
        </p:txBody>
      </p:sp>
      <p:sp>
        <p:nvSpPr>
          <p:cNvPr id="2" name="Rectangle 2"/>
          <p:cNvSpPr>
            <a:spLocks noChangeArrowheads="1"/>
          </p:cNvSpPr>
          <p:nvPr/>
        </p:nvSpPr>
        <p:spPr bwMode="auto">
          <a:xfrm>
            <a:off x="0" y="105489"/>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dirty="0">
              <a:latin typeface="Avenir Book"/>
              <a:cs typeface="Avenir Book"/>
            </a:endParaRPr>
          </a:p>
        </p:txBody>
      </p:sp>
      <p:sp>
        <p:nvSpPr>
          <p:cNvPr id="4" name="Rectangle 2"/>
          <p:cNvSpPr>
            <a:spLocks noChangeArrowheads="1"/>
          </p:cNvSpPr>
          <p:nvPr/>
        </p:nvSpPr>
        <p:spPr bwMode="auto">
          <a:xfrm>
            <a:off x="1835150" y="1434228"/>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latin typeface="Avenir Book"/>
              <a:cs typeface="Avenir Book"/>
            </a:endParaRPr>
          </a:p>
        </p:txBody>
      </p:sp>
      <p:sp>
        <p:nvSpPr>
          <p:cNvPr id="6" name="Rectangle 2"/>
          <p:cNvSpPr>
            <a:spLocks noChangeArrowheads="1"/>
          </p:cNvSpPr>
          <p:nvPr/>
        </p:nvSpPr>
        <p:spPr bwMode="auto">
          <a:xfrm>
            <a:off x="1835150" y="1407240"/>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latin typeface="Avenir Book"/>
              <a:cs typeface="Avenir Book"/>
            </a:endParaRPr>
          </a:p>
        </p:txBody>
      </p:sp>
      <p:sp>
        <p:nvSpPr>
          <p:cNvPr id="11" name="Text Box 57"/>
          <p:cNvSpPr txBox="1">
            <a:spLocks noChangeArrowheads="1"/>
          </p:cNvSpPr>
          <p:nvPr/>
        </p:nvSpPr>
        <p:spPr bwMode="auto">
          <a:xfrm>
            <a:off x="358775" y="1196975"/>
            <a:ext cx="8534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a:spcBef>
                <a:spcPct val="50000"/>
              </a:spcBef>
            </a:pPr>
            <a:r>
              <a:rPr lang="it-IT" sz="1400" b="1" dirty="0" smtClean="0">
                <a:solidFill>
                  <a:srgbClr val="004080"/>
                </a:solidFill>
                <a:latin typeface="Avenir Book"/>
                <a:cs typeface="Avenir Book"/>
              </a:rPr>
              <a:t>Offre </a:t>
            </a:r>
            <a:r>
              <a:rPr lang="it-IT" sz="1400" b="1" dirty="0">
                <a:solidFill>
                  <a:srgbClr val="004080"/>
                </a:solidFill>
                <a:latin typeface="Avenir Book"/>
                <a:cs typeface="Avenir Book"/>
              </a:rPr>
              <a:t>alle amministrazioni pugliesi un insieme di servizi basilari, dal  </a:t>
            </a:r>
            <a:r>
              <a:rPr lang="it-IT" sz="1400" b="1" dirty="0">
                <a:solidFill>
                  <a:srgbClr val="CC0000"/>
                </a:solidFill>
                <a:latin typeface="Avenir Book"/>
                <a:cs typeface="Avenir Book"/>
              </a:rPr>
              <a:t>protocollo  informatico,  alla  posta  elettronica  certificata, alla cooperazione applicativa ed alla videocomunicazione</a:t>
            </a:r>
            <a:r>
              <a:rPr lang="it-IT" sz="1400" b="1" dirty="0" smtClean="0">
                <a:solidFill>
                  <a:srgbClr val="CC0000"/>
                </a:solidFill>
                <a:latin typeface="Avenir Book"/>
                <a:cs typeface="Avenir Book"/>
              </a:rPr>
              <a:t>.</a:t>
            </a:r>
          </a:p>
          <a:p>
            <a:pPr algn="just">
              <a:spcBef>
                <a:spcPct val="50000"/>
              </a:spcBef>
            </a:pPr>
            <a:r>
              <a:rPr lang="it-IT" sz="1400" b="1" dirty="0" smtClean="0">
                <a:solidFill>
                  <a:srgbClr val="004080"/>
                </a:solidFill>
                <a:latin typeface="Avenir Book"/>
                <a:cs typeface="Avenir Book"/>
              </a:rPr>
              <a:t>La </a:t>
            </a:r>
            <a:r>
              <a:rPr lang="it-IT" sz="1400" b="1" dirty="0">
                <a:solidFill>
                  <a:srgbClr val="004080"/>
                </a:solidFill>
                <a:latin typeface="Avenir Book"/>
                <a:cs typeface="Avenir Book"/>
              </a:rPr>
              <a:t>Puglia è già oggi une delle regioni italiane dotate di migliore connettività Internet diffusa, grazie al suo </a:t>
            </a:r>
            <a:r>
              <a:rPr lang="it-IT" sz="1400" b="1" dirty="0">
                <a:solidFill>
                  <a:srgbClr val="CC0000"/>
                </a:solidFill>
                <a:latin typeface="Avenir Book"/>
                <a:cs typeface="Avenir Book"/>
              </a:rPr>
              <a:t>98% della popolazione servita da ADSL ad almeno 7Mbps</a:t>
            </a:r>
          </a:p>
          <a:p>
            <a:pPr algn="just">
              <a:spcBef>
                <a:spcPct val="50000"/>
              </a:spcBef>
            </a:pPr>
            <a:endParaRPr lang="it-IT" sz="1400" b="1" dirty="0">
              <a:solidFill>
                <a:srgbClr val="CC0000"/>
              </a:solidFill>
              <a:latin typeface="Avenir Book"/>
              <a:cs typeface="Avenir Book"/>
            </a:endParaRPr>
          </a:p>
        </p:txBody>
      </p:sp>
      <p:sp>
        <p:nvSpPr>
          <p:cNvPr id="12" name="Rectangle 4"/>
          <p:cNvSpPr>
            <a:spLocks noChangeArrowheads="1"/>
          </p:cNvSpPr>
          <p:nvPr/>
        </p:nvSpPr>
        <p:spPr bwMode="auto">
          <a:xfrm>
            <a:off x="250825" y="0"/>
            <a:ext cx="8642350" cy="908050"/>
          </a:xfrm>
          <a:prstGeom prst="rect">
            <a:avLst/>
          </a:prstGeom>
          <a:noFill/>
          <a:ln w="9525">
            <a:noFill/>
            <a:miter lim="800000"/>
            <a:headEnd/>
            <a:tailEnd/>
          </a:ln>
        </p:spPr>
        <p:txBody>
          <a:bodyPr/>
          <a:lstStyle/>
          <a:p>
            <a:pPr algn="ctr">
              <a:lnSpc>
                <a:spcPct val="90000"/>
              </a:lnSpc>
              <a:defRPr/>
            </a:pPr>
            <a:r>
              <a:rPr lang="it-IT" sz="3200" b="1" dirty="0">
                <a:solidFill>
                  <a:srgbClr val="CC0000"/>
                </a:solidFill>
                <a:effectLst>
                  <a:outerShdw blurRad="38100" dist="38100" dir="2700000" algn="tl">
                    <a:srgbClr val="DDDDDD"/>
                  </a:outerShdw>
                </a:effectLst>
                <a:latin typeface="Avenir Book"/>
                <a:ea typeface="MS PGothic" charset="0"/>
                <a:cs typeface="Avenir Book"/>
              </a:rPr>
              <a:t>Centro  Tecnico  Regionale </a:t>
            </a:r>
            <a:r>
              <a:rPr lang="it-IT" sz="3200" b="1" dirty="0" err="1">
                <a:solidFill>
                  <a:srgbClr val="CC0000"/>
                </a:solidFill>
                <a:effectLst>
                  <a:outerShdw blurRad="38100" dist="38100" dir="2700000" algn="tl">
                    <a:srgbClr val="DDDDDD"/>
                  </a:outerShdw>
                </a:effectLst>
                <a:latin typeface="Avenir Book"/>
                <a:ea typeface="MS PGothic" charset="0"/>
                <a:cs typeface="Avenir Book"/>
              </a:rPr>
              <a:t>Rupar</a:t>
            </a:r>
            <a:r>
              <a:rPr lang="it-IT" sz="3200" b="1" dirty="0">
                <a:solidFill>
                  <a:srgbClr val="CC0000"/>
                </a:solidFill>
                <a:effectLst>
                  <a:outerShdw blurRad="38100" dist="38100" dir="2700000" algn="tl">
                    <a:srgbClr val="DDDDDD"/>
                  </a:outerShdw>
                </a:effectLst>
                <a:latin typeface="Avenir Book"/>
                <a:ea typeface="MS PGothic" charset="0"/>
                <a:cs typeface="Avenir Book"/>
              </a:rPr>
              <a:t>  Puglia</a:t>
            </a:r>
          </a:p>
          <a:p>
            <a:pPr algn="ctr">
              <a:lnSpc>
                <a:spcPct val="90000"/>
              </a:lnSpc>
              <a:defRPr/>
            </a:pPr>
            <a:r>
              <a:rPr lang="it-IT" sz="3200" b="1" dirty="0">
                <a:solidFill>
                  <a:srgbClr val="CC0000"/>
                </a:solidFill>
                <a:effectLst>
                  <a:outerShdw blurRad="38100" dist="38100" dir="2700000" algn="tl">
                    <a:srgbClr val="DDDDDD"/>
                  </a:outerShdw>
                </a:effectLst>
                <a:latin typeface="Avenir Book"/>
                <a:ea typeface="MS PGothic" charset="0"/>
                <a:cs typeface="Avenir Book"/>
              </a:rPr>
              <a:t>www.rupar.puglia.it</a:t>
            </a:r>
          </a:p>
          <a:p>
            <a:pPr algn="ctr">
              <a:lnSpc>
                <a:spcPct val="90000"/>
              </a:lnSpc>
              <a:defRPr/>
            </a:pPr>
            <a:r>
              <a:rPr lang="it-IT" sz="1800" b="1" dirty="0">
                <a:solidFill>
                  <a:srgbClr val="CC0000"/>
                </a:solidFill>
                <a:effectLst>
                  <a:outerShdw blurRad="38100" dist="38100" dir="2700000" algn="tl">
                    <a:srgbClr val="DDDDDD"/>
                  </a:outerShdw>
                </a:effectLst>
                <a:latin typeface="Avenir Book"/>
                <a:ea typeface="MS PGothic" charset="0"/>
                <a:cs typeface="Avenir Book"/>
              </a:rPr>
              <a:t>(Rete Unitaria della Pubblica Amministrazione Regionale</a:t>
            </a:r>
            <a:r>
              <a:rPr lang="it-IT" sz="2400" b="1" dirty="0">
                <a:solidFill>
                  <a:srgbClr val="CC0000"/>
                </a:solidFill>
                <a:effectLst>
                  <a:outerShdw blurRad="38100" dist="38100" dir="2700000" algn="tl">
                    <a:srgbClr val="DDDDDD"/>
                  </a:outerShdw>
                </a:effectLst>
                <a:latin typeface="Avenir Book"/>
                <a:ea typeface="MS PGothic" charset="0"/>
                <a:cs typeface="Avenir Book"/>
              </a:rPr>
              <a:t>)</a:t>
            </a:r>
          </a:p>
        </p:txBody>
      </p:sp>
      <p:sp>
        <p:nvSpPr>
          <p:cNvPr id="14" name="Rectangle 40"/>
          <p:cNvSpPr>
            <a:spLocks noChangeArrowheads="1"/>
          </p:cNvSpPr>
          <p:nvPr/>
        </p:nvSpPr>
        <p:spPr bwMode="auto">
          <a:xfrm>
            <a:off x="431800" y="2204864"/>
            <a:ext cx="8280400" cy="525401"/>
          </a:xfrm>
          <a:prstGeom prst="rect">
            <a:avLst/>
          </a:prstGeom>
          <a:noFill/>
          <a:ln w="9525">
            <a:noFill/>
            <a:miter lim="800000"/>
            <a:headEnd/>
            <a:tailEnd/>
          </a:ln>
          <a:effectLst/>
        </p:spPr>
        <p:txBody>
          <a:bodyPr lIns="18000" tIns="46800" rIns="18000" bIns="46800">
            <a:spAutoFit/>
          </a:bodyPr>
          <a:lstStyle/>
          <a:p>
            <a:pPr>
              <a:spcBef>
                <a:spcPct val="50000"/>
              </a:spcBef>
              <a:buClr>
                <a:srgbClr val="0A548C"/>
              </a:buClr>
              <a:buFont typeface="Wingdings" charset="2"/>
              <a:buNone/>
              <a:defRPr/>
            </a:pPr>
            <a:r>
              <a:rPr lang="it-IT" sz="1400" b="1" dirty="0">
                <a:solidFill>
                  <a:srgbClr val="004080"/>
                </a:solidFill>
                <a:latin typeface="Avenir Book"/>
                <a:cs typeface="Avenir Book"/>
              </a:rPr>
              <a:t>A gennaio 2015 sono collegate 208 PA Locali di cui 175 Comuni e 12 Enti Sanitari (6 ASL, 2 AO, 3 IRCCS, 1 Ospedale Regionale), 14 altri Enti</a:t>
            </a:r>
          </a:p>
        </p:txBody>
      </p:sp>
      <p:sp>
        <p:nvSpPr>
          <p:cNvPr id="15" name="Text Box 4"/>
          <p:cNvSpPr txBox="1">
            <a:spLocks noChangeArrowheads="1"/>
          </p:cNvSpPr>
          <p:nvPr/>
        </p:nvSpPr>
        <p:spPr bwMode="auto">
          <a:xfrm>
            <a:off x="250825" y="4365104"/>
            <a:ext cx="8351838" cy="646331"/>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sz="1200" b="1" dirty="0">
                <a:solidFill>
                  <a:srgbClr val="CC0000"/>
                </a:solidFill>
                <a:effectLst>
                  <a:outerShdw blurRad="38100" dist="38100" dir="2700000" algn="tl">
                    <a:srgbClr val="C0C0C0"/>
                  </a:outerShdw>
                </a:effectLst>
                <a:latin typeface="Avenir Book"/>
                <a:cs typeface="Avenir Book"/>
              </a:rPr>
              <a:t>Collegamenti WIRELESS a larga banda </a:t>
            </a:r>
            <a:r>
              <a:rPr lang="it-IT" sz="1200" b="1" dirty="0">
                <a:solidFill>
                  <a:srgbClr val="004080"/>
                </a:solidFill>
                <a:latin typeface="Avenir Book"/>
                <a:cs typeface="Avenir Book"/>
              </a:rPr>
              <a:t>per la fornitura di servizi tecnologici di base in mobilità in sperimentazione nella gestione del servizio di emergenza urgenza 118 e della protezione civile e ambientale sul territorio della Regione Puglia. </a:t>
            </a:r>
          </a:p>
        </p:txBody>
      </p:sp>
      <p:pic>
        <p:nvPicPr>
          <p:cNvPr id="16" name="Picture 9" descr="rupar_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564904"/>
            <a:ext cx="2938758" cy="1770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40"/>
          <p:cNvSpPr>
            <a:spLocks noChangeArrowheads="1"/>
          </p:cNvSpPr>
          <p:nvPr/>
        </p:nvSpPr>
        <p:spPr bwMode="auto">
          <a:xfrm>
            <a:off x="2545058" y="2769834"/>
            <a:ext cx="2736850" cy="1533369"/>
          </a:xfrm>
          <a:prstGeom prst="rect">
            <a:avLst/>
          </a:prstGeom>
          <a:noFill/>
          <a:ln w="9525">
            <a:noFill/>
            <a:miter lim="800000"/>
            <a:headEnd/>
            <a:tailEnd/>
          </a:ln>
          <a:effectLst/>
        </p:spPr>
        <p:txBody>
          <a:bodyPr lIns="18000" tIns="46800" rIns="18000" bIns="46800">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0A548C"/>
              </a:buClr>
              <a:buFont typeface="Wingdings" panose="05000000000000000000" pitchFamily="2" charset="2"/>
              <a:buNone/>
            </a:pPr>
            <a:r>
              <a:rPr lang="it-IT" sz="1100" dirty="0">
                <a:solidFill>
                  <a:srgbClr val="004080"/>
                </a:solidFill>
                <a:effectLst>
                  <a:outerShdw blurRad="38100" dist="38100" dir="2700000" algn="tl">
                    <a:srgbClr val="C0C0C0"/>
                  </a:outerShdw>
                </a:effectLst>
                <a:latin typeface="Avenir Book"/>
                <a:cs typeface="Avenir Book"/>
              </a:rPr>
              <a:t>I servizi sono erogati da una</a:t>
            </a:r>
            <a:r>
              <a:rPr lang="it-IT" sz="1100" dirty="0">
                <a:solidFill>
                  <a:srgbClr val="CC3300"/>
                </a:solidFill>
                <a:effectLst>
                  <a:outerShdw blurRad="38100" dist="38100" dir="2700000" algn="tl">
                    <a:srgbClr val="C0C0C0"/>
                  </a:outerShdw>
                </a:effectLst>
                <a:latin typeface="Avenir Book"/>
                <a:cs typeface="Avenir Book"/>
              </a:rPr>
              <a:t> </a:t>
            </a:r>
            <a:r>
              <a:rPr lang="it-IT" sz="1100" b="1" dirty="0">
                <a:solidFill>
                  <a:srgbClr val="CC0000"/>
                </a:solidFill>
                <a:effectLst>
                  <a:outerShdw blurRad="38100" dist="38100" dir="2700000" algn="tl">
                    <a:srgbClr val="C0C0C0"/>
                  </a:outerShdw>
                </a:effectLst>
                <a:latin typeface="Avenir Book"/>
                <a:cs typeface="Avenir Book"/>
              </a:rPr>
              <a:t>molteplicità di Internet Service Provider (ISP),</a:t>
            </a:r>
            <a:r>
              <a:rPr lang="it-IT" sz="1100" dirty="0">
                <a:solidFill>
                  <a:srgbClr val="CC0000"/>
                </a:solidFill>
                <a:effectLst>
                  <a:outerShdw blurRad="38100" dist="38100" dir="2700000" algn="tl">
                    <a:srgbClr val="C0C0C0"/>
                  </a:outerShdw>
                </a:effectLst>
                <a:latin typeface="Avenir Book"/>
                <a:cs typeface="Avenir Book"/>
              </a:rPr>
              <a:t> </a:t>
            </a:r>
            <a:r>
              <a:rPr lang="it-IT" sz="1100" dirty="0">
                <a:solidFill>
                  <a:srgbClr val="004080"/>
                </a:solidFill>
                <a:effectLst>
                  <a:outerShdw blurRad="38100" dist="38100" dir="2700000" algn="tl">
                    <a:srgbClr val="C0C0C0"/>
                  </a:outerShdw>
                </a:effectLst>
                <a:latin typeface="Avenir Book"/>
                <a:cs typeface="Avenir Book"/>
              </a:rPr>
              <a:t>in accordo con il modello </a:t>
            </a:r>
            <a:r>
              <a:rPr lang="it-IT" sz="1100" dirty="0" err="1">
                <a:solidFill>
                  <a:srgbClr val="004080"/>
                </a:solidFill>
                <a:effectLst>
                  <a:outerShdw blurRad="38100" dist="38100" dir="2700000" algn="tl">
                    <a:srgbClr val="C0C0C0"/>
                  </a:outerShdw>
                </a:effectLst>
                <a:latin typeface="Avenir Book"/>
                <a:cs typeface="Avenir Book"/>
              </a:rPr>
              <a:t>multifornitore</a:t>
            </a:r>
            <a:r>
              <a:rPr lang="it-IT" sz="1100" dirty="0">
                <a:solidFill>
                  <a:srgbClr val="004080"/>
                </a:solidFill>
                <a:effectLst>
                  <a:outerShdw blurRad="38100" dist="38100" dir="2700000" algn="tl">
                    <a:srgbClr val="C0C0C0"/>
                  </a:outerShdw>
                </a:effectLst>
                <a:latin typeface="Avenir Book"/>
                <a:cs typeface="Avenir Book"/>
              </a:rPr>
              <a:t> previsto dal</a:t>
            </a:r>
            <a:r>
              <a:rPr lang="it-IT" sz="1100" dirty="0">
                <a:solidFill>
                  <a:srgbClr val="CC3300"/>
                </a:solidFill>
                <a:effectLst>
                  <a:outerShdw blurRad="38100" dist="38100" dir="2700000" algn="tl">
                    <a:srgbClr val="C0C0C0"/>
                  </a:outerShdw>
                </a:effectLst>
                <a:latin typeface="Avenir Book"/>
                <a:cs typeface="Avenir Book"/>
              </a:rPr>
              <a:t> </a:t>
            </a:r>
            <a:r>
              <a:rPr lang="it-IT" sz="1100" b="1" dirty="0">
                <a:solidFill>
                  <a:srgbClr val="CC0000"/>
                </a:solidFill>
                <a:effectLst>
                  <a:outerShdw blurRad="38100" dist="38100" dir="2700000" algn="tl">
                    <a:srgbClr val="C0C0C0"/>
                  </a:outerShdw>
                </a:effectLst>
                <a:latin typeface="Avenir Book"/>
                <a:cs typeface="Avenir Book"/>
              </a:rPr>
              <a:t>Codice dell’Amministrazione Digitale (CAD).</a:t>
            </a:r>
          </a:p>
          <a:p>
            <a:pPr eaLnBrk="1" hangingPunct="1">
              <a:spcBef>
                <a:spcPct val="50000"/>
              </a:spcBef>
              <a:buClr>
                <a:srgbClr val="0A548C"/>
              </a:buClr>
              <a:buFont typeface="Wingdings" panose="05000000000000000000" pitchFamily="2" charset="2"/>
              <a:buNone/>
            </a:pPr>
            <a:r>
              <a:rPr lang="it-IT" sz="1100" dirty="0">
                <a:solidFill>
                  <a:srgbClr val="004080"/>
                </a:solidFill>
                <a:effectLst>
                  <a:outerShdw blurRad="38100" dist="38100" dir="2700000" algn="tl">
                    <a:srgbClr val="C0C0C0"/>
                  </a:outerShdw>
                </a:effectLst>
                <a:latin typeface="Avenir Book"/>
                <a:cs typeface="Avenir Book"/>
              </a:rPr>
              <a:t>L’infrastruttura è pienamente integrata nella</a:t>
            </a:r>
            <a:r>
              <a:rPr lang="it-IT" sz="1100" dirty="0">
                <a:solidFill>
                  <a:srgbClr val="CC3300"/>
                </a:solidFill>
                <a:effectLst>
                  <a:outerShdw blurRad="38100" dist="38100" dir="2700000" algn="tl">
                    <a:srgbClr val="C0C0C0"/>
                  </a:outerShdw>
                </a:effectLst>
                <a:latin typeface="Avenir Book"/>
                <a:cs typeface="Avenir Book"/>
              </a:rPr>
              <a:t> </a:t>
            </a:r>
            <a:r>
              <a:rPr lang="it-IT" sz="1100" b="1" dirty="0">
                <a:solidFill>
                  <a:srgbClr val="CC0000"/>
                </a:solidFill>
                <a:effectLst>
                  <a:outerShdw blurRad="38100" dist="38100" dir="2700000" algn="tl">
                    <a:srgbClr val="C0C0C0"/>
                  </a:outerShdw>
                </a:effectLst>
                <a:latin typeface="Avenir Book"/>
                <a:cs typeface="Avenir Book"/>
              </a:rPr>
              <a:t>rete nazionale della PA: Sistema Pubblico di Connettività (SPC)</a:t>
            </a:r>
          </a:p>
        </p:txBody>
      </p:sp>
      <p:sp>
        <p:nvSpPr>
          <p:cNvPr id="18" name="Text Box 9"/>
          <p:cNvSpPr txBox="1">
            <a:spLocks noChangeArrowheads="1"/>
          </p:cNvSpPr>
          <p:nvPr/>
        </p:nvSpPr>
        <p:spPr bwMode="auto">
          <a:xfrm>
            <a:off x="280136" y="5075178"/>
            <a:ext cx="35619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it-IT" sz="1200" b="1" dirty="0">
                <a:solidFill>
                  <a:srgbClr val="CC0000"/>
                </a:solidFill>
                <a:latin typeface="Avenir Book"/>
                <a:cs typeface="Avenir Book"/>
              </a:rPr>
              <a:t>Evoluzione verso l’erogazione di servizi cloud verso gli Enti sanitari regionali  e verso gli EE.LL. regionali</a:t>
            </a:r>
          </a:p>
        </p:txBody>
      </p:sp>
      <p:sp>
        <p:nvSpPr>
          <p:cNvPr id="19" name="Rettangolo 18"/>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20" name="Immagin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23037">
            <a:off x="4133748" y="4992622"/>
            <a:ext cx="380484" cy="470169"/>
          </a:xfrm>
          <a:prstGeom prst="rect">
            <a:avLst/>
          </a:prstGeom>
        </p:spPr>
      </p:pic>
      <p:sp>
        <p:nvSpPr>
          <p:cNvPr id="21" name="CasellaDiTesto 20"/>
          <p:cNvSpPr txBox="1"/>
          <p:nvPr/>
        </p:nvSpPr>
        <p:spPr>
          <a:xfrm>
            <a:off x="4554208" y="4869160"/>
            <a:ext cx="4318327" cy="938719"/>
          </a:xfrm>
          <a:prstGeom prst="rect">
            <a:avLst/>
          </a:prstGeom>
          <a:solidFill>
            <a:srgbClr val="FCDBC0"/>
          </a:solidFill>
        </p:spPr>
        <p:txBody>
          <a:bodyPr wrap="square" rtlCol="0">
            <a:spAutoFit/>
          </a:bodyPr>
          <a:lstStyle/>
          <a:p>
            <a:pPr lvl="0"/>
            <a:r>
              <a:rPr lang="it-IT" b="1" dirty="0" smtClean="0">
                <a:solidFill>
                  <a:srgbClr val="C00000"/>
                </a:solidFill>
                <a:latin typeface="Avenir Book"/>
              </a:rPr>
              <a:t>UN PO’ DI DATI</a:t>
            </a:r>
          </a:p>
          <a:p>
            <a:pPr lvl="0">
              <a:spcBef>
                <a:spcPts val="600"/>
              </a:spcBef>
            </a:pPr>
            <a:r>
              <a:rPr lang="it-IT" sz="800" b="1" dirty="0" smtClean="0">
                <a:solidFill>
                  <a:srgbClr val="C00000"/>
                </a:solidFill>
                <a:latin typeface="Avenir Book"/>
              </a:rPr>
              <a:t>190 </a:t>
            </a:r>
            <a:r>
              <a:rPr lang="it-IT" sz="800" b="1" dirty="0">
                <a:solidFill>
                  <a:schemeClr val="accent1">
                    <a:lumMod val="50000"/>
                  </a:schemeClr>
                </a:solidFill>
                <a:latin typeface="Avenir Book"/>
              </a:rPr>
              <a:t>UTENTI SERVIZIO </a:t>
            </a:r>
            <a:r>
              <a:rPr lang="it-IT" sz="800" b="1" dirty="0" smtClean="0">
                <a:solidFill>
                  <a:schemeClr val="accent1">
                    <a:lumMod val="50000"/>
                  </a:schemeClr>
                </a:solidFill>
                <a:latin typeface="Avenir Book"/>
              </a:rPr>
              <a:t>PEC </a:t>
            </a:r>
            <a:r>
              <a:rPr lang="it-IT" sz="800" b="1" dirty="0" smtClean="0">
                <a:solidFill>
                  <a:sysClr val="windowText" lastClr="000000"/>
                </a:solidFill>
                <a:latin typeface="Avenir Book"/>
              </a:rPr>
              <a:t>- </a:t>
            </a:r>
            <a:r>
              <a:rPr lang="it-IT" sz="800" b="1" dirty="0">
                <a:solidFill>
                  <a:srgbClr val="C00000"/>
                </a:solidFill>
                <a:latin typeface="Avenir Book"/>
              </a:rPr>
              <a:t>600</a:t>
            </a:r>
            <a:r>
              <a:rPr lang="it-IT" sz="800" b="1" dirty="0">
                <a:latin typeface="Avenir Book"/>
              </a:rPr>
              <a:t> </a:t>
            </a:r>
            <a:r>
              <a:rPr lang="it-IT" sz="800" b="1" dirty="0">
                <a:solidFill>
                  <a:schemeClr val="accent1">
                    <a:lumMod val="50000"/>
                  </a:schemeClr>
                </a:solidFill>
                <a:latin typeface="Avenir Book"/>
              </a:rPr>
              <a:t>PEC ASSEGNATE </a:t>
            </a:r>
            <a:r>
              <a:rPr lang="it-IT" sz="800" b="1" dirty="0" smtClean="0">
                <a:latin typeface="Avenir Book"/>
              </a:rPr>
              <a:t>- </a:t>
            </a:r>
            <a:r>
              <a:rPr lang="it-IT" sz="800" b="1" dirty="0" smtClean="0">
                <a:solidFill>
                  <a:srgbClr val="C00000"/>
                </a:solidFill>
                <a:latin typeface="Avenir Book"/>
              </a:rPr>
              <a:t>400.000</a:t>
            </a:r>
            <a:r>
              <a:rPr lang="it-IT" sz="800" b="1" dirty="0" smtClean="0">
                <a:latin typeface="Avenir Book"/>
              </a:rPr>
              <a:t> </a:t>
            </a:r>
            <a:r>
              <a:rPr lang="it-IT" sz="800" b="1" dirty="0">
                <a:solidFill>
                  <a:schemeClr val="accent1">
                    <a:lumMod val="50000"/>
                  </a:schemeClr>
                </a:solidFill>
                <a:latin typeface="Avenir Book"/>
              </a:rPr>
              <a:t>TRAFFICO PEC /MESE </a:t>
            </a:r>
          </a:p>
          <a:p>
            <a:pPr lvl="0"/>
            <a:r>
              <a:rPr lang="it-IT" sz="800" b="1" dirty="0">
                <a:solidFill>
                  <a:srgbClr val="C00000"/>
                </a:solidFill>
                <a:latin typeface="Avenir Book"/>
              </a:rPr>
              <a:t>82 </a:t>
            </a:r>
            <a:r>
              <a:rPr lang="it-IT" sz="800" b="1" dirty="0">
                <a:solidFill>
                  <a:schemeClr val="accent1">
                    <a:lumMod val="50000"/>
                  </a:schemeClr>
                </a:solidFill>
                <a:latin typeface="Avenir Book"/>
              </a:rPr>
              <a:t>PUNTI DI PROTOCOLLAZIONE DIGITALE </a:t>
            </a:r>
            <a:r>
              <a:rPr lang="it-IT" sz="800" b="1" dirty="0" smtClean="0">
                <a:latin typeface="Avenir Book"/>
              </a:rPr>
              <a:t>- </a:t>
            </a:r>
            <a:r>
              <a:rPr lang="it-IT" sz="800" b="1" dirty="0">
                <a:solidFill>
                  <a:srgbClr val="C00000"/>
                </a:solidFill>
                <a:latin typeface="Avenir Book"/>
              </a:rPr>
              <a:t>300 </a:t>
            </a:r>
            <a:r>
              <a:rPr lang="it-IT" sz="800" b="1" dirty="0">
                <a:solidFill>
                  <a:schemeClr val="accent1">
                    <a:lumMod val="50000"/>
                  </a:schemeClr>
                </a:solidFill>
                <a:latin typeface="Avenir Book"/>
              </a:rPr>
              <a:t>PROTOCOLLI INFORMATICI /GIORNO</a:t>
            </a:r>
          </a:p>
          <a:p>
            <a:pPr lvl="0"/>
            <a:r>
              <a:rPr lang="it-IT" sz="800" b="1" dirty="0">
                <a:solidFill>
                  <a:srgbClr val="C00000"/>
                </a:solidFill>
                <a:latin typeface="Avenir Book"/>
              </a:rPr>
              <a:t>12.000</a:t>
            </a:r>
            <a:r>
              <a:rPr lang="it-IT" sz="800" b="1" dirty="0" smtClean="0">
                <a:latin typeface="Avenir Book"/>
              </a:rPr>
              <a:t> </a:t>
            </a:r>
            <a:r>
              <a:rPr lang="it-IT" sz="800" b="1" dirty="0">
                <a:solidFill>
                  <a:schemeClr val="accent1">
                    <a:lumMod val="50000"/>
                  </a:schemeClr>
                </a:solidFill>
                <a:latin typeface="Avenir Book"/>
              </a:rPr>
              <a:t>DOCUMENTI /MESE FIRMATI DIGITALMENTE </a:t>
            </a:r>
            <a:br>
              <a:rPr lang="it-IT" sz="800" b="1" dirty="0">
                <a:solidFill>
                  <a:schemeClr val="accent1">
                    <a:lumMod val="50000"/>
                  </a:schemeClr>
                </a:solidFill>
                <a:latin typeface="Avenir Book"/>
              </a:rPr>
            </a:br>
            <a:r>
              <a:rPr lang="it-IT" sz="800" b="1" dirty="0">
                <a:solidFill>
                  <a:srgbClr val="C00000"/>
                </a:solidFill>
                <a:latin typeface="Avenir Book"/>
              </a:rPr>
              <a:t>440</a:t>
            </a:r>
            <a:r>
              <a:rPr lang="it-IT" sz="800" dirty="0" smtClean="0">
                <a:latin typeface="Avenir Book"/>
              </a:rPr>
              <a:t> </a:t>
            </a:r>
            <a:r>
              <a:rPr lang="it-IT" sz="800" b="1" dirty="0">
                <a:solidFill>
                  <a:schemeClr val="accent1">
                    <a:lumMod val="50000"/>
                  </a:schemeClr>
                </a:solidFill>
                <a:latin typeface="Avenir Book"/>
              </a:rPr>
              <a:t>DISPOSITIVI MOBILI ATTIVI SU RUPAR WIRELESS</a:t>
            </a: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90" y="2792166"/>
            <a:ext cx="2039065" cy="1529299"/>
          </a:xfrm>
          <a:prstGeom prst="rect">
            <a:avLst/>
          </a:prstGeom>
        </p:spPr>
      </p:pic>
    </p:spTree>
    <p:extLst>
      <p:ext uri="{BB962C8B-B14F-4D97-AF65-F5344CB8AC3E}">
        <p14:creationId xmlns:p14="http://schemas.microsoft.com/office/powerpoint/2010/main" val="3756446965"/>
      </p:ext>
    </p:extLst>
  </p:cSld>
  <p:clrMapOvr>
    <a:masterClrMapping/>
  </p:clrMapOvr>
  <p:transition advClick="0" advTm="1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23037">
            <a:off x="1813622" y="3204605"/>
            <a:ext cx="380484" cy="470169"/>
          </a:xfrm>
          <a:prstGeom prst="rect">
            <a:avLst/>
          </a:prstGeom>
        </p:spPr>
      </p:pic>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0" name="Rectangle 2"/>
          <p:cNvSpPr>
            <a:spLocks noChangeArrowheads="1"/>
          </p:cNvSpPr>
          <p:nvPr/>
        </p:nvSpPr>
        <p:spPr bwMode="auto">
          <a:xfrm>
            <a:off x="250825" y="0"/>
            <a:ext cx="8229600" cy="1143000"/>
          </a:xfrm>
          <a:prstGeom prst="rect">
            <a:avLst/>
          </a:prstGeom>
          <a:noFill/>
          <a:ln w="9525">
            <a:noFill/>
            <a:miter lim="800000"/>
            <a:headEnd/>
            <a:tailEnd/>
          </a:ln>
        </p:spPr>
        <p:txBody>
          <a:bodyPr/>
          <a:lstStyle/>
          <a:p>
            <a:pPr algn="ctr">
              <a:defRPr/>
            </a:pPr>
            <a:r>
              <a:rPr lang="it-IT" sz="3200" b="1" dirty="0" err="1">
                <a:solidFill>
                  <a:srgbClr val="CC0000"/>
                </a:solidFill>
                <a:effectLst>
                  <a:outerShdw blurRad="38100" dist="38100" dir="2700000" algn="tl">
                    <a:srgbClr val="DDDDDD"/>
                  </a:outerShdw>
                </a:effectLst>
                <a:latin typeface="Avenir Book"/>
                <a:ea typeface="+mn-ea"/>
                <a:cs typeface="Avenir Book"/>
              </a:rPr>
              <a:t>bandalarga.regione.puglia.it</a:t>
            </a:r>
            <a:endParaRPr lang="it-IT" sz="3200" b="1" dirty="0">
              <a:solidFill>
                <a:srgbClr val="CC0000"/>
              </a:solidFill>
              <a:effectLst>
                <a:outerShdw blurRad="38100" dist="38100" dir="2700000" algn="tl">
                  <a:srgbClr val="DDDDDD"/>
                </a:outerShdw>
              </a:effectLst>
              <a:latin typeface="Avenir Book"/>
              <a:ea typeface="+mn-ea"/>
              <a:cs typeface="Avenir Book"/>
            </a:endParaRPr>
          </a:p>
        </p:txBody>
      </p:sp>
      <p:sp>
        <p:nvSpPr>
          <p:cNvPr id="21" name="Rectangle 68"/>
          <p:cNvSpPr>
            <a:spLocks noChangeArrowheads="1"/>
          </p:cNvSpPr>
          <p:nvPr/>
        </p:nvSpPr>
        <p:spPr bwMode="auto">
          <a:xfrm>
            <a:off x="539750" y="438447"/>
            <a:ext cx="4103688" cy="371475"/>
          </a:xfrm>
          <a:prstGeom prst="rect">
            <a:avLst/>
          </a:prstGeom>
          <a:noFill/>
          <a:ln w="9525">
            <a:noFill/>
            <a:miter lim="800000"/>
            <a:headEnd/>
            <a:tailEnd/>
          </a:ln>
          <a:effectLst/>
        </p:spPr>
        <p:txBody>
          <a:bodyPr lIns="18000" tIns="46800" rIns="18000" bIns="46800">
            <a:spAutoFit/>
          </a:bodyPr>
          <a:lstStyle/>
          <a:p>
            <a:pPr>
              <a:spcBef>
                <a:spcPct val="50000"/>
              </a:spcBef>
              <a:buClr>
                <a:srgbClr val="0A548C"/>
              </a:buClr>
              <a:buFont typeface="Wingdings" charset="2"/>
              <a:buNone/>
              <a:defRPr/>
            </a:pPr>
            <a:r>
              <a:rPr lang="it-IT" sz="1800" b="1" dirty="0">
                <a:solidFill>
                  <a:srgbClr val="CC0000"/>
                </a:solidFill>
                <a:effectLst>
                  <a:outerShdw blurRad="38100" dist="38100" dir="2700000" algn="tl">
                    <a:srgbClr val="DDDDDD"/>
                  </a:outerShdw>
                </a:effectLst>
                <a:latin typeface="Avenir Book"/>
                <a:ea typeface="+mn-ea"/>
                <a:cs typeface="Avenir Book"/>
              </a:rPr>
              <a:t>La rete dorsale in fibra ottica</a:t>
            </a:r>
          </a:p>
        </p:txBody>
      </p:sp>
      <p:sp>
        <p:nvSpPr>
          <p:cNvPr id="22" name="Rectangle 4"/>
          <p:cNvSpPr>
            <a:spLocks noChangeArrowheads="1"/>
          </p:cNvSpPr>
          <p:nvPr/>
        </p:nvSpPr>
        <p:spPr bwMode="auto">
          <a:xfrm>
            <a:off x="3930895" y="681586"/>
            <a:ext cx="4919907" cy="151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0363" indent="-360363"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50000"/>
              </a:spcBef>
              <a:buFontTx/>
              <a:buBlip>
                <a:blip r:embed="rId4"/>
              </a:buBlip>
            </a:pPr>
            <a:r>
              <a:rPr lang="it-IT" sz="1200" b="1" dirty="0">
                <a:solidFill>
                  <a:srgbClr val="CC0000"/>
                </a:solidFill>
                <a:latin typeface="Avenir Book"/>
                <a:cs typeface="Avenir Book"/>
              </a:rPr>
              <a:t>Dorsale e 5 MAN (</a:t>
            </a:r>
            <a:r>
              <a:rPr lang="it-IT" sz="1200" b="1" dirty="0" err="1">
                <a:solidFill>
                  <a:srgbClr val="CC0000"/>
                </a:solidFill>
                <a:latin typeface="Avenir Book"/>
                <a:cs typeface="Avenir Book"/>
              </a:rPr>
              <a:t>Metropolitan</a:t>
            </a:r>
            <a:r>
              <a:rPr lang="it-IT" sz="1200" b="1" dirty="0">
                <a:solidFill>
                  <a:srgbClr val="CC0000"/>
                </a:solidFill>
                <a:latin typeface="Avenir Book"/>
                <a:cs typeface="Avenir Book"/>
              </a:rPr>
              <a:t> Area Network) in fibra ottica</a:t>
            </a:r>
            <a:r>
              <a:rPr lang="it-IT" sz="1200" b="1" dirty="0">
                <a:solidFill>
                  <a:srgbClr val="004080"/>
                </a:solidFill>
                <a:latin typeface="Avenir Book"/>
                <a:cs typeface="Avenir Book"/>
              </a:rPr>
              <a:t>, una per ciascuna delle principali città, per un totale di </a:t>
            </a:r>
            <a:r>
              <a:rPr lang="it-IT" sz="1200" b="1" dirty="0">
                <a:solidFill>
                  <a:srgbClr val="CC0000"/>
                </a:solidFill>
                <a:latin typeface="Avenir Book"/>
                <a:cs typeface="Avenir Book"/>
              </a:rPr>
              <a:t>980 Km</a:t>
            </a:r>
            <a:r>
              <a:rPr lang="it-IT" sz="1200" b="1" dirty="0">
                <a:solidFill>
                  <a:srgbClr val="004080"/>
                </a:solidFill>
                <a:latin typeface="Avenir Book"/>
                <a:cs typeface="Avenir Book"/>
              </a:rPr>
              <a:t>., per servire in modalità </a:t>
            </a:r>
            <a:r>
              <a:rPr lang="it-IT" sz="1200" b="1" dirty="0">
                <a:solidFill>
                  <a:srgbClr val="CC0000"/>
                </a:solidFill>
                <a:latin typeface="Avenir Book"/>
                <a:cs typeface="Avenir Book"/>
              </a:rPr>
              <a:t>NGN (banda ultra larga</a:t>
            </a:r>
            <a:r>
              <a:rPr lang="it-IT" sz="1200" b="1" dirty="0">
                <a:solidFill>
                  <a:srgbClr val="004080"/>
                </a:solidFill>
                <a:latin typeface="Avenir Book"/>
                <a:cs typeface="Avenir Book"/>
              </a:rPr>
              <a:t>) fino a 120 pubbliche amministrazioni tra cui tutti i principali enti sanitari.</a:t>
            </a:r>
          </a:p>
        </p:txBody>
      </p:sp>
      <p:sp>
        <p:nvSpPr>
          <p:cNvPr id="23" name="Rectangle 39"/>
          <p:cNvSpPr>
            <a:spLocks noChangeArrowheads="1"/>
          </p:cNvSpPr>
          <p:nvPr/>
        </p:nvSpPr>
        <p:spPr bwMode="auto">
          <a:xfrm>
            <a:off x="4031381" y="1636238"/>
            <a:ext cx="4897438"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000" tIns="46800" rIns="18000" bIns="46800">
            <a:spAutoFit/>
          </a:bodyPr>
          <a:lstStyle>
            <a:lvl1pPr marL="360363" indent="-360363"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0A548C"/>
              </a:buClr>
              <a:buFont typeface="Wingdings" panose="05000000000000000000" pitchFamily="2" charset="2"/>
              <a:buBlip>
                <a:blip r:embed="rId4"/>
              </a:buBlip>
            </a:pPr>
            <a:r>
              <a:rPr lang="it-IT" sz="1200" b="1" dirty="0">
                <a:solidFill>
                  <a:srgbClr val="004080"/>
                </a:solidFill>
                <a:latin typeface="Avenir Book"/>
                <a:cs typeface="Avenir Book"/>
              </a:rPr>
              <a:t>Connessioni a banda ultra larga per la PA e in particolare per Piano della Sanità elettronica. Nel 2013 circa il </a:t>
            </a:r>
            <a:r>
              <a:rPr lang="it-IT" sz="1200" b="1" dirty="0">
                <a:solidFill>
                  <a:srgbClr val="CC0000"/>
                </a:solidFill>
                <a:latin typeface="Avenir Book"/>
                <a:cs typeface="Avenir Book"/>
              </a:rPr>
              <a:t>98%</a:t>
            </a:r>
            <a:r>
              <a:rPr lang="it-IT" sz="1200" b="1" dirty="0">
                <a:solidFill>
                  <a:srgbClr val="004080"/>
                </a:solidFill>
                <a:latin typeface="Avenir Book"/>
                <a:cs typeface="Avenir Book"/>
              </a:rPr>
              <a:t> della popolazione risulta già coperta dal servizio ADSL o Wireless conforme al primo obiettivo dell’Agenda Digitale Europea: con </a:t>
            </a:r>
            <a:r>
              <a:rPr lang="it-IT" sz="1200" b="1" dirty="0">
                <a:solidFill>
                  <a:srgbClr val="CC0000"/>
                </a:solidFill>
                <a:latin typeface="Avenir Book"/>
                <a:cs typeface="Avenir Book"/>
              </a:rPr>
              <a:t>abbattimento del Digital Divide di base fino all’1% della popolazione.</a:t>
            </a:r>
          </a:p>
        </p:txBody>
      </p:sp>
      <p:pic>
        <p:nvPicPr>
          <p:cNvPr id="24" name="Picture 9" descr="rup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22" y="809922"/>
            <a:ext cx="3114675" cy="1831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 descr="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83" y="1652604"/>
            <a:ext cx="1709564" cy="147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69"/>
          <p:cNvSpPr>
            <a:spLocks noChangeArrowheads="1"/>
          </p:cNvSpPr>
          <p:nvPr/>
        </p:nvSpPr>
        <p:spPr bwMode="auto">
          <a:xfrm>
            <a:off x="2318530" y="2677464"/>
            <a:ext cx="1295400" cy="402291"/>
          </a:xfrm>
          <a:prstGeom prst="rect">
            <a:avLst/>
          </a:prstGeom>
          <a:noFill/>
          <a:ln w="9525">
            <a:noFill/>
            <a:miter lim="800000"/>
            <a:headEnd/>
            <a:tailEnd/>
          </a:ln>
          <a:effectLst/>
        </p:spPr>
        <p:txBody>
          <a:bodyPr lIns="18000" tIns="46800" rIns="18000" bIns="46800">
            <a:spAutoFit/>
          </a:bodyPr>
          <a:lstStyle/>
          <a:p>
            <a:pPr>
              <a:spcBef>
                <a:spcPct val="50000"/>
              </a:spcBef>
              <a:buClr>
                <a:srgbClr val="0A548C"/>
              </a:buClr>
              <a:buFont typeface="Wingdings" charset="2"/>
              <a:buNone/>
              <a:defRPr/>
            </a:pPr>
            <a:r>
              <a:rPr lang="it-IT" dirty="0">
                <a:solidFill>
                  <a:srgbClr val="004080"/>
                </a:solidFill>
                <a:effectLst>
                  <a:outerShdw blurRad="38100" dist="38100" dir="2700000" algn="tl">
                    <a:srgbClr val="DDDDDD"/>
                  </a:outerShdw>
                </a:effectLst>
                <a:latin typeface="Avenir Book"/>
                <a:ea typeface="+mn-ea"/>
                <a:cs typeface="Avenir Book"/>
              </a:rPr>
              <a:t>rete MAN </a:t>
            </a:r>
            <a:br>
              <a:rPr lang="it-IT" dirty="0">
                <a:solidFill>
                  <a:srgbClr val="004080"/>
                </a:solidFill>
                <a:effectLst>
                  <a:outerShdw blurRad="38100" dist="38100" dir="2700000" algn="tl">
                    <a:srgbClr val="DDDDDD"/>
                  </a:outerShdw>
                </a:effectLst>
                <a:latin typeface="Avenir Book"/>
                <a:ea typeface="+mn-ea"/>
                <a:cs typeface="Avenir Book"/>
              </a:rPr>
            </a:br>
            <a:r>
              <a:rPr lang="it-IT" dirty="0">
                <a:solidFill>
                  <a:srgbClr val="004080"/>
                </a:solidFill>
                <a:effectLst>
                  <a:outerShdw blurRad="38100" dist="38100" dir="2700000" algn="tl">
                    <a:srgbClr val="DDDDDD"/>
                  </a:outerShdw>
                </a:effectLst>
                <a:latin typeface="Avenir Book"/>
                <a:ea typeface="+mn-ea"/>
                <a:cs typeface="Avenir Book"/>
              </a:rPr>
              <a:t>provincia di  Lecce</a:t>
            </a:r>
          </a:p>
        </p:txBody>
      </p:sp>
      <p:pic>
        <p:nvPicPr>
          <p:cNvPr id="27" name="Picture 11" descr="datacen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3165506"/>
            <a:ext cx="2736031" cy="2578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4"/>
          <p:cNvSpPr>
            <a:spLocks noChangeArrowheads="1"/>
          </p:cNvSpPr>
          <p:nvPr/>
        </p:nvSpPr>
        <p:spPr bwMode="auto">
          <a:xfrm>
            <a:off x="107504" y="4005064"/>
            <a:ext cx="5761038" cy="1749425"/>
          </a:xfrm>
          <a:prstGeom prst="rect">
            <a:avLst/>
          </a:prstGeom>
          <a:noFill/>
          <a:ln w="9525">
            <a:noFill/>
            <a:miter lim="800000"/>
            <a:headEnd/>
            <a:tailEnd/>
          </a:ln>
        </p:spPr>
        <p:txBody>
          <a:bodyPr/>
          <a:lstStyle>
            <a:lvl1pPr marL="360363" indent="-360363"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9pPr>
          </a:lstStyle>
          <a:p>
            <a:pPr lvl="0" eaLnBrk="1" hangingPunct="1">
              <a:lnSpc>
                <a:spcPct val="90000"/>
              </a:lnSpc>
              <a:spcBef>
                <a:spcPct val="50000"/>
              </a:spcBef>
            </a:pPr>
            <a:r>
              <a:rPr lang="it-IT" sz="1400" b="1" dirty="0" smtClean="0">
                <a:solidFill>
                  <a:srgbClr val="CC0000"/>
                </a:solidFill>
                <a:effectLst>
                  <a:outerShdw blurRad="38100" dist="38100" dir="2700000" algn="tl">
                    <a:srgbClr val="C0C0C0"/>
                  </a:outerShdw>
                </a:effectLst>
                <a:latin typeface="Avenir Book"/>
                <a:cs typeface="Avenir Book"/>
              </a:rPr>
              <a:t>DATACENTER </a:t>
            </a:r>
            <a:r>
              <a:rPr lang="it-IT" sz="1200" b="1" dirty="0">
                <a:solidFill>
                  <a:schemeClr val="tx2">
                    <a:lumMod val="75000"/>
                  </a:schemeClr>
                </a:solidFill>
              </a:rPr>
              <a:t>(con </a:t>
            </a:r>
            <a:r>
              <a:rPr lang="it-IT" sz="1200" b="1" dirty="0" smtClean="0">
                <a:solidFill>
                  <a:schemeClr val="tx2">
                    <a:lumMod val="75000"/>
                  </a:schemeClr>
                </a:solidFill>
              </a:rPr>
              <a:t>certificazione </a:t>
            </a:r>
            <a:r>
              <a:rPr lang="it-IT" sz="1200" b="1" dirty="0">
                <a:solidFill>
                  <a:schemeClr val="tx2">
                    <a:lumMod val="75000"/>
                  </a:schemeClr>
                </a:solidFill>
              </a:rPr>
              <a:t>1SO </a:t>
            </a:r>
            <a:r>
              <a:rPr lang="it-IT" sz="1200" b="1" dirty="0" smtClean="0">
                <a:solidFill>
                  <a:schemeClr val="tx2">
                    <a:lumMod val="75000"/>
                  </a:schemeClr>
                </a:solidFill>
              </a:rPr>
              <a:t>27001)</a:t>
            </a:r>
            <a:endParaRPr lang="it-IT" sz="1200" b="1" dirty="0">
              <a:solidFill>
                <a:srgbClr val="CC0000"/>
              </a:solidFill>
              <a:effectLst>
                <a:outerShdw blurRad="38100" dist="38100" dir="2700000" algn="tl">
                  <a:srgbClr val="C0C0C0"/>
                </a:outerShdw>
              </a:effectLst>
              <a:latin typeface="Avenir Book"/>
              <a:cs typeface="Avenir Book"/>
            </a:endParaRPr>
          </a:p>
          <a:p>
            <a:pPr marL="174625" indent="-174625" eaLnBrk="1" hangingPunct="1">
              <a:spcBef>
                <a:spcPct val="50000"/>
              </a:spcBef>
              <a:buFont typeface="Arial" panose="020B0604020202020204" pitchFamily="34" charset="0"/>
              <a:buChar char="•"/>
              <a:tabLst>
                <a:tab pos="174625" algn="l"/>
                <a:tab pos="893763" algn="l"/>
                <a:tab pos="985838" algn="l"/>
              </a:tabLst>
            </a:pPr>
            <a:r>
              <a:rPr lang="it-IT" sz="1400" b="1" dirty="0">
                <a:solidFill>
                  <a:srgbClr val="CC0000"/>
                </a:solidFill>
                <a:effectLst>
                  <a:outerShdw blurRad="38100" dist="38100" dir="2700000" algn="tl">
                    <a:srgbClr val="C0C0C0"/>
                  </a:outerShdw>
                </a:effectLst>
                <a:latin typeface="Avenir Book"/>
                <a:cs typeface="Avenir Book"/>
              </a:rPr>
              <a:t>Due CED </a:t>
            </a:r>
            <a:r>
              <a:rPr lang="it-IT" sz="1400" b="1" dirty="0">
                <a:solidFill>
                  <a:srgbClr val="004080"/>
                </a:solidFill>
                <a:latin typeface="Avenir Book"/>
                <a:cs typeface="Avenir Book"/>
              </a:rPr>
              <a:t>(Centri Elaborazioni Dati) gemelli con tutte le applicazioni e il Virtual Machine in condivisione di carico</a:t>
            </a:r>
          </a:p>
          <a:p>
            <a:pPr marL="174625" indent="-174625" eaLnBrk="1" hangingPunct="1">
              <a:spcBef>
                <a:spcPct val="50000"/>
              </a:spcBef>
              <a:buFont typeface="Arial" panose="020B0604020202020204" pitchFamily="34" charset="0"/>
              <a:buChar char="•"/>
              <a:tabLst>
                <a:tab pos="174625" algn="l"/>
                <a:tab pos="893763" algn="l"/>
                <a:tab pos="985838" algn="l"/>
              </a:tabLst>
            </a:pPr>
            <a:r>
              <a:rPr lang="it-IT" sz="1400" b="1" dirty="0">
                <a:solidFill>
                  <a:srgbClr val="CC0000"/>
                </a:solidFill>
                <a:effectLst>
                  <a:outerShdw blurRad="38100" dist="38100" dir="2700000" algn="tl">
                    <a:srgbClr val="C0C0C0"/>
                  </a:outerShdw>
                </a:effectLst>
                <a:latin typeface="Avenir Book"/>
                <a:cs typeface="Avenir Book"/>
              </a:rPr>
              <a:t>Accessi in fibra ottica </a:t>
            </a:r>
            <a:r>
              <a:rPr lang="it-IT" sz="1400" b="1" dirty="0">
                <a:solidFill>
                  <a:srgbClr val="004080"/>
                </a:solidFill>
                <a:latin typeface="Avenir Book"/>
                <a:cs typeface="Avenir Book"/>
              </a:rPr>
              <a:t>con percorsi fisici differenziati: sinergia con rete banda larga regionale </a:t>
            </a:r>
          </a:p>
          <a:p>
            <a:pPr marL="174625" indent="-174625" eaLnBrk="1" hangingPunct="1">
              <a:spcBef>
                <a:spcPct val="50000"/>
              </a:spcBef>
              <a:buFont typeface="Arial" panose="020B0604020202020204" pitchFamily="34" charset="0"/>
              <a:buChar char="•"/>
              <a:tabLst>
                <a:tab pos="174625" algn="l"/>
                <a:tab pos="893763" algn="l"/>
                <a:tab pos="985838" algn="l"/>
              </a:tabLst>
            </a:pPr>
            <a:r>
              <a:rPr lang="it-IT" sz="1400" b="1" dirty="0">
                <a:solidFill>
                  <a:srgbClr val="CC0000"/>
                </a:solidFill>
                <a:effectLst>
                  <a:outerShdw blurRad="38100" dist="38100" dir="2700000" algn="tl">
                    <a:srgbClr val="C0C0C0"/>
                  </a:outerShdw>
                </a:effectLst>
                <a:latin typeface="Avenir Book"/>
                <a:cs typeface="Avenir Book"/>
              </a:rPr>
              <a:t>Interconnessione diretta in fibra </a:t>
            </a:r>
            <a:r>
              <a:rPr lang="it-IT" sz="1400" b="1" dirty="0">
                <a:solidFill>
                  <a:srgbClr val="004080"/>
                </a:solidFill>
                <a:latin typeface="Avenir Book"/>
                <a:cs typeface="Avenir Book"/>
              </a:rPr>
              <a:t>tra i due CED e con il 3° sito per </a:t>
            </a:r>
            <a:r>
              <a:rPr lang="it-IT" sz="1400" b="1" dirty="0" err="1">
                <a:solidFill>
                  <a:srgbClr val="004080"/>
                </a:solidFill>
                <a:latin typeface="Avenir Book"/>
                <a:cs typeface="Avenir Book"/>
              </a:rPr>
              <a:t>clustering</a:t>
            </a:r>
            <a:r>
              <a:rPr lang="it-IT" sz="1400" b="1" dirty="0">
                <a:solidFill>
                  <a:srgbClr val="004080"/>
                </a:solidFill>
                <a:latin typeface="Avenir Book"/>
                <a:cs typeface="Avenir Book"/>
              </a:rPr>
              <a:t>.</a:t>
            </a:r>
          </a:p>
        </p:txBody>
      </p:sp>
      <p:sp>
        <p:nvSpPr>
          <p:cNvPr id="29" name="Rettangolo 28"/>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venir Book"/>
                <a:ea typeface="ＭＳ Ｐゴシック" charset="-128"/>
                <a:cs typeface="Avenir Book"/>
              </a:rPr>
              <a:t>I  PRINCIPALI  PROGETTI</a:t>
            </a:r>
            <a:endParaRPr lang="it-IT" sz="1400" b="1" dirty="0">
              <a:solidFill>
                <a:schemeClr val="bg1"/>
              </a:solidFill>
              <a:effectLst>
                <a:outerShdw blurRad="38100" dist="38100" dir="2700000" algn="tl">
                  <a:srgbClr val="000000"/>
                </a:outerShdw>
              </a:effectLst>
              <a:latin typeface="Avenir Book"/>
              <a:ea typeface="ＭＳ Ｐゴシック" charset="-128"/>
              <a:cs typeface="Avenir Book"/>
            </a:endParaRPr>
          </a:p>
        </p:txBody>
      </p:sp>
      <p:sp>
        <p:nvSpPr>
          <p:cNvPr id="2" name="CasellaDiTesto 1"/>
          <p:cNvSpPr txBox="1"/>
          <p:nvPr/>
        </p:nvSpPr>
        <p:spPr>
          <a:xfrm>
            <a:off x="2231231" y="3167956"/>
            <a:ext cx="3600301" cy="815608"/>
          </a:xfrm>
          <a:prstGeom prst="rect">
            <a:avLst/>
          </a:prstGeom>
          <a:solidFill>
            <a:srgbClr val="FCDBC0"/>
          </a:solidFill>
          <a:effectLst/>
        </p:spPr>
        <p:txBody>
          <a:bodyPr wrap="square" rtlCol="0">
            <a:spAutoFit/>
          </a:bodyPr>
          <a:lstStyle/>
          <a:p>
            <a:r>
              <a:rPr lang="it-IT" b="1" dirty="0">
                <a:solidFill>
                  <a:srgbClr val="C00000"/>
                </a:solidFill>
                <a:latin typeface="Avenir Book"/>
              </a:rPr>
              <a:t>UN PO’ DI DATI</a:t>
            </a:r>
          </a:p>
          <a:p>
            <a:pPr lvl="0">
              <a:spcBef>
                <a:spcPts val="600"/>
              </a:spcBef>
            </a:pPr>
            <a:r>
              <a:rPr lang="it-IT" sz="800" b="1" dirty="0" smtClean="0">
                <a:solidFill>
                  <a:srgbClr val="C00000"/>
                </a:solidFill>
                <a:latin typeface="Avenir Book"/>
              </a:rPr>
              <a:t>400 </a:t>
            </a:r>
            <a:r>
              <a:rPr lang="it-IT" sz="800" b="1" dirty="0">
                <a:solidFill>
                  <a:srgbClr val="C00000"/>
                </a:solidFill>
                <a:latin typeface="Avenir Book"/>
              </a:rPr>
              <a:t>Mq</a:t>
            </a:r>
            <a:r>
              <a:rPr lang="it-IT" sz="800" b="1" dirty="0">
                <a:solidFill>
                  <a:schemeClr val="tx2">
                    <a:lumMod val="75000"/>
                  </a:schemeClr>
                </a:solidFill>
                <a:latin typeface="Avenir Book"/>
              </a:rPr>
              <a:t>. DATA CENTER, </a:t>
            </a:r>
            <a:r>
              <a:rPr lang="it-IT" sz="800" b="1" dirty="0">
                <a:solidFill>
                  <a:srgbClr val="C00000"/>
                </a:solidFill>
                <a:latin typeface="Avenir Book"/>
              </a:rPr>
              <a:t>203 </a:t>
            </a:r>
            <a:r>
              <a:rPr lang="it-IT" sz="800" b="1" dirty="0">
                <a:solidFill>
                  <a:schemeClr val="tx2">
                    <a:lumMod val="75000"/>
                  </a:schemeClr>
                </a:solidFill>
                <a:latin typeface="Avenir Book"/>
              </a:rPr>
              <a:t>SERVER FISICI, </a:t>
            </a:r>
            <a:r>
              <a:rPr lang="it-IT" sz="800" b="1" dirty="0">
                <a:solidFill>
                  <a:srgbClr val="C00000"/>
                </a:solidFill>
                <a:latin typeface="Avenir Book"/>
              </a:rPr>
              <a:t>355 </a:t>
            </a:r>
            <a:r>
              <a:rPr lang="it-IT" sz="800" b="1" dirty="0">
                <a:solidFill>
                  <a:schemeClr val="tx2">
                    <a:lumMod val="75000"/>
                  </a:schemeClr>
                </a:solidFill>
                <a:latin typeface="Avenir Book"/>
              </a:rPr>
              <a:t>SERVER VIRTUALI</a:t>
            </a:r>
          </a:p>
          <a:p>
            <a:pPr lvl="0"/>
            <a:r>
              <a:rPr lang="it-IT" sz="800" b="1" dirty="0">
                <a:solidFill>
                  <a:srgbClr val="C00000"/>
                </a:solidFill>
                <a:latin typeface="Avenir Book"/>
              </a:rPr>
              <a:t>219</a:t>
            </a:r>
            <a:r>
              <a:rPr lang="it-IT" sz="800" b="1" dirty="0">
                <a:solidFill>
                  <a:schemeClr val="tx2">
                    <a:lumMod val="75000"/>
                  </a:schemeClr>
                </a:solidFill>
                <a:latin typeface="Avenir Book"/>
              </a:rPr>
              <a:t> TB  </a:t>
            </a:r>
            <a:r>
              <a:rPr lang="it-IT" sz="800" b="1" dirty="0" smtClean="0">
                <a:solidFill>
                  <a:schemeClr val="tx2">
                    <a:lumMod val="75000"/>
                  </a:schemeClr>
                </a:solidFill>
                <a:latin typeface="Avenir Book"/>
              </a:rPr>
              <a:t>STORAGE</a:t>
            </a:r>
          </a:p>
          <a:p>
            <a:pPr lvl="0" defTabSz="72000"/>
            <a:r>
              <a:rPr lang="it-IT" sz="800" b="1" dirty="0">
                <a:solidFill>
                  <a:schemeClr val="tx2">
                    <a:lumMod val="75000"/>
                  </a:schemeClr>
                </a:solidFill>
                <a:latin typeface="Avenir Book"/>
              </a:rPr>
              <a:t>MONITORAGGIO CONTINUO DI </a:t>
            </a:r>
            <a:r>
              <a:rPr lang="it-IT" sz="800" b="1" dirty="0">
                <a:solidFill>
                  <a:srgbClr val="C00000"/>
                </a:solidFill>
                <a:latin typeface="Avenir Book"/>
              </a:rPr>
              <a:t>9.000 </a:t>
            </a:r>
            <a:r>
              <a:rPr lang="it-IT" sz="800" b="1" dirty="0">
                <a:solidFill>
                  <a:schemeClr val="tx2">
                    <a:lumMod val="75000"/>
                  </a:schemeClr>
                </a:solidFill>
                <a:latin typeface="Avenir Book"/>
              </a:rPr>
              <a:t>PUNTI DI CONTROLLO</a:t>
            </a:r>
          </a:p>
          <a:p>
            <a:pPr lvl="0" defTabSz="72000"/>
            <a:r>
              <a:rPr lang="it-IT" sz="800" b="1" dirty="0">
                <a:solidFill>
                  <a:schemeClr val="tx2">
                    <a:lumMod val="75000"/>
                  </a:schemeClr>
                </a:solidFill>
                <a:latin typeface="Avenir Book"/>
              </a:rPr>
              <a:t>OLTRE </a:t>
            </a:r>
            <a:r>
              <a:rPr lang="it-IT" sz="800" b="1" dirty="0">
                <a:solidFill>
                  <a:srgbClr val="C00000"/>
                </a:solidFill>
                <a:latin typeface="Avenir Book"/>
              </a:rPr>
              <a:t>600 </a:t>
            </a:r>
            <a:r>
              <a:rPr lang="it-IT" sz="800" b="1" dirty="0">
                <a:solidFill>
                  <a:schemeClr val="tx2">
                    <a:lumMod val="75000"/>
                  </a:schemeClr>
                </a:solidFill>
                <a:latin typeface="Avenir Book"/>
              </a:rPr>
              <a:t>INTERVENTI / MESE </a:t>
            </a:r>
            <a:r>
              <a:rPr lang="it-IT" sz="800" b="1" dirty="0" smtClean="0">
                <a:solidFill>
                  <a:schemeClr val="tx2">
                    <a:lumMod val="75000"/>
                  </a:schemeClr>
                </a:solidFill>
                <a:latin typeface="Avenir Book"/>
              </a:rPr>
              <a:t>HELPDESK</a:t>
            </a:r>
            <a:endParaRPr lang="it-IT" sz="800" dirty="0">
              <a:latin typeface="Avenir Book"/>
            </a:endParaRPr>
          </a:p>
        </p:txBody>
      </p:sp>
    </p:spTree>
    <p:extLst>
      <p:ext uri="{BB962C8B-B14F-4D97-AF65-F5344CB8AC3E}">
        <p14:creationId xmlns:p14="http://schemas.microsoft.com/office/powerpoint/2010/main" val="3919267849"/>
      </p:ext>
    </p:extLst>
  </p:cSld>
  <p:clrMapOvr>
    <a:masterClrMapping/>
  </p:clrMapOvr>
  <p:transition advClick="0" advTm="1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5" name="Rectangle 4"/>
          <p:cNvSpPr>
            <a:spLocks noChangeArrowheads="1"/>
          </p:cNvSpPr>
          <p:nvPr/>
        </p:nvSpPr>
        <p:spPr bwMode="auto">
          <a:xfrm>
            <a:off x="447402" y="553071"/>
            <a:ext cx="5564758" cy="923552"/>
          </a:xfrm>
          <a:prstGeom prst="rect">
            <a:avLst/>
          </a:prstGeom>
          <a:noFill/>
          <a:ln w="9525">
            <a:noFill/>
            <a:miter lim="800000"/>
            <a:headEnd/>
            <a:tailEnd/>
          </a:ln>
        </p:spPr>
        <p:txBody>
          <a:bodyPr/>
          <a:lstStyle>
            <a:lvl1pPr marL="360363" indent="-360363"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9pPr>
          </a:lstStyle>
          <a:p>
            <a:pPr marL="1588" indent="-1588" algn="ctr"/>
            <a:r>
              <a:rPr lang="it-IT" sz="1400" b="1" dirty="0" smtClean="0">
                <a:solidFill>
                  <a:srgbClr val="C00000"/>
                </a:solidFill>
                <a:latin typeface="Avenir Book"/>
                <a:cs typeface="Avenir Book"/>
              </a:rPr>
              <a:t>INTERNET </a:t>
            </a:r>
            <a:r>
              <a:rPr lang="it-IT" sz="1400" b="1" dirty="0">
                <a:solidFill>
                  <a:srgbClr val="C00000"/>
                </a:solidFill>
                <a:latin typeface="Avenir Book"/>
                <a:cs typeface="Avenir Book"/>
              </a:rPr>
              <a:t>VELOCE E SUPERVELOCE </a:t>
            </a:r>
          </a:p>
          <a:p>
            <a:pPr marL="1588" indent="-1588"/>
            <a:r>
              <a:rPr lang="it-IT" sz="1400" b="1" dirty="0">
                <a:solidFill>
                  <a:srgbClr val="004080"/>
                </a:solidFill>
                <a:latin typeface="Avenir Book"/>
                <a:cs typeface="Avenir Book"/>
              </a:rPr>
              <a:t>Entro il </a:t>
            </a:r>
            <a:r>
              <a:rPr lang="it-IT" sz="1400" b="1" dirty="0">
                <a:solidFill>
                  <a:srgbClr val="C00000"/>
                </a:solidFill>
                <a:latin typeface="Avenir Book"/>
                <a:cs typeface="Avenir Book"/>
              </a:rPr>
              <a:t>primo semestre 2016</a:t>
            </a:r>
            <a:r>
              <a:rPr lang="it-IT" sz="1400" b="1" dirty="0">
                <a:solidFill>
                  <a:srgbClr val="004080"/>
                </a:solidFill>
                <a:latin typeface="Avenir Book"/>
                <a:cs typeface="Avenir Book"/>
              </a:rPr>
              <a:t>, sarà raggiunta la copertura di </a:t>
            </a:r>
            <a:r>
              <a:rPr lang="it-IT" sz="1400" b="1" dirty="0">
                <a:solidFill>
                  <a:srgbClr val="C00000"/>
                </a:solidFill>
                <a:latin typeface="Avenir Book"/>
                <a:cs typeface="Avenir Book"/>
              </a:rPr>
              <a:t>154 nuovi comuni </a:t>
            </a:r>
            <a:r>
              <a:rPr lang="it-IT" sz="1400" b="1" dirty="0">
                <a:solidFill>
                  <a:srgbClr val="004080"/>
                </a:solidFill>
                <a:latin typeface="Avenir Book"/>
                <a:cs typeface="Avenir Book"/>
              </a:rPr>
              <a:t>e di 1,2 unità immobiliari. </a:t>
            </a:r>
            <a:r>
              <a:rPr lang="it-IT" sz="1400" b="1" dirty="0">
                <a:solidFill>
                  <a:srgbClr val="C00000"/>
                </a:solidFill>
                <a:latin typeface="Avenir Book"/>
                <a:cs typeface="Avenir Book"/>
              </a:rPr>
              <a:t>Più di 1.100 edifici saranno collegati a 100 Megabit al secondo</a:t>
            </a:r>
            <a:r>
              <a:rPr lang="it-IT" sz="1400" b="1" dirty="0">
                <a:solidFill>
                  <a:srgbClr val="004080"/>
                </a:solidFill>
                <a:latin typeface="Avenir Book"/>
                <a:cs typeface="Avenir Book"/>
              </a:rPr>
              <a:t>. </a:t>
            </a:r>
          </a:p>
        </p:txBody>
      </p:sp>
      <p:sp>
        <p:nvSpPr>
          <p:cNvPr id="16" name="Rettangolo 15"/>
          <p:cNvSpPr/>
          <p:nvPr/>
        </p:nvSpPr>
        <p:spPr>
          <a:xfrm>
            <a:off x="4331825" y="2199559"/>
            <a:ext cx="4753765" cy="1384995"/>
          </a:xfrm>
          <a:prstGeom prst="rect">
            <a:avLst/>
          </a:prstGeom>
        </p:spPr>
        <p:txBody>
          <a:bodyPr wrap="square">
            <a:spAutoFit/>
          </a:bodyPr>
          <a:lstStyle/>
          <a:p>
            <a:r>
              <a:rPr lang="it-IT" sz="1200" b="1" dirty="0">
                <a:solidFill>
                  <a:srgbClr val="004080"/>
                </a:solidFill>
                <a:latin typeface="Avenir Book"/>
                <a:cs typeface="Avenir Book"/>
              </a:rPr>
              <a:t>Poiché nelle 7 principali città della Puglia (Bari, Taranto, Foggia, Lecce, Brindisi, Andria e Barletta) gli Operatori privati di TLC intervengono autonomamente, si può prevedere che </a:t>
            </a:r>
            <a:r>
              <a:rPr lang="it-IT" sz="1200" b="1" dirty="0">
                <a:solidFill>
                  <a:srgbClr val="C00000"/>
                </a:solidFill>
                <a:latin typeface="Avenir Book"/>
                <a:cs typeface="Avenir Book"/>
              </a:rPr>
              <a:t>entro il 2017 tutti i Comuni della Puglia (il 100% della popolazione) </a:t>
            </a:r>
            <a:r>
              <a:rPr lang="it-IT" sz="1200" b="1" dirty="0">
                <a:solidFill>
                  <a:schemeClr val="tx2"/>
                </a:solidFill>
                <a:latin typeface="Avenir Book"/>
                <a:cs typeface="Avenir Book"/>
              </a:rPr>
              <a:t>saranno d</a:t>
            </a:r>
            <a:r>
              <a:rPr lang="it-IT" sz="1200" b="1" dirty="0">
                <a:solidFill>
                  <a:srgbClr val="004080"/>
                </a:solidFill>
                <a:latin typeface="Avenir Book"/>
                <a:cs typeface="Avenir Book"/>
              </a:rPr>
              <a:t>otati di </a:t>
            </a:r>
            <a:r>
              <a:rPr lang="it-IT" sz="1200" b="1" dirty="0">
                <a:solidFill>
                  <a:srgbClr val="C00000"/>
                </a:solidFill>
                <a:latin typeface="Avenir Book"/>
                <a:cs typeface="Avenir Book"/>
              </a:rPr>
              <a:t>rete in fibra ottica per la BUL@30Mbps </a:t>
            </a:r>
            <a:r>
              <a:rPr lang="it-IT" sz="1200" b="1" dirty="0">
                <a:solidFill>
                  <a:schemeClr val="tx2"/>
                </a:solidFill>
                <a:latin typeface="Avenir Book"/>
                <a:cs typeface="Avenir Book"/>
              </a:rPr>
              <a:t>e saranno iniziate le operazioni per portare una parte di essi a disporre della</a:t>
            </a:r>
            <a:r>
              <a:rPr lang="it-IT" sz="1200" b="1" dirty="0">
                <a:solidFill>
                  <a:srgbClr val="002060"/>
                </a:solidFill>
                <a:latin typeface="Avenir Book"/>
                <a:cs typeface="Avenir Book"/>
              </a:rPr>
              <a:t> </a:t>
            </a:r>
            <a:r>
              <a:rPr lang="it-IT" sz="1200" b="1" dirty="0" smtClean="0">
                <a:solidFill>
                  <a:srgbClr val="C00000"/>
                </a:solidFill>
                <a:latin typeface="Avenir Book"/>
                <a:cs typeface="Avenir Book"/>
              </a:rPr>
              <a:t>BUL@100Mbps.</a:t>
            </a:r>
            <a:endParaRPr lang="it-IT" sz="1200" dirty="0">
              <a:solidFill>
                <a:srgbClr val="C00000"/>
              </a:solidFill>
              <a:latin typeface="Avenir Book"/>
              <a:cs typeface="Avenir Book"/>
            </a:endParaRPr>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23037">
            <a:off x="5763864" y="195063"/>
            <a:ext cx="380484" cy="470169"/>
          </a:xfrm>
          <a:prstGeom prst="rect">
            <a:avLst/>
          </a:prstGeom>
        </p:spPr>
      </p:pic>
      <p:sp>
        <p:nvSpPr>
          <p:cNvPr id="12" name="CasellaDiTesto 11"/>
          <p:cNvSpPr txBox="1"/>
          <p:nvPr/>
        </p:nvSpPr>
        <p:spPr>
          <a:xfrm>
            <a:off x="6156176" y="100591"/>
            <a:ext cx="2959539" cy="1246495"/>
          </a:xfrm>
          <a:prstGeom prst="rect">
            <a:avLst/>
          </a:prstGeom>
          <a:solidFill>
            <a:srgbClr val="FCDBC0"/>
          </a:solidFill>
          <a:effectLst/>
        </p:spPr>
        <p:txBody>
          <a:bodyPr wrap="square" rtlCol="0">
            <a:spAutoFit/>
          </a:bodyPr>
          <a:lstStyle/>
          <a:p>
            <a:r>
              <a:rPr lang="it-IT" b="1" dirty="0">
                <a:solidFill>
                  <a:srgbClr val="C00000"/>
                </a:solidFill>
                <a:latin typeface="Avenir Book"/>
              </a:rPr>
              <a:t>UN PO’ DI DATI</a:t>
            </a:r>
          </a:p>
          <a:p>
            <a:pPr>
              <a:spcBef>
                <a:spcPts val="600"/>
              </a:spcBef>
            </a:pPr>
            <a:r>
              <a:rPr lang="it-IT" b="1" dirty="0">
                <a:solidFill>
                  <a:srgbClr val="004080"/>
                </a:solidFill>
                <a:latin typeface="Avenir Book"/>
                <a:cs typeface="Avenir Book"/>
              </a:rPr>
              <a:t>Risorse messe a disposizione dalla Regione Puglia: </a:t>
            </a:r>
            <a:r>
              <a:rPr lang="it-IT" b="1" dirty="0">
                <a:solidFill>
                  <a:srgbClr val="C00000"/>
                </a:solidFill>
                <a:latin typeface="Avenir Book"/>
                <a:cs typeface="Avenir Book"/>
              </a:rPr>
              <a:t>Euro  61.728.411,35 </a:t>
            </a:r>
            <a:r>
              <a:rPr lang="it-IT" b="1" dirty="0">
                <a:solidFill>
                  <a:srgbClr val="004080"/>
                </a:solidFill>
                <a:latin typeface="Avenir Book"/>
                <a:cs typeface="Avenir Book"/>
              </a:rPr>
              <a:t>della programmazione 2007-2013 </a:t>
            </a:r>
          </a:p>
          <a:p>
            <a:r>
              <a:rPr lang="it-IT" b="1" dirty="0">
                <a:solidFill>
                  <a:srgbClr val="004080"/>
                </a:solidFill>
                <a:latin typeface="Avenir Book"/>
                <a:cs typeface="Avenir Book"/>
              </a:rPr>
              <a:t>Progetto affidato a </a:t>
            </a:r>
            <a:r>
              <a:rPr lang="it-IT" b="1" dirty="0">
                <a:solidFill>
                  <a:srgbClr val="C00000"/>
                </a:solidFill>
                <a:latin typeface="Avenir Book"/>
                <a:cs typeface="Avenir Book"/>
              </a:rPr>
              <a:t>Telecom Italia </a:t>
            </a:r>
            <a:r>
              <a:rPr lang="it-IT" b="1" dirty="0" err="1">
                <a:solidFill>
                  <a:srgbClr val="C00000"/>
                </a:solidFill>
                <a:latin typeface="Avenir Book"/>
                <a:cs typeface="Avenir Book"/>
              </a:rPr>
              <a:t>S.p.A</a:t>
            </a:r>
            <a:endParaRPr lang="it-IT" b="1" dirty="0">
              <a:solidFill>
                <a:srgbClr val="C00000"/>
              </a:solidFill>
              <a:latin typeface="Avenir Book"/>
              <a:cs typeface="Avenir Book"/>
            </a:endParaRPr>
          </a:p>
          <a:p>
            <a:r>
              <a:rPr lang="it-IT" b="1" dirty="0">
                <a:solidFill>
                  <a:srgbClr val="004080"/>
                </a:solidFill>
                <a:latin typeface="Avenir Book"/>
                <a:cs typeface="Avenir Book"/>
              </a:rPr>
              <a:t>Dimensione complessiva dell’investimento: </a:t>
            </a:r>
            <a:endParaRPr lang="it-IT" b="1" dirty="0" smtClean="0">
              <a:solidFill>
                <a:srgbClr val="004080"/>
              </a:solidFill>
              <a:latin typeface="Avenir Book"/>
              <a:cs typeface="Avenir Book"/>
            </a:endParaRPr>
          </a:p>
          <a:p>
            <a:r>
              <a:rPr lang="it-IT" b="1" dirty="0" smtClean="0">
                <a:solidFill>
                  <a:srgbClr val="C00000"/>
                </a:solidFill>
                <a:latin typeface="Avenir Book"/>
                <a:cs typeface="Avenir Book"/>
              </a:rPr>
              <a:t>Euro  </a:t>
            </a:r>
            <a:r>
              <a:rPr lang="it-IT" b="1" dirty="0">
                <a:solidFill>
                  <a:srgbClr val="C00000"/>
                </a:solidFill>
                <a:latin typeface="Avenir Book"/>
                <a:cs typeface="Avenir Book"/>
              </a:rPr>
              <a:t>95.068.000,00 - Contributo pari a 64,93%</a:t>
            </a: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81" y="2199559"/>
            <a:ext cx="3577664" cy="1537635"/>
          </a:xfrm>
          <a:prstGeom prst="rect">
            <a:avLst/>
          </a:prstGeom>
        </p:spPr>
      </p:pic>
      <p:sp>
        <p:nvSpPr>
          <p:cNvPr id="14" name="Rectangle 1"/>
          <p:cNvSpPr>
            <a:spLocks noChangeArrowheads="1"/>
          </p:cNvSpPr>
          <p:nvPr/>
        </p:nvSpPr>
        <p:spPr bwMode="auto">
          <a:xfrm>
            <a:off x="447401" y="3768135"/>
            <a:ext cx="7924800" cy="1971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90500" indent="-166688">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1pPr>
            <a:lvl2pPr marL="723900" indent="-26670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2pPr>
            <a:lvl3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3pPr>
            <a:lvl4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4pPr>
            <a:lvl5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9pPr>
          </a:lstStyle>
          <a:p>
            <a:pPr>
              <a:buSzPct val="100000"/>
              <a:defRPr/>
            </a:pPr>
            <a:endParaRPr lang="it-IT" dirty="0" smtClean="0"/>
          </a:p>
          <a:p>
            <a:pPr marL="166688" indent="-142875">
              <a:buClr>
                <a:srgbClr val="004080"/>
              </a:buClr>
              <a:buSzPct val="100000"/>
              <a:buFont typeface="Arial" panose="020B0604020202020204" pitchFamily="34" charset="0"/>
              <a:buChar char="•"/>
              <a:defRPr/>
            </a:pPr>
            <a:r>
              <a:rPr lang="it-IT" sz="1400" b="1" dirty="0" smtClean="0">
                <a:solidFill>
                  <a:srgbClr val="004080"/>
                </a:solidFill>
              </a:rPr>
              <a:t>L'iniziativa di Banda Ultra Larga, con la disponibilità di collegamenti direttamente in fibra ottica per le sedi della PA,  abilita alla </a:t>
            </a:r>
            <a:r>
              <a:rPr lang="it-IT" sz="1400" b="1" dirty="0" smtClean="0">
                <a:solidFill>
                  <a:srgbClr val="C00000"/>
                </a:solidFill>
              </a:rPr>
              <a:t>migliore fruizione dei nuovi servizi </a:t>
            </a:r>
            <a:r>
              <a:rPr lang="it-IT" sz="1400" b="1" dirty="0" smtClean="0">
                <a:solidFill>
                  <a:srgbClr val="004080"/>
                </a:solidFill>
              </a:rPr>
              <a:t>che nell'ambito dell'Agenda Digitale si stanno predisponendo per l'innovazione della PA</a:t>
            </a:r>
          </a:p>
          <a:p>
            <a:pPr marL="187325">
              <a:buSzPct val="100000"/>
              <a:defRPr/>
            </a:pPr>
            <a:endParaRPr lang="it-IT" sz="1400" b="1" dirty="0" smtClean="0">
              <a:solidFill>
                <a:srgbClr val="004080"/>
              </a:solidFill>
            </a:endParaRPr>
          </a:p>
          <a:p>
            <a:pPr marL="166688" indent="-142875">
              <a:buClr>
                <a:srgbClr val="004080"/>
              </a:buClr>
              <a:buSzPct val="100000"/>
              <a:buFont typeface="Arial" panose="020B0604020202020204" pitchFamily="34" charset="0"/>
              <a:buChar char="•"/>
              <a:defRPr/>
            </a:pPr>
            <a:r>
              <a:rPr lang="it-IT" sz="1400" b="1" dirty="0" smtClean="0">
                <a:solidFill>
                  <a:srgbClr val="004080"/>
                </a:solidFill>
              </a:rPr>
              <a:t>Il primo esempio molto significativo è dato dal </a:t>
            </a:r>
            <a:r>
              <a:rPr lang="it-IT" sz="1400" b="1" dirty="0" smtClean="0">
                <a:solidFill>
                  <a:srgbClr val="C00000"/>
                </a:solidFill>
              </a:rPr>
              <a:t>Cloud Computing </a:t>
            </a:r>
            <a:r>
              <a:rPr lang="it-IT" sz="1400" b="1" dirty="0" smtClean="0">
                <a:solidFill>
                  <a:srgbClr val="004080"/>
                </a:solidFill>
              </a:rPr>
              <a:t>che prevede la possibilità di spostare i sistemi informatici degli EE.LL. dai loro </a:t>
            </a:r>
            <a:r>
              <a:rPr lang="it-IT" sz="1400" b="1" dirty="0" err="1" smtClean="0">
                <a:solidFill>
                  <a:srgbClr val="004080"/>
                </a:solidFill>
              </a:rPr>
              <a:t>datacenter</a:t>
            </a:r>
            <a:r>
              <a:rPr lang="it-IT" sz="1400" b="1" dirty="0" smtClean="0">
                <a:solidFill>
                  <a:srgbClr val="004080"/>
                </a:solidFill>
              </a:rPr>
              <a:t> a grandi </a:t>
            </a:r>
            <a:r>
              <a:rPr lang="it-IT" sz="1400" b="1" dirty="0" err="1" smtClean="0">
                <a:solidFill>
                  <a:srgbClr val="004080"/>
                </a:solidFill>
              </a:rPr>
              <a:t>datacenter</a:t>
            </a:r>
            <a:r>
              <a:rPr lang="it-IT" sz="1400" b="1" dirty="0" smtClean="0">
                <a:solidFill>
                  <a:srgbClr val="004080"/>
                </a:solidFill>
              </a:rPr>
              <a:t> gestiti a livello regionale o nazionale che ospitano le applicazioni informatiche dell'Ente su sistemi virtuali condivisi. </a:t>
            </a:r>
          </a:p>
        </p:txBody>
      </p:sp>
      <p:sp>
        <p:nvSpPr>
          <p:cNvPr id="21" name="Rectangle 2"/>
          <p:cNvSpPr>
            <a:spLocks noChangeArrowheads="1"/>
          </p:cNvSpPr>
          <p:nvPr/>
        </p:nvSpPr>
        <p:spPr bwMode="auto">
          <a:xfrm>
            <a:off x="250825" y="0"/>
            <a:ext cx="468121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9pPr>
          </a:lstStyle>
          <a:p>
            <a:pPr algn="ctr" eaLnBrk="1" hangingPunct="1">
              <a:buSzPct val="100000"/>
              <a:defRPr/>
            </a:pPr>
            <a:r>
              <a:rPr lang="it-IT" sz="3200" b="1" dirty="0" smtClean="0">
                <a:solidFill>
                  <a:srgbClr val="CC3300"/>
                </a:solidFill>
                <a:effectLst>
                  <a:outerShdw blurRad="38100" dist="38100" dir="2700000" algn="tl">
                    <a:srgbClr val="C0C0C0"/>
                  </a:outerShdw>
                </a:effectLst>
                <a:latin typeface="Arial Rounded MT Bold" panose="020F0704030504030204" pitchFamily="34" charset="0"/>
              </a:rPr>
              <a:t>Banda Ultra Larga</a:t>
            </a:r>
          </a:p>
        </p:txBody>
      </p:sp>
      <p:sp>
        <p:nvSpPr>
          <p:cNvPr id="22" name="Rectangle 4"/>
          <p:cNvSpPr>
            <a:spLocks noChangeArrowheads="1"/>
          </p:cNvSpPr>
          <p:nvPr/>
        </p:nvSpPr>
        <p:spPr bwMode="auto">
          <a:xfrm>
            <a:off x="447401" y="1374159"/>
            <a:ext cx="8668313" cy="914576"/>
          </a:xfrm>
          <a:prstGeom prst="rect">
            <a:avLst/>
          </a:prstGeom>
          <a:noFill/>
          <a:ln w="9525">
            <a:noFill/>
            <a:miter lim="800000"/>
            <a:headEnd/>
            <a:tailEnd/>
          </a:ln>
        </p:spPr>
        <p:txBody>
          <a:bodyPr/>
          <a:lstStyle>
            <a:lvl1pPr marL="360363" indent="-360363"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9pPr>
          </a:lstStyle>
          <a:p>
            <a:pPr marL="1588" indent="-1588"/>
            <a:r>
              <a:rPr lang="it-IT" sz="1400" b="1" dirty="0" smtClean="0">
                <a:solidFill>
                  <a:srgbClr val="004080"/>
                </a:solidFill>
                <a:latin typeface="Avenir Book"/>
                <a:cs typeface="Avenir Book"/>
              </a:rPr>
              <a:t>Saranno </a:t>
            </a:r>
            <a:r>
              <a:rPr lang="it-IT" sz="1400" b="1" dirty="0">
                <a:solidFill>
                  <a:srgbClr val="004080"/>
                </a:solidFill>
                <a:latin typeface="Avenir Book"/>
                <a:cs typeface="Avenir Book"/>
              </a:rPr>
              <a:t>connesse le sedi </a:t>
            </a:r>
            <a:r>
              <a:rPr lang="it-IT" sz="1400" b="1" dirty="0" smtClean="0">
                <a:solidFill>
                  <a:srgbClr val="004080"/>
                </a:solidFill>
                <a:latin typeface="Avenir Book"/>
                <a:cs typeface="Avenir Book"/>
              </a:rPr>
              <a:t>di </a:t>
            </a:r>
            <a:r>
              <a:rPr lang="it-IT" sz="1400" b="1" dirty="0" smtClean="0">
                <a:solidFill>
                  <a:srgbClr val="C00000"/>
                </a:solidFill>
                <a:latin typeface="Avenir Book"/>
                <a:cs typeface="Avenir Book"/>
              </a:rPr>
              <a:t>579 PA tra centrali e locali, </a:t>
            </a:r>
            <a:r>
              <a:rPr lang="it-IT" sz="1400" b="1" dirty="0">
                <a:solidFill>
                  <a:srgbClr val="C00000"/>
                </a:solidFill>
                <a:latin typeface="Avenir Book"/>
                <a:cs typeface="Avenir Book"/>
              </a:rPr>
              <a:t>siti delle Forze Armate e della giustizia, 1779 istituti </a:t>
            </a:r>
            <a:r>
              <a:rPr lang="it-IT" sz="1400" b="1" dirty="0" smtClean="0">
                <a:solidFill>
                  <a:srgbClr val="C00000"/>
                </a:solidFill>
                <a:latin typeface="Avenir Book"/>
                <a:cs typeface="Avenir Book"/>
              </a:rPr>
              <a:t>scolastici </a:t>
            </a:r>
            <a:r>
              <a:rPr lang="it-IT" sz="1400" b="1" dirty="0">
                <a:solidFill>
                  <a:srgbClr val="C00000"/>
                </a:solidFill>
                <a:latin typeface="Avenir Book"/>
                <a:cs typeface="Avenir Book"/>
              </a:rPr>
              <a:t>e uffici della Pubblica Istruzione, 258 tra ospedali e strutture sanitarie. </a:t>
            </a:r>
          </a:p>
          <a:p>
            <a:pPr marL="1588" indent="-1588"/>
            <a:r>
              <a:rPr lang="it-IT" sz="1400" b="1" dirty="0">
                <a:solidFill>
                  <a:srgbClr val="C00000"/>
                </a:solidFill>
                <a:latin typeface="Avenir Book"/>
                <a:cs typeface="Avenir Book"/>
              </a:rPr>
              <a:t>2.682.311 cittadini pugliesi </a:t>
            </a:r>
            <a:r>
              <a:rPr lang="it-IT" sz="1400" b="1" dirty="0">
                <a:solidFill>
                  <a:srgbClr val="004080"/>
                </a:solidFill>
                <a:latin typeface="Avenir Book"/>
                <a:cs typeface="Avenir Book"/>
              </a:rPr>
              <a:t>raggiunti dal cavo in fibra ottica e abilitati </a:t>
            </a:r>
            <a:r>
              <a:rPr lang="it-IT" sz="1400" b="1" dirty="0">
                <a:solidFill>
                  <a:srgbClr val="C00000"/>
                </a:solidFill>
                <a:latin typeface="Avenir Book"/>
                <a:cs typeface="Avenir Book"/>
              </a:rPr>
              <a:t>a 30 Mbps (65,8</a:t>
            </a:r>
            <a:r>
              <a:rPr lang="it-IT" sz="1400" b="1" dirty="0" smtClean="0">
                <a:solidFill>
                  <a:srgbClr val="C00000"/>
                </a:solidFill>
                <a:latin typeface="Avenir Book"/>
                <a:cs typeface="Avenir Book"/>
              </a:rPr>
              <a:t>%)</a:t>
            </a:r>
            <a:endParaRPr lang="it-IT" sz="1400" b="1" dirty="0">
              <a:solidFill>
                <a:srgbClr val="C00000"/>
              </a:solidFill>
              <a:latin typeface="Avenir Book"/>
              <a:cs typeface="Avenir Book"/>
            </a:endParaRPr>
          </a:p>
        </p:txBody>
      </p:sp>
    </p:spTree>
    <p:extLst>
      <p:ext uri="{BB962C8B-B14F-4D97-AF65-F5344CB8AC3E}">
        <p14:creationId xmlns:p14="http://schemas.microsoft.com/office/powerpoint/2010/main" val="2658210079"/>
      </p:ext>
    </p:extLst>
  </p:cSld>
  <p:clrMapOvr>
    <a:masterClrMapping/>
  </p:clrMapOvr>
  <p:transition advClick="0" advTm="1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3" name="Rectangle 1"/>
          <p:cNvSpPr>
            <a:spLocks noChangeArrowheads="1"/>
          </p:cNvSpPr>
          <p:nvPr/>
        </p:nvSpPr>
        <p:spPr bwMode="auto">
          <a:xfrm>
            <a:off x="570760" y="945357"/>
            <a:ext cx="7924800" cy="3633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90500" indent="-166688">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1pPr>
            <a:lvl2pPr marL="723900" indent="-26670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2pPr>
            <a:lvl3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3pPr>
            <a:lvl4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4pPr>
            <a:lvl5pPr>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905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sz="1000">
                <a:solidFill>
                  <a:srgbClr val="000000"/>
                </a:solidFill>
                <a:latin typeface="Arial" panose="020B0604020202020204" pitchFamily="34" charset="0"/>
                <a:ea typeface="MS PGothic" panose="020B0600070205080204" pitchFamily="34" charset="-128"/>
              </a:defRPr>
            </a:lvl9pPr>
          </a:lstStyle>
          <a:p>
            <a:pPr>
              <a:buSzPct val="100000"/>
              <a:defRPr/>
            </a:pPr>
            <a:endParaRPr lang="it-IT" dirty="0" smtClean="0"/>
          </a:p>
          <a:p>
            <a:pPr marL="23813" indent="0">
              <a:buClr>
                <a:srgbClr val="004080"/>
              </a:buClr>
              <a:buSzPct val="100000"/>
              <a:defRPr/>
            </a:pPr>
            <a:r>
              <a:rPr lang="it-IT" sz="1400" b="1" dirty="0" smtClean="0">
                <a:solidFill>
                  <a:srgbClr val="004080"/>
                </a:solidFill>
              </a:rPr>
              <a:t>Il nuovo </a:t>
            </a:r>
            <a:r>
              <a:rPr lang="it-IT" sz="1400" b="1" dirty="0" smtClean="0">
                <a:solidFill>
                  <a:srgbClr val="C00000"/>
                </a:solidFill>
              </a:rPr>
              <a:t>ecosistema dei servizi informatici della PA </a:t>
            </a:r>
            <a:r>
              <a:rPr lang="it-IT" sz="1400" b="1" dirty="0" smtClean="0">
                <a:solidFill>
                  <a:srgbClr val="004080"/>
                </a:solidFill>
              </a:rPr>
              <a:t>si basa su:</a:t>
            </a:r>
          </a:p>
          <a:p>
            <a:pPr marL="179388">
              <a:buSzPct val="100000"/>
              <a:defRPr/>
            </a:pPr>
            <a:endParaRPr lang="it-IT" sz="1400" b="1" dirty="0" smtClean="0">
              <a:solidFill>
                <a:srgbClr val="004080"/>
              </a:solidFill>
            </a:endParaRPr>
          </a:p>
          <a:p>
            <a:pPr lvl="1">
              <a:buClr>
                <a:srgbClr val="000000"/>
              </a:buClr>
              <a:buSzPct val="100000"/>
              <a:buFont typeface="Times New Roman" panose="02020603050405020304" pitchFamily="18" charset="0"/>
              <a:buChar char="–"/>
              <a:defRPr/>
            </a:pPr>
            <a:r>
              <a:rPr lang="it-IT" sz="1400" b="1" dirty="0" smtClean="0">
                <a:solidFill>
                  <a:srgbClr val="C00000"/>
                </a:solidFill>
              </a:rPr>
              <a:t>La Banda Ultra Larga </a:t>
            </a:r>
            <a:r>
              <a:rPr lang="it-IT" sz="1400" b="1" dirty="0" smtClean="0">
                <a:solidFill>
                  <a:srgbClr val="004080"/>
                </a:solidFill>
              </a:rPr>
              <a:t>per collegamenti veloci che consentano di operare sulle applicazioni informatiche remote come se fossero installate localmente</a:t>
            </a:r>
          </a:p>
          <a:p>
            <a:pPr lvl="1">
              <a:buClr>
                <a:srgbClr val="000000"/>
              </a:buClr>
              <a:buSzPct val="100000"/>
              <a:buFont typeface="Times New Roman" panose="02020603050405020304" pitchFamily="18" charset="0"/>
              <a:buChar char="–"/>
              <a:defRPr/>
            </a:pPr>
            <a:r>
              <a:rPr lang="it-IT" sz="1400" b="1" dirty="0" smtClean="0">
                <a:solidFill>
                  <a:srgbClr val="C00000"/>
                </a:solidFill>
              </a:rPr>
              <a:t>La rete RUPAR/SPC </a:t>
            </a:r>
            <a:r>
              <a:rPr lang="it-IT" sz="1400" b="1" dirty="0" smtClean="0">
                <a:solidFill>
                  <a:srgbClr val="004080"/>
                </a:solidFill>
              </a:rPr>
              <a:t>per la garanzia della sicurezza delle attività e dei dati in conformità al dettato legislativo del CAD (</a:t>
            </a:r>
            <a:r>
              <a:rPr lang="it-IT" sz="1400" b="1" dirty="0" err="1" smtClean="0">
                <a:solidFill>
                  <a:srgbClr val="004080"/>
                </a:solidFill>
              </a:rPr>
              <a:t>Dlgs</a:t>
            </a:r>
            <a:r>
              <a:rPr lang="it-IT" sz="1400" b="1" dirty="0" smtClean="0">
                <a:solidFill>
                  <a:srgbClr val="004080"/>
                </a:solidFill>
              </a:rPr>
              <a:t>. n. 85/2005 e </a:t>
            </a:r>
            <a:r>
              <a:rPr lang="it-IT" sz="1400" b="1" dirty="0" err="1" smtClean="0">
                <a:solidFill>
                  <a:srgbClr val="004080"/>
                </a:solidFill>
              </a:rPr>
              <a:t>s.m.i.</a:t>
            </a:r>
            <a:r>
              <a:rPr lang="it-IT" sz="1400" b="1" dirty="0" smtClean="0">
                <a:solidFill>
                  <a:srgbClr val="004080"/>
                </a:solidFill>
              </a:rPr>
              <a:t>, capo VIII – SPC)</a:t>
            </a:r>
          </a:p>
          <a:p>
            <a:pPr lvl="1">
              <a:buClr>
                <a:srgbClr val="000000"/>
              </a:buClr>
              <a:buSzPct val="100000"/>
              <a:buFont typeface="Times New Roman" panose="02020603050405020304" pitchFamily="18" charset="0"/>
              <a:buChar char="–"/>
              <a:defRPr/>
            </a:pPr>
            <a:r>
              <a:rPr lang="it-IT" sz="1400" b="1" dirty="0" smtClean="0">
                <a:solidFill>
                  <a:srgbClr val="C00000"/>
                </a:solidFill>
              </a:rPr>
              <a:t>I Datacenter di Cloud Computing </a:t>
            </a:r>
            <a:r>
              <a:rPr lang="it-IT" sz="1400" b="1" dirty="0" smtClean="0">
                <a:solidFill>
                  <a:srgbClr val="004080"/>
                </a:solidFill>
              </a:rPr>
              <a:t>per la massima qualità dei servizi e conformità alla normativa in termini di Business </a:t>
            </a:r>
            <a:r>
              <a:rPr lang="it-IT" sz="1400" b="1" dirty="0" err="1" smtClean="0">
                <a:solidFill>
                  <a:srgbClr val="004080"/>
                </a:solidFill>
              </a:rPr>
              <a:t>Continuity</a:t>
            </a:r>
            <a:r>
              <a:rPr lang="it-IT" sz="1400" b="1" dirty="0" smtClean="0">
                <a:solidFill>
                  <a:srgbClr val="004080"/>
                </a:solidFill>
              </a:rPr>
              <a:t> e </a:t>
            </a:r>
            <a:r>
              <a:rPr lang="it-IT" sz="1400" b="1" dirty="0" err="1" smtClean="0">
                <a:solidFill>
                  <a:srgbClr val="004080"/>
                </a:solidFill>
              </a:rPr>
              <a:t>Disaster</a:t>
            </a:r>
            <a:r>
              <a:rPr lang="it-IT" sz="1400" b="1" dirty="0" smtClean="0">
                <a:solidFill>
                  <a:srgbClr val="004080"/>
                </a:solidFill>
              </a:rPr>
              <a:t> </a:t>
            </a:r>
            <a:r>
              <a:rPr lang="it-IT" sz="1400" b="1" dirty="0" err="1" smtClean="0">
                <a:solidFill>
                  <a:srgbClr val="004080"/>
                </a:solidFill>
              </a:rPr>
              <a:t>Recovery</a:t>
            </a:r>
            <a:r>
              <a:rPr lang="it-IT" sz="1400" b="1" dirty="0" smtClean="0">
                <a:solidFill>
                  <a:srgbClr val="004080"/>
                </a:solidFill>
              </a:rPr>
              <a:t>, nonché disponibilità di servizi  avanzati come la conservazione a norma degli archivi digitali (dematerializzati) della PA, che costituisce anch'essa obbligo normativo</a:t>
            </a:r>
          </a:p>
          <a:p>
            <a:pPr algn="ctr">
              <a:spcBef>
                <a:spcPts val="600"/>
              </a:spcBef>
              <a:spcAft>
                <a:spcPts val="600"/>
              </a:spcAft>
              <a:buSzPct val="100000"/>
              <a:defRPr/>
            </a:pPr>
            <a:r>
              <a:rPr lang="it-IT" sz="1400" b="1" dirty="0" smtClean="0">
                <a:solidFill>
                  <a:srgbClr val="C00000"/>
                </a:solidFill>
              </a:rPr>
              <a:t>VANTAGGI</a:t>
            </a:r>
          </a:p>
          <a:p>
            <a:pPr marL="309562" indent="-285750">
              <a:buClr>
                <a:srgbClr val="000000"/>
              </a:buClr>
              <a:buSzPct val="100000"/>
              <a:buFont typeface="Wingdings" panose="05000000000000000000" pitchFamily="2" charset="2"/>
              <a:buChar char="v"/>
              <a:defRPr/>
            </a:pPr>
            <a:r>
              <a:rPr lang="it-IT" sz="1400" b="1" dirty="0" smtClean="0">
                <a:solidFill>
                  <a:srgbClr val="004080"/>
                </a:solidFill>
              </a:rPr>
              <a:t>L'accesso a un documento di 10Mbytes richiede 10-15 sec. su una linea a 8 Mbps e pochi centesimi di secondo su una linea 1 </a:t>
            </a:r>
            <a:r>
              <a:rPr lang="it-IT" sz="1400" b="1" dirty="0" err="1" smtClean="0">
                <a:solidFill>
                  <a:srgbClr val="004080"/>
                </a:solidFill>
              </a:rPr>
              <a:t>Gbps</a:t>
            </a:r>
            <a:r>
              <a:rPr lang="it-IT" sz="1400" b="1" dirty="0" smtClean="0">
                <a:solidFill>
                  <a:srgbClr val="004080"/>
                </a:solidFill>
              </a:rPr>
              <a:t>, esattamente come in rete locale.</a:t>
            </a:r>
          </a:p>
          <a:p>
            <a:pPr marL="309562" indent="-285750">
              <a:buClr>
                <a:srgbClr val="000000"/>
              </a:buClr>
              <a:buSzPct val="100000"/>
              <a:buFont typeface="Wingdings" panose="05000000000000000000" pitchFamily="2" charset="2"/>
              <a:buChar char="v"/>
              <a:defRPr/>
            </a:pPr>
            <a:r>
              <a:rPr lang="it-IT" sz="1400" b="1" dirty="0" smtClean="0">
                <a:solidFill>
                  <a:srgbClr val="004080"/>
                </a:solidFill>
              </a:rPr>
              <a:t>L'accesso ai servizi del Sistema Informativo Territoriale regionale da parte dell'Unità Tecnica comunale è molto più efficiente. </a:t>
            </a:r>
          </a:p>
        </p:txBody>
      </p:sp>
      <p:sp>
        <p:nvSpPr>
          <p:cNvPr id="17" name="Rectangle 2"/>
          <p:cNvSpPr>
            <a:spLocks noChangeArrowheads="1"/>
          </p:cNvSpPr>
          <p:nvPr/>
        </p:nvSpPr>
        <p:spPr bwMode="auto">
          <a:xfrm>
            <a:off x="446856" y="49088"/>
            <a:ext cx="8229600" cy="85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9pPr>
          </a:lstStyle>
          <a:p>
            <a:pPr algn="ctr" eaLnBrk="1" hangingPunct="1">
              <a:buSzPct val="100000"/>
              <a:defRPr/>
            </a:pPr>
            <a:r>
              <a:rPr lang="it-IT" sz="2000" b="1" dirty="0" smtClean="0">
                <a:solidFill>
                  <a:srgbClr val="CC3300"/>
                </a:solidFill>
                <a:effectLst>
                  <a:outerShdw blurRad="38100" dist="38100" dir="2700000" algn="tl">
                    <a:srgbClr val="C0C0C0"/>
                  </a:outerShdw>
                </a:effectLst>
                <a:latin typeface="Arial Rounded MT Bold" panose="020F0704030504030204" pitchFamily="34" charset="0"/>
              </a:rPr>
              <a:t>Il nuovo ecosistema per la Pubblica Amministrazione Locale</a:t>
            </a:r>
          </a:p>
          <a:p>
            <a:pPr algn="ctr" eaLnBrk="1" hangingPunct="1">
              <a:buSzPct val="100000"/>
              <a:defRPr/>
            </a:pPr>
            <a:r>
              <a:rPr lang="it-IT" sz="2800" b="1" dirty="0" smtClean="0">
                <a:solidFill>
                  <a:srgbClr val="C00000"/>
                </a:solidFill>
                <a:effectLst>
                  <a:outerShdw blurRad="38100" dist="38100" dir="2700000" algn="tl">
                    <a:srgbClr val="C0C0C0"/>
                  </a:outerShdw>
                </a:effectLst>
              </a:rPr>
              <a:t>Banda Larga + RUPAR/SPC + Cloud</a:t>
            </a:r>
          </a:p>
        </p:txBody>
      </p:sp>
      <p:grpSp>
        <p:nvGrpSpPr>
          <p:cNvPr id="18" name="Group 3"/>
          <p:cNvGrpSpPr>
            <a:grpSpLocks/>
          </p:cNvGrpSpPr>
          <p:nvPr/>
        </p:nvGrpSpPr>
        <p:grpSpPr bwMode="auto">
          <a:xfrm>
            <a:off x="371475" y="4495800"/>
            <a:ext cx="7823200" cy="1354138"/>
            <a:chOff x="234" y="2832"/>
            <a:chExt cx="4928" cy="853"/>
          </a:xfrm>
        </p:grpSpPr>
        <p:grpSp>
          <p:nvGrpSpPr>
            <p:cNvPr id="19" name="Group 4"/>
            <p:cNvGrpSpPr>
              <a:grpSpLocks/>
            </p:cNvGrpSpPr>
            <p:nvPr/>
          </p:nvGrpSpPr>
          <p:grpSpPr bwMode="auto">
            <a:xfrm>
              <a:off x="860" y="3129"/>
              <a:ext cx="420" cy="402"/>
              <a:chOff x="860" y="3129"/>
              <a:chExt cx="420" cy="402"/>
            </a:xfrm>
          </p:grpSpPr>
          <p:grpSp>
            <p:nvGrpSpPr>
              <p:cNvPr id="29" name="Group 5"/>
              <p:cNvGrpSpPr>
                <a:grpSpLocks/>
              </p:cNvGrpSpPr>
              <p:nvPr/>
            </p:nvGrpSpPr>
            <p:grpSpPr bwMode="auto">
              <a:xfrm>
                <a:off x="1003" y="3160"/>
                <a:ext cx="277" cy="221"/>
                <a:chOff x="1003" y="3160"/>
                <a:chExt cx="277" cy="221"/>
              </a:xfrm>
            </p:grpSpPr>
            <p:grpSp>
              <p:nvGrpSpPr>
                <p:cNvPr id="93" name="Group 6"/>
                <p:cNvGrpSpPr>
                  <a:grpSpLocks/>
                </p:cNvGrpSpPr>
                <p:nvPr/>
              </p:nvGrpSpPr>
              <p:grpSpPr bwMode="auto">
                <a:xfrm>
                  <a:off x="1069" y="3160"/>
                  <a:ext cx="211" cy="198"/>
                  <a:chOff x="1069" y="3160"/>
                  <a:chExt cx="211" cy="198"/>
                </a:xfrm>
              </p:grpSpPr>
              <p:grpSp>
                <p:nvGrpSpPr>
                  <p:cNvPr id="126" name="Group 7"/>
                  <p:cNvGrpSpPr>
                    <a:grpSpLocks/>
                  </p:cNvGrpSpPr>
                  <p:nvPr/>
                </p:nvGrpSpPr>
                <p:grpSpPr bwMode="auto">
                  <a:xfrm>
                    <a:off x="1069" y="3160"/>
                    <a:ext cx="211" cy="198"/>
                    <a:chOff x="1069" y="3160"/>
                    <a:chExt cx="211" cy="198"/>
                  </a:xfrm>
                </p:grpSpPr>
                <p:grpSp>
                  <p:nvGrpSpPr>
                    <p:cNvPr id="135" name="Group 8"/>
                    <p:cNvGrpSpPr>
                      <a:grpSpLocks/>
                    </p:cNvGrpSpPr>
                    <p:nvPr/>
                  </p:nvGrpSpPr>
                  <p:grpSpPr bwMode="auto">
                    <a:xfrm>
                      <a:off x="1069" y="3278"/>
                      <a:ext cx="211" cy="80"/>
                      <a:chOff x="1069" y="3278"/>
                      <a:chExt cx="211" cy="80"/>
                    </a:xfrm>
                  </p:grpSpPr>
                  <p:sp>
                    <p:nvSpPr>
                      <p:cNvPr id="141" name="Freeform 9"/>
                      <p:cNvSpPr>
                        <a:spLocks noChangeArrowheads="1"/>
                      </p:cNvSpPr>
                      <p:nvPr/>
                    </p:nvSpPr>
                    <p:spPr bwMode="auto">
                      <a:xfrm flipH="1">
                        <a:off x="1069" y="3278"/>
                        <a:ext cx="117" cy="80"/>
                      </a:xfrm>
                      <a:custGeom>
                        <a:avLst/>
                        <a:gdLst>
                          <a:gd name="T0" fmla="*/ 0 w 104"/>
                          <a:gd name="T1" fmla="*/ 23 h 75"/>
                          <a:gd name="T2" fmla="*/ 0 w 104"/>
                          <a:gd name="T3" fmla="*/ 80 h 75"/>
                          <a:gd name="T4" fmla="*/ 117 w 104"/>
                          <a:gd name="T5" fmla="*/ 39 h 75"/>
                          <a:gd name="T6" fmla="*/ 117 w 104"/>
                          <a:gd name="T7" fmla="*/ 0 h 75"/>
                          <a:gd name="T8" fmla="*/ 0 w 104"/>
                          <a:gd name="T9" fmla="*/ 23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75">
                            <a:moveTo>
                              <a:pt x="0" y="22"/>
                            </a:moveTo>
                            <a:lnTo>
                              <a:pt x="0" y="75"/>
                            </a:lnTo>
                            <a:lnTo>
                              <a:pt x="104" y="37"/>
                            </a:lnTo>
                            <a:lnTo>
                              <a:pt x="104" y="0"/>
                            </a:lnTo>
                            <a:lnTo>
                              <a:pt x="0" y="22"/>
                            </a:lnTo>
                            <a:close/>
                          </a:path>
                        </a:pathLst>
                      </a:custGeom>
                      <a:solidFill>
                        <a:srgbClr val="A0A0A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2" name="Freeform 10"/>
                      <p:cNvSpPr>
                        <a:spLocks noChangeArrowheads="1"/>
                      </p:cNvSpPr>
                      <p:nvPr/>
                    </p:nvSpPr>
                    <p:spPr bwMode="auto">
                      <a:xfrm flipH="1">
                        <a:off x="1196" y="3300"/>
                        <a:ext cx="84" cy="58"/>
                      </a:xfrm>
                      <a:custGeom>
                        <a:avLst/>
                        <a:gdLst>
                          <a:gd name="T0" fmla="*/ 84 w 77"/>
                          <a:gd name="T1" fmla="*/ 4 h 57"/>
                          <a:gd name="T2" fmla="*/ 84 w 77"/>
                          <a:gd name="T3" fmla="*/ 58 h 57"/>
                          <a:gd name="T4" fmla="*/ 0 w 77"/>
                          <a:gd name="T5" fmla="*/ 45 h 57"/>
                          <a:gd name="T6" fmla="*/ 0 w 77"/>
                          <a:gd name="T7" fmla="*/ 0 h 57"/>
                          <a:gd name="T8" fmla="*/ 84 w 77"/>
                          <a:gd name="T9" fmla="*/ 4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57">
                            <a:moveTo>
                              <a:pt x="77" y="4"/>
                            </a:moveTo>
                            <a:lnTo>
                              <a:pt x="77" y="57"/>
                            </a:lnTo>
                            <a:lnTo>
                              <a:pt x="0" y="44"/>
                            </a:lnTo>
                            <a:lnTo>
                              <a:pt x="0" y="0"/>
                            </a:lnTo>
                            <a:lnTo>
                              <a:pt x="77" y="4"/>
                            </a:lnTo>
                            <a:close/>
                          </a:path>
                        </a:pathLst>
                      </a:custGeom>
                      <a:solidFill>
                        <a:srgbClr val="80808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 name="Freeform 11"/>
                      <p:cNvSpPr>
                        <a:spLocks noChangeArrowheads="1"/>
                      </p:cNvSpPr>
                      <p:nvPr/>
                    </p:nvSpPr>
                    <p:spPr bwMode="auto">
                      <a:xfrm flipH="1">
                        <a:off x="1069" y="3278"/>
                        <a:ext cx="210" cy="17"/>
                      </a:xfrm>
                      <a:custGeom>
                        <a:avLst/>
                        <a:gdLst>
                          <a:gd name="T0" fmla="*/ 0 w 181"/>
                          <a:gd name="T1" fmla="*/ 14 h 22"/>
                          <a:gd name="T2" fmla="*/ 90 w 181"/>
                          <a:gd name="T3" fmla="*/ 17 h 22"/>
                          <a:gd name="T4" fmla="*/ 210 w 181"/>
                          <a:gd name="T5" fmla="*/ 0 h 22"/>
                          <a:gd name="T6" fmla="*/ 123 w 181"/>
                          <a:gd name="T7" fmla="*/ 0 h 22"/>
                          <a:gd name="T8" fmla="*/ 0 w 181"/>
                          <a:gd name="T9" fmla="*/ 14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18"/>
                            </a:moveTo>
                            <a:lnTo>
                              <a:pt x="78" y="22"/>
                            </a:lnTo>
                            <a:lnTo>
                              <a:pt x="181" y="0"/>
                            </a:lnTo>
                            <a:lnTo>
                              <a:pt x="106" y="0"/>
                            </a:lnTo>
                            <a:lnTo>
                              <a:pt x="0" y="18"/>
                            </a:lnTo>
                            <a:close/>
                          </a:path>
                        </a:pathLst>
                      </a:custGeom>
                      <a:solidFill>
                        <a:srgbClr val="C0C0C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36" name="Freeform 12"/>
                    <p:cNvSpPr>
                      <a:spLocks noChangeArrowheads="1"/>
                    </p:cNvSpPr>
                    <p:nvPr/>
                  </p:nvSpPr>
                  <p:spPr bwMode="auto">
                    <a:xfrm flipH="1">
                      <a:off x="1139" y="3271"/>
                      <a:ext cx="68" cy="14"/>
                    </a:xfrm>
                    <a:custGeom>
                      <a:avLst/>
                      <a:gdLst>
                        <a:gd name="T0" fmla="*/ 0 w 64"/>
                        <a:gd name="T1" fmla="*/ 8 h 20"/>
                        <a:gd name="T2" fmla="*/ 0 w 64"/>
                        <a:gd name="T3" fmla="*/ 13 h 20"/>
                        <a:gd name="T4" fmla="*/ 33 w 64"/>
                        <a:gd name="T5" fmla="*/ 14 h 20"/>
                        <a:gd name="T6" fmla="*/ 68 w 64"/>
                        <a:gd name="T7" fmla="*/ 8 h 20"/>
                        <a:gd name="T8" fmla="*/ 68 w 64"/>
                        <a:gd name="T9" fmla="*/ 0 h 20"/>
                        <a:gd name="T10" fmla="*/ 0 w 64"/>
                        <a:gd name="T11" fmla="*/ 8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20">
                          <a:moveTo>
                            <a:pt x="0" y="11"/>
                          </a:moveTo>
                          <a:lnTo>
                            <a:pt x="0" y="19"/>
                          </a:lnTo>
                          <a:lnTo>
                            <a:pt x="31" y="20"/>
                          </a:lnTo>
                          <a:lnTo>
                            <a:pt x="64" y="12"/>
                          </a:lnTo>
                          <a:lnTo>
                            <a:pt x="64" y="0"/>
                          </a:lnTo>
                          <a:lnTo>
                            <a:pt x="0" y="11"/>
                          </a:lnTo>
                          <a:close/>
                        </a:path>
                      </a:pathLst>
                    </a:custGeom>
                    <a:solidFill>
                      <a:srgbClr val="60606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137" name="Group 13"/>
                    <p:cNvGrpSpPr>
                      <a:grpSpLocks/>
                    </p:cNvGrpSpPr>
                    <p:nvPr/>
                  </p:nvGrpSpPr>
                  <p:grpSpPr bwMode="auto">
                    <a:xfrm>
                      <a:off x="1095" y="3160"/>
                      <a:ext cx="166" cy="119"/>
                      <a:chOff x="1095" y="3160"/>
                      <a:chExt cx="166" cy="119"/>
                    </a:xfrm>
                  </p:grpSpPr>
                  <p:sp>
                    <p:nvSpPr>
                      <p:cNvPr id="138" name="Freeform 14"/>
                      <p:cNvSpPr>
                        <a:spLocks noChangeArrowheads="1"/>
                      </p:cNvSpPr>
                      <p:nvPr/>
                    </p:nvSpPr>
                    <p:spPr bwMode="auto">
                      <a:xfrm flipH="1">
                        <a:off x="1095" y="3160"/>
                        <a:ext cx="91" cy="116"/>
                      </a:xfrm>
                      <a:custGeom>
                        <a:avLst/>
                        <a:gdLst>
                          <a:gd name="T0" fmla="*/ 12 w 83"/>
                          <a:gd name="T1" fmla="*/ 116 h 106"/>
                          <a:gd name="T2" fmla="*/ 0 w 83"/>
                          <a:gd name="T3" fmla="*/ 3 h 106"/>
                          <a:gd name="T4" fmla="*/ 79 w 83"/>
                          <a:gd name="T5" fmla="*/ 0 h 106"/>
                          <a:gd name="T6" fmla="*/ 91 w 83"/>
                          <a:gd name="T7" fmla="*/ 101 h 106"/>
                          <a:gd name="T8" fmla="*/ 12 w 83"/>
                          <a:gd name="T9" fmla="*/ 116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106">
                            <a:moveTo>
                              <a:pt x="11" y="106"/>
                            </a:moveTo>
                            <a:lnTo>
                              <a:pt x="0" y="3"/>
                            </a:lnTo>
                            <a:lnTo>
                              <a:pt x="72" y="0"/>
                            </a:lnTo>
                            <a:lnTo>
                              <a:pt x="83" y="92"/>
                            </a:lnTo>
                            <a:lnTo>
                              <a:pt x="11" y="106"/>
                            </a:lnTo>
                            <a:close/>
                          </a:path>
                        </a:pathLst>
                      </a:custGeom>
                      <a:solidFill>
                        <a:srgbClr val="A0A0A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9" name="Freeform 15"/>
                      <p:cNvSpPr>
                        <a:spLocks noChangeArrowheads="1"/>
                      </p:cNvSpPr>
                      <p:nvPr/>
                    </p:nvSpPr>
                    <p:spPr bwMode="auto">
                      <a:xfrm flipH="1">
                        <a:off x="1181" y="3164"/>
                        <a:ext cx="80" cy="115"/>
                      </a:xfrm>
                      <a:custGeom>
                        <a:avLst/>
                        <a:gdLst>
                          <a:gd name="T0" fmla="*/ 68 w 74"/>
                          <a:gd name="T1" fmla="*/ 0 h 105"/>
                          <a:gd name="T2" fmla="*/ 0 w 74"/>
                          <a:gd name="T3" fmla="*/ 25 h 105"/>
                          <a:gd name="T4" fmla="*/ 11 w 74"/>
                          <a:gd name="T5" fmla="*/ 115 h 105"/>
                          <a:gd name="T6" fmla="*/ 80 w 74"/>
                          <a:gd name="T7" fmla="*/ 111 h 105"/>
                          <a:gd name="T8" fmla="*/ 68 w 74"/>
                          <a:gd name="T9" fmla="*/ 0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5">
                            <a:moveTo>
                              <a:pt x="63" y="0"/>
                            </a:moveTo>
                            <a:lnTo>
                              <a:pt x="0" y="23"/>
                            </a:lnTo>
                            <a:lnTo>
                              <a:pt x="10" y="105"/>
                            </a:lnTo>
                            <a:lnTo>
                              <a:pt x="74" y="101"/>
                            </a:lnTo>
                            <a:lnTo>
                              <a:pt x="63" y="0"/>
                            </a:lnTo>
                            <a:close/>
                          </a:path>
                        </a:pathLst>
                      </a:custGeom>
                      <a:solidFill>
                        <a:srgbClr val="80808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0" name="Freeform 16"/>
                      <p:cNvSpPr>
                        <a:spLocks noChangeArrowheads="1"/>
                      </p:cNvSpPr>
                      <p:nvPr/>
                    </p:nvSpPr>
                    <p:spPr bwMode="auto">
                      <a:xfrm flipH="1">
                        <a:off x="1106" y="3173"/>
                        <a:ext cx="64" cy="83"/>
                      </a:xfrm>
                      <a:custGeom>
                        <a:avLst/>
                        <a:gdLst>
                          <a:gd name="T0" fmla="*/ 0 w 61"/>
                          <a:gd name="T1" fmla="*/ 4 h 79"/>
                          <a:gd name="T2" fmla="*/ 8 w 61"/>
                          <a:gd name="T3" fmla="*/ 83 h 79"/>
                          <a:gd name="T4" fmla="*/ 64 w 61"/>
                          <a:gd name="T5" fmla="*/ 72 h 79"/>
                          <a:gd name="T6" fmla="*/ 54 w 61"/>
                          <a:gd name="T7" fmla="*/ 0 h 79"/>
                          <a:gd name="T8" fmla="*/ 0 w 61"/>
                          <a:gd name="T9" fmla="*/ 4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79">
                            <a:moveTo>
                              <a:pt x="0" y="4"/>
                            </a:moveTo>
                            <a:lnTo>
                              <a:pt x="8" y="79"/>
                            </a:lnTo>
                            <a:lnTo>
                              <a:pt x="61" y="69"/>
                            </a:lnTo>
                            <a:lnTo>
                              <a:pt x="51" y="0"/>
                            </a:lnTo>
                            <a:lnTo>
                              <a:pt x="0" y="4"/>
                            </a:lnTo>
                            <a:close/>
                          </a:path>
                        </a:pathLst>
                      </a:custGeom>
                      <a:solidFill>
                        <a:srgbClr val="00C0C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grpSp>
                <p:nvGrpSpPr>
                  <p:cNvPr id="127" name="Group 17"/>
                  <p:cNvGrpSpPr>
                    <a:grpSpLocks/>
                  </p:cNvGrpSpPr>
                  <p:nvPr/>
                </p:nvGrpSpPr>
                <p:grpSpPr bwMode="auto">
                  <a:xfrm>
                    <a:off x="1078" y="3288"/>
                    <a:ext cx="60" cy="48"/>
                    <a:chOff x="1078" y="3288"/>
                    <a:chExt cx="60" cy="48"/>
                  </a:xfrm>
                </p:grpSpPr>
                <p:sp>
                  <p:nvSpPr>
                    <p:cNvPr id="128" name="Freeform 18"/>
                    <p:cNvSpPr>
                      <a:spLocks noChangeArrowheads="1"/>
                    </p:cNvSpPr>
                    <p:nvPr/>
                  </p:nvSpPr>
                  <p:spPr bwMode="auto">
                    <a:xfrm flipH="1">
                      <a:off x="1084" y="3288"/>
                      <a:ext cx="49" cy="48"/>
                    </a:xfrm>
                    <a:custGeom>
                      <a:avLst/>
                      <a:gdLst>
                        <a:gd name="T0" fmla="*/ 49 w 59"/>
                        <a:gd name="T1" fmla="*/ 0 h 48"/>
                        <a:gd name="T2" fmla="*/ 0 w 59"/>
                        <a:gd name="T3" fmla="*/ 14 h 48"/>
                        <a:gd name="T4" fmla="*/ 0 w 59"/>
                        <a:gd name="T5" fmla="*/ 48 h 48"/>
                        <a:gd name="T6" fmla="*/ 49 w 59"/>
                        <a:gd name="T7" fmla="*/ 27 h 48"/>
                        <a:gd name="T8" fmla="*/ 49 w 59"/>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48">
                          <a:moveTo>
                            <a:pt x="59" y="0"/>
                          </a:moveTo>
                          <a:lnTo>
                            <a:pt x="0" y="14"/>
                          </a:lnTo>
                          <a:lnTo>
                            <a:pt x="0" y="48"/>
                          </a:lnTo>
                          <a:lnTo>
                            <a:pt x="59" y="27"/>
                          </a:lnTo>
                          <a:lnTo>
                            <a:pt x="59" y="0"/>
                          </a:lnTo>
                          <a:close/>
                        </a:path>
                      </a:pathLst>
                    </a:custGeom>
                    <a:solidFill>
                      <a:srgbClr val="40404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9" name="Line 19"/>
                    <p:cNvSpPr>
                      <a:spLocks noChangeShapeType="1"/>
                    </p:cNvSpPr>
                    <p:nvPr/>
                  </p:nvSpPr>
                  <p:spPr bwMode="auto">
                    <a:xfrm flipH="1" flipV="1">
                      <a:off x="1081" y="3293"/>
                      <a:ext cx="23" cy="14"/>
                    </a:xfrm>
                    <a:prstGeom prst="line">
                      <a:avLst/>
                    </a:prstGeom>
                    <a:noFill/>
                    <a:ln w="18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0" name="Line 20"/>
                    <p:cNvSpPr>
                      <a:spLocks noChangeShapeType="1"/>
                    </p:cNvSpPr>
                    <p:nvPr/>
                  </p:nvSpPr>
                  <p:spPr bwMode="auto">
                    <a:xfrm>
                      <a:off x="1115" y="3310"/>
                      <a:ext cx="8" cy="0"/>
                    </a:xfrm>
                    <a:prstGeom prst="line">
                      <a:avLst/>
                    </a:prstGeom>
                    <a:noFill/>
                    <a:ln w="18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1" name="Line 21"/>
                    <p:cNvSpPr>
                      <a:spLocks noChangeShapeType="1"/>
                    </p:cNvSpPr>
                    <p:nvPr/>
                  </p:nvSpPr>
                  <p:spPr bwMode="auto">
                    <a:xfrm flipH="1">
                      <a:off x="1096" y="3296"/>
                      <a:ext cx="12" cy="26"/>
                    </a:xfrm>
                    <a:prstGeom prst="line">
                      <a:avLst/>
                    </a:prstGeom>
                    <a:noFill/>
                    <a:ln w="1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2" name="Line 22"/>
                    <p:cNvSpPr>
                      <a:spLocks noChangeShapeType="1"/>
                    </p:cNvSpPr>
                    <p:nvPr/>
                  </p:nvSpPr>
                  <p:spPr bwMode="auto">
                    <a:xfrm flipH="1">
                      <a:off x="1128" y="3304"/>
                      <a:ext cx="11" cy="32"/>
                    </a:xfrm>
                    <a:prstGeom prst="line">
                      <a:avLst/>
                    </a:prstGeom>
                    <a:noFill/>
                    <a:ln w="1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 name="Line 23"/>
                    <p:cNvSpPr>
                      <a:spLocks noChangeShapeType="1"/>
                    </p:cNvSpPr>
                    <p:nvPr/>
                  </p:nvSpPr>
                  <p:spPr bwMode="auto">
                    <a:xfrm>
                      <a:off x="1087" y="3304"/>
                      <a:ext cx="42" cy="9"/>
                    </a:xfrm>
                    <a:prstGeom prst="line">
                      <a:avLst/>
                    </a:prstGeom>
                    <a:noFill/>
                    <a:ln w="1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4" name="Line 24"/>
                    <p:cNvSpPr>
                      <a:spLocks noChangeShapeType="1"/>
                    </p:cNvSpPr>
                    <p:nvPr/>
                  </p:nvSpPr>
                  <p:spPr bwMode="auto">
                    <a:xfrm flipH="1" flipV="1">
                      <a:off x="1077" y="3288"/>
                      <a:ext cx="62" cy="27"/>
                    </a:xfrm>
                    <a:prstGeom prst="line">
                      <a:avLst/>
                    </a:prstGeom>
                    <a:noFill/>
                    <a:ln w="1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grpSp>
              <p:nvGrpSpPr>
                <p:cNvPr id="94" name="Group 25"/>
                <p:cNvGrpSpPr>
                  <a:grpSpLocks/>
                </p:cNvGrpSpPr>
                <p:nvPr/>
              </p:nvGrpSpPr>
              <p:grpSpPr bwMode="auto">
                <a:xfrm>
                  <a:off x="1003" y="3290"/>
                  <a:ext cx="162" cy="91"/>
                  <a:chOff x="1003" y="3290"/>
                  <a:chExt cx="162" cy="91"/>
                </a:xfrm>
              </p:grpSpPr>
              <p:grpSp>
                <p:nvGrpSpPr>
                  <p:cNvPr id="95" name="Group 26"/>
                  <p:cNvGrpSpPr>
                    <a:grpSpLocks/>
                  </p:cNvGrpSpPr>
                  <p:nvPr/>
                </p:nvGrpSpPr>
                <p:grpSpPr bwMode="auto">
                  <a:xfrm>
                    <a:off x="1137" y="3345"/>
                    <a:ext cx="15" cy="13"/>
                    <a:chOff x="1137" y="3345"/>
                    <a:chExt cx="15" cy="13"/>
                  </a:xfrm>
                </p:grpSpPr>
                <p:sp>
                  <p:nvSpPr>
                    <p:cNvPr id="124" name="Freeform 27"/>
                    <p:cNvSpPr>
                      <a:spLocks noChangeArrowheads="1"/>
                    </p:cNvSpPr>
                    <p:nvPr/>
                  </p:nvSpPr>
                  <p:spPr bwMode="auto">
                    <a:xfrm flipH="1">
                      <a:off x="1152" y="3345"/>
                      <a:ext cx="0" cy="12"/>
                    </a:xfrm>
                    <a:custGeom>
                      <a:avLst/>
                      <a:gdLst>
                        <a:gd name="T0" fmla="*/ 0 w 6"/>
                        <a:gd name="T1" fmla="*/ 0 h 20"/>
                        <a:gd name="T2" fmla="*/ 0 w 6"/>
                        <a:gd name="T3" fmla="*/ 11 h 20"/>
                        <a:gd name="T4" fmla="*/ 1 w 6"/>
                        <a:gd name="T5" fmla="*/ 12 h 20"/>
                        <a:gd name="T6" fmla="*/ 1 w 6"/>
                        <a:gd name="T7" fmla="*/ 1 h 20"/>
                        <a:gd name="T8" fmla="*/ 0 w 6"/>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0">
                          <a:moveTo>
                            <a:pt x="1" y="0"/>
                          </a:moveTo>
                          <a:lnTo>
                            <a:pt x="0" y="18"/>
                          </a:lnTo>
                          <a:lnTo>
                            <a:pt x="4" y="20"/>
                          </a:lnTo>
                          <a:lnTo>
                            <a:pt x="6" y="2"/>
                          </a:lnTo>
                          <a:lnTo>
                            <a:pt x="1" y="0"/>
                          </a:lnTo>
                          <a:close/>
                        </a:path>
                      </a:pathLst>
                    </a:custGeom>
                    <a:solidFill>
                      <a:srgbClr val="60606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5" name="Freeform 28"/>
                    <p:cNvSpPr>
                      <a:spLocks noChangeArrowheads="1"/>
                    </p:cNvSpPr>
                    <p:nvPr/>
                  </p:nvSpPr>
                  <p:spPr bwMode="auto">
                    <a:xfrm flipH="1">
                      <a:off x="1137" y="3350"/>
                      <a:ext cx="13" cy="8"/>
                    </a:xfrm>
                    <a:custGeom>
                      <a:avLst/>
                      <a:gdLst>
                        <a:gd name="T0" fmla="*/ 1 w 18"/>
                        <a:gd name="T1" fmla="*/ 0 h 16"/>
                        <a:gd name="T2" fmla="*/ 0 w 18"/>
                        <a:gd name="T3" fmla="*/ 8 h 16"/>
                        <a:gd name="T4" fmla="*/ 13 w 18"/>
                        <a:gd name="T5" fmla="*/ 4 h 16"/>
                        <a:gd name="T6" fmla="*/ 9 w 18"/>
                        <a:gd name="T7" fmla="*/ 2 h 16"/>
                        <a:gd name="T8" fmla="*/ 4 w 18"/>
                        <a:gd name="T9" fmla="*/ 5 h 16"/>
                        <a:gd name="T10" fmla="*/ 5 w 18"/>
                        <a:gd name="T11" fmla="*/ 0 h 16"/>
                        <a:gd name="T12" fmla="*/ 1 w 18"/>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6">
                          <a:moveTo>
                            <a:pt x="2" y="0"/>
                          </a:moveTo>
                          <a:lnTo>
                            <a:pt x="0" y="16"/>
                          </a:lnTo>
                          <a:lnTo>
                            <a:pt x="18" y="8"/>
                          </a:lnTo>
                          <a:lnTo>
                            <a:pt x="12" y="4"/>
                          </a:lnTo>
                          <a:lnTo>
                            <a:pt x="5" y="9"/>
                          </a:lnTo>
                          <a:lnTo>
                            <a:pt x="7" y="0"/>
                          </a:lnTo>
                          <a:lnTo>
                            <a:pt x="2" y="0"/>
                          </a:lnTo>
                          <a:close/>
                        </a:path>
                      </a:pathLst>
                    </a:custGeom>
                    <a:solidFill>
                      <a:srgbClr val="40404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96" name="Group 29"/>
                  <p:cNvGrpSpPr>
                    <a:grpSpLocks/>
                  </p:cNvGrpSpPr>
                  <p:nvPr/>
                </p:nvGrpSpPr>
                <p:grpSpPr bwMode="auto">
                  <a:xfrm>
                    <a:off x="1003" y="3290"/>
                    <a:ext cx="162" cy="91"/>
                    <a:chOff x="1003" y="3290"/>
                    <a:chExt cx="162" cy="91"/>
                  </a:xfrm>
                </p:grpSpPr>
                <p:sp>
                  <p:nvSpPr>
                    <p:cNvPr id="97" name="Freeform 30"/>
                    <p:cNvSpPr>
                      <a:spLocks noChangeArrowheads="1"/>
                    </p:cNvSpPr>
                    <p:nvPr/>
                  </p:nvSpPr>
                  <p:spPr bwMode="auto">
                    <a:xfrm flipH="1">
                      <a:off x="1005" y="3293"/>
                      <a:ext cx="160" cy="77"/>
                    </a:xfrm>
                    <a:custGeom>
                      <a:avLst/>
                      <a:gdLst>
                        <a:gd name="T0" fmla="*/ 0 w 139"/>
                        <a:gd name="T1" fmla="*/ 33 h 75"/>
                        <a:gd name="T2" fmla="*/ 76 w 139"/>
                        <a:gd name="T3" fmla="*/ 77 h 75"/>
                        <a:gd name="T4" fmla="*/ 160 w 139"/>
                        <a:gd name="T5" fmla="*/ 35 h 75"/>
                        <a:gd name="T6" fmla="*/ 97 w 139"/>
                        <a:gd name="T7" fmla="*/ 0 h 75"/>
                        <a:gd name="T8" fmla="*/ 0 w 139"/>
                        <a:gd name="T9" fmla="*/ 33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 h="75">
                          <a:moveTo>
                            <a:pt x="0" y="32"/>
                          </a:moveTo>
                          <a:lnTo>
                            <a:pt x="66" y="75"/>
                          </a:lnTo>
                          <a:lnTo>
                            <a:pt x="139" y="34"/>
                          </a:lnTo>
                          <a:lnTo>
                            <a:pt x="84" y="0"/>
                          </a:lnTo>
                          <a:lnTo>
                            <a:pt x="0" y="32"/>
                          </a:lnTo>
                          <a:close/>
                        </a:path>
                      </a:pathLst>
                    </a:custGeom>
                    <a:solidFill>
                      <a:srgbClr val="80808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8" name="Freeform 31"/>
                    <p:cNvSpPr>
                      <a:spLocks noChangeArrowheads="1"/>
                    </p:cNvSpPr>
                    <p:nvPr/>
                  </p:nvSpPr>
                  <p:spPr bwMode="auto">
                    <a:xfrm flipH="1">
                      <a:off x="1091" y="3330"/>
                      <a:ext cx="74" cy="51"/>
                    </a:xfrm>
                    <a:custGeom>
                      <a:avLst/>
                      <a:gdLst>
                        <a:gd name="T0" fmla="*/ 1 w 69"/>
                        <a:gd name="T1" fmla="*/ 0 h 53"/>
                        <a:gd name="T2" fmla="*/ 74 w 69"/>
                        <a:gd name="T3" fmla="*/ 41 h 53"/>
                        <a:gd name="T4" fmla="*/ 72 w 69"/>
                        <a:gd name="T5" fmla="*/ 51 h 53"/>
                        <a:gd name="T6" fmla="*/ 0 w 69"/>
                        <a:gd name="T7" fmla="*/ 8 h 53"/>
                        <a:gd name="T8" fmla="*/ 1 w 69"/>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53">
                          <a:moveTo>
                            <a:pt x="1" y="0"/>
                          </a:moveTo>
                          <a:lnTo>
                            <a:pt x="69" y="43"/>
                          </a:lnTo>
                          <a:lnTo>
                            <a:pt x="67" y="53"/>
                          </a:lnTo>
                          <a:lnTo>
                            <a:pt x="0" y="8"/>
                          </a:lnTo>
                          <a:lnTo>
                            <a:pt x="1" y="0"/>
                          </a:lnTo>
                          <a:close/>
                        </a:path>
                      </a:pathLst>
                    </a:custGeom>
                    <a:solidFill>
                      <a:srgbClr val="60606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9" name="Freeform 32"/>
                    <p:cNvSpPr>
                      <a:spLocks noChangeArrowheads="1"/>
                    </p:cNvSpPr>
                    <p:nvPr/>
                  </p:nvSpPr>
                  <p:spPr bwMode="auto">
                    <a:xfrm flipH="1">
                      <a:off x="1003" y="3331"/>
                      <a:ext cx="80" cy="48"/>
                    </a:xfrm>
                    <a:custGeom>
                      <a:avLst/>
                      <a:gdLst>
                        <a:gd name="T0" fmla="*/ 0 w 74"/>
                        <a:gd name="T1" fmla="*/ 48 h 51"/>
                        <a:gd name="T2" fmla="*/ 2 w 74"/>
                        <a:gd name="T3" fmla="*/ 39 h 51"/>
                        <a:gd name="T4" fmla="*/ 80 w 74"/>
                        <a:gd name="T5" fmla="*/ 0 h 51"/>
                        <a:gd name="T6" fmla="*/ 77 w 74"/>
                        <a:gd name="T7" fmla="*/ 8 h 51"/>
                        <a:gd name="T8" fmla="*/ 0 w 74"/>
                        <a:gd name="T9" fmla="*/ 48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51">
                          <a:moveTo>
                            <a:pt x="0" y="51"/>
                          </a:moveTo>
                          <a:lnTo>
                            <a:pt x="2" y="41"/>
                          </a:lnTo>
                          <a:lnTo>
                            <a:pt x="74" y="0"/>
                          </a:lnTo>
                          <a:lnTo>
                            <a:pt x="71" y="8"/>
                          </a:lnTo>
                          <a:lnTo>
                            <a:pt x="0" y="51"/>
                          </a:lnTo>
                          <a:close/>
                        </a:path>
                      </a:pathLst>
                    </a:custGeom>
                    <a:solidFill>
                      <a:srgbClr val="40404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0" name="Freeform 33"/>
                    <p:cNvSpPr>
                      <a:spLocks noChangeArrowheads="1"/>
                    </p:cNvSpPr>
                    <p:nvPr/>
                  </p:nvSpPr>
                  <p:spPr bwMode="auto">
                    <a:xfrm flipH="1">
                      <a:off x="1071" y="3333"/>
                      <a:ext cx="58" cy="29"/>
                    </a:xfrm>
                    <a:custGeom>
                      <a:avLst/>
                      <a:gdLst>
                        <a:gd name="T0" fmla="*/ 0 w 56"/>
                        <a:gd name="T1" fmla="*/ 7 h 34"/>
                        <a:gd name="T2" fmla="*/ 20 w 56"/>
                        <a:gd name="T3" fmla="*/ 0 h 34"/>
                        <a:gd name="T4" fmla="*/ 58 w 56"/>
                        <a:gd name="T5" fmla="*/ 20 h 34"/>
                        <a:gd name="T6" fmla="*/ 38 w 56"/>
                        <a:gd name="T7" fmla="*/ 29 h 34"/>
                        <a:gd name="T8" fmla="*/ 0 w 56"/>
                        <a:gd name="T9" fmla="*/ 7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34">
                          <a:moveTo>
                            <a:pt x="0" y="8"/>
                          </a:moveTo>
                          <a:lnTo>
                            <a:pt x="19" y="0"/>
                          </a:lnTo>
                          <a:lnTo>
                            <a:pt x="56" y="24"/>
                          </a:lnTo>
                          <a:lnTo>
                            <a:pt x="37" y="34"/>
                          </a:lnTo>
                          <a:lnTo>
                            <a:pt x="0" y="8"/>
                          </a:lnTo>
                          <a:close/>
                        </a:path>
                      </a:pathLst>
                    </a:custGeom>
                    <a:solidFill>
                      <a:srgbClr val="A0A0A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1" name="Freeform 34"/>
                    <p:cNvSpPr>
                      <a:spLocks noChangeArrowheads="1"/>
                    </p:cNvSpPr>
                    <p:nvPr/>
                  </p:nvSpPr>
                  <p:spPr bwMode="auto">
                    <a:xfrm flipH="1">
                      <a:off x="1013" y="3308"/>
                      <a:ext cx="90" cy="42"/>
                    </a:xfrm>
                    <a:custGeom>
                      <a:avLst/>
                      <a:gdLst>
                        <a:gd name="T0" fmla="*/ 0 w 82"/>
                        <a:gd name="T1" fmla="*/ 21 h 43"/>
                        <a:gd name="T2" fmla="*/ 40 w 82"/>
                        <a:gd name="T3" fmla="*/ 42 h 43"/>
                        <a:gd name="T4" fmla="*/ 90 w 82"/>
                        <a:gd name="T5" fmla="*/ 19 h 43"/>
                        <a:gd name="T6" fmla="*/ 54 w 82"/>
                        <a:gd name="T7" fmla="*/ 0 h 43"/>
                        <a:gd name="T8" fmla="*/ 0 w 82"/>
                        <a:gd name="T9" fmla="*/ 21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43">
                          <a:moveTo>
                            <a:pt x="0" y="21"/>
                          </a:moveTo>
                          <a:lnTo>
                            <a:pt x="36" y="43"/>
                          </a:lnTo>
                          <a:lnTo>
                            <a:pt x="82" y="19"/>
                          </a:lnTo>
                          <a:lnTo>
                            <a:pt x="49" y="0"/>
                          </a:lnTo>
                          <a:lnTo>
                            <a:pt x="0" y="21"/>
                          </a:lnTo>
                          <a:close/>
                        </a:path>
                      </a:pathLst>
                    </a:custGeom>
                    <a:solidFill>
                      <a:srgbClr val="A0A0A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 name="Freeform 35"/>
                    <p:cNvSpPr>
                      <a:spLocks noChangeArrowheads="1"/>
                    </p:cNvSpPr>
                    <p:nvPr/>
                  </p:nvSpPr>
                  <p:spPr bwMode="auto">
                    <a:xfrm flipH="1">
                      <a:off x="1052" y="3296"/>
                      <a:ext cx="100" cy="37"/>
                    </a:xfrm>
                    <a:custGeom>
                      <a:avLst/>
                      <a:gdLst>
                        <a:gd name="T0" fmla="*/ 21 w 90"/>
                        <a:gd name="T1" fmla="*/ 37 h 40"/>
                        <a:gd name="T2" fmla="*/ 0 w 90"/>
                        <a:gd name="T3" fmla="*/ 27 h 40"/>
                        <a:gd name="T4" fmla="*/ 83 w 90"/>
                        <a:gd name="T5" fmla="*/ 0 h 40"/>
                        <a:gd name="T6" fmla="*/ 100 w 90"/>
                        <a:gd name="T7" fmla="*/ 7 h 40"/>
                        <a:gd name="T8" fmla="*/ 21 w 90"/>
                        <a:gd name="T9" fmla="*/ 3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40">
                          <a:moveTo>
                            <a:pt x="19" y="40"/>
                          </a:moveTo>
                          <a:lnTo>
                            <a:pt x="0" y="29"/>
                          </a:lnTo>
                          <a:lnTo>
                            <a:pt x="75" y="0"/>
                          </a:lnTo>
                          <a:lnTo>
                            <a:pt x="90" y="8"/>
                          </a:lnTo>
                          <a:lnTo>
                            <a:pt x="19" y="40"/>
                          </a:lnTo>
                          <a:close/>
                        </a:path>
                      </a:pathLst>
                    </a:custGeom>
                    <a:solidFill>
                      <a:srgbClr val="A0A0A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 name="Line 36"/>
                    <p:cNvSpPr>
                      <a:spLocks noChangeShapeType="1"/>
                    </p:cNvSpPr>
                    <p:nvPr/>
                  </p:nvSpPr>
                  <p:spPr bwMode="auto">
                    <a:xfrm flipH="1" flipV="1">
                      <a:off x="1057" y="3289"/>
                      <a:ext cx="106" cy="46"/>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4" name="Line 37"/>
                    <p:cNvSpPr>
                      <a:spLocks noChangeShapeType="1"/>
                    </p:cNvSpPr>
                    <p:nvPr/>
                  </p:nvSpPr>
                  <p:spPr bwMode="auto">
                    <a:xfrm flipH="1" flipV="1">
                      <a:off x="1052" y="3292"/>
                      <a:ext cx="102" cy="46"/>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 name="Line 38"/>
                    <p:cNvSpPr>
                      <a:spLocks noChangeShapeType="1"/>
                    </p:cNvSpPr>
                    <p:nvPr/>
                  </p:nvSpPr>
                  <p:spPr bwMode="auto">
                    <a:xfrm flipH="1" flipV="1">
                      <a:off x="1049" y="3295"/>
                      <a:ext cx="100" cy="46"/>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6" name="Line 39"/>
                    <p:cNvSpPr>
                      <a:spLocks noChangeShapeType="1"/>
                    </p:cNvSpPr>
                    <p:nvPr/>
                  </p:nvSpPr>
                  <p:spPr bwMode="auto">
                    <a:xfrm flipH="1" flipV="1">
                      <a:off x="1036" y="3300"/>
                      <a:ext cx="98" cy="48"/>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7" name="Line 40"/>
                    <p:cNvSpPr>
                      <a:spLocks noChangeShapeType="1"/>
                    </p:cNvSpPr>
                    <p:nvPr/>
                  </p:nvSpPr>
                  <p:spPr bwMode="auto">
                    <a:xfrm flipH="1" flipV="1">
                      <a:off x="1030" y="3306"/>
                      <a:ext cx="97" cy="48"/>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8" name="Line 41"/>
                    <p:cNvSpPr>
                      <a:spLocks noChangeShapeType="1"/>
                    </p:cNvSpPr>
                    <p:nvPr/>
                  </p:nvSpPr>
                  <p:spPr bwMode="auto">
                    <a:xfrm flipH="1" flipV="1">
                      <a:off x="1030" y="3309"/>
                      <a:ext cx="89" cy="48"/>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 name="Line 42"/>
                    <p:cNvSpPr>
                      <a:spLocks noChangeShapeType="1"/>
                    </p:cNvSpPr>
                    <p:nvPr/>
                  </p:nvSpPr>
                  <p:spPr bwMode="auto">
                    <a:xfrm flipH="1" flipV="1">
                      <a:off x="1016" y="3312"/>
                      <a:ext cx="91" cy="49"/>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0" name="Line 43"/>
                    <p:cNvSpPr>
                      <a:spLocks noChangeShapeType="1"/>
                    </p:cNvSpPr>
                    <p:nvPr/>
                  </p:nvSpPr>
                  <p:spPr bwMode="auto">
                    <a:xfrm flipH="1" flipV="1">
                      <a:off x="1017" y="3319"/>
                      <a:ext cx="84" cy="46"/>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1" name="Line 44"/>
                    <p:cNvSpPr>
                      <a:spLocks noChangeShapeType="1"/>
                    </p:cNvSpPr>
                    <p:nvPr/>
                  </p:nvSpPr>
                  <p:spPr bwMode="auto">
                    <a:xfrm flipH="1">
                      <a:off x="1078" y="3342"/>
                      <a:ext cx="55" cy="19"/>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 name="Line 45"/>
                    <p:cNvSpPr>
                      <a:spLocks noChangeShapeType="1"/>
                    </p:cNvSpPr>
                    <p:nvPr/>
                  </p:nvSpPr>
                  <p:spPr bwMode="auto">
                    <a:xfrm flipH="1">
                      <a:off x="1069" y="3336"/>
                      <a:ext cx="52" cy="18"/>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3" name="Line 46"/>
                    <p:cNvSpPr>
                      <a:spLocks noChangeShapeType="1"/>
                    </p:cNvSpPr>
                    <p:nvPr/>
                  </p:nvSpPr>
                  <p:spPr bwMode="auto">
                    <a:xfrm flipH="1">
                      <a:off x="1050" y="3326"/>
                      <a:ext cx="54" cy="18"/>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4" name="Line 47"/>
                    <p:cNvSpPr>
                      <a:spLocks noChangeShapeType="1"/>
                    </p:cNvSpPr>
                    <p:nvPr/>
                  </p:nvSpPr>
                  <p:spPr bwMode="auto">
                    <a:xfrm flipH="1">
                      <a:off x="1041" y="3323"/>
                      <a:ext cx="51" cy="15"/>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5" name="Line 48"/>
                    <p:cNvSpPr>
                      <a:spLocks noChangeShapeType="1"/>
                    </p:cNvSpPr>
                    <p:nvPr/>
                  </p:nvSpPr>
                  <p:spPr bwMode="auto">
                    <a:xfrm flipH="1">
                      <a:off x="1030" y="3319"/>
                      <a:ext cx="49" cy="15"/>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6" name="Line 49"/>
                    <p:cNvSpPr>
                      <a:spLocks noChangeShapeType="1"/>
                    </p:cNvSpPr>
                    <p:nvPr/>
                  </p:nvSpPr>
                  <p:spPr bwMode="auto">
                    <a:xfrm flipH="1">
                      <a:off x="1023" y="3316"/>
                      <a:ext cx="49" cy="13"/>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 name="Line 50"/>
                    <p:cNvSpPr>
                      <a:spLocks noChangeShapeType="1"/>
                    </p:cNvSpPr>
                    <p:nvPr/>
                  </p:nvSpPr>
                  <p:spPr bwMode="auto">
                    <a:xfrm flipH="1">
                      <a:off x="1013" y="3312"/>
                      <a:ext cx="50" cy="13"/>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8" name="Line 51"/>
                    <p:cNvSpPr>
                      <a:spLocks noChangeShapeType="1"/>
                    </p:cNvSpPr>
                    <p:nvPr/>
                  </p:nvSpPr>
                  <p:spPr bwMode="auto">
                    <a:xfrm flipH="1">
                      <a:off x="1120" y="3323"/>
                      <a:ext cx="33" cy="3"/>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9" name="Line 52"/>
                    <p:cNvSpPr>
                      <a:spLocks noChangeShapeType="1"/>
                    </p:cNvSpPr>
                    <p:nvPr/>
                  </p:nvSpPr>
                  <p:spPr bwMode="auto">
                    <a:xfrm flipH="1">
                      <a:off x="1108" y="3319"/>
                      <a:ext cx="29" cy="2"/>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20" name="Line 53"/>
                    <p:cNvSpPr>
                      <a:spLocks noChangeShapeType="1"/>
                    </p:cNvSpPr>
                    <p:nvPr/>
                  </p:nvSpPr>
                  <p:spPr bwMode="auto">
                    <a:xfrm flipH="1">
                      <a:off x="1094" y="3314"/>
                      <a:ext cx="30" cy="2"/>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21" name="Line 54"/>
                    <p:cNvSpPr>
                      <a:spLocks noChangeShapeType="1"/>
                    </p:cNvSpPr>
                    <p:nvPr/>
                  </p:nvSpPr>
                  <p:spPr bwMode="auto">
                    <a:xfrm flipH="1">
                      <a:off x="1083" y="3312"/>
                      <a:ext cx="29" cy="2"/>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22" name="Line 55"/>
                    <p:cNvSpPr>
                      <a:spLocks noChangeShapeType="1"/>
                    </p:cNvSpPr>
                    <p:nvPr/>
                  </p:nvSpPr>
                  <p:spPr bwMode="auto">
                    <a:xfrm flipH="1">
                      <a:off x="1070" y="3305"/>
                      <a:ext cx="28" cy="0"/>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23" name="Line 56"/>
                    <p:cNvSpPr>
                      <a:spLocks noChangeShapeType="1"/>
                    </p:cNvSpPr>
                    <p:nvPr/>
                  </p:nvSpPr>
                  <p:spPr bwMode="auto">
                    <a:xfrm flipH="1">
                      <a:off x="1056" y="3300"/>
                      <a:ext cx="28" cy="0"/>
                    </a:xfrm>
                    <a:prstGeom prst="line">
                      <a:avLst/>
                    </a:prstGeom>
                    <a:noFill/>
                    <a:ln w="144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grpSp>
          <p:grpSp>
            <p:nvGrpSpPr>
              <p:cNvPr id="30" name="Group 57"/>
              <p:cNvGrpSpPr>
                <a:grpSpLocks/>
              </p:cNvGrpSpPr>
              <p:nvPr/>
            </p:nvGrpSpPr>
            <p:grpSpPr bwMode="auto">
              <a:xfrm>
                <a:off x="877" y="3129"/>
                <a:ext cx="227" cy="402"/>
                <a:chOff x="877" y="3129"/>
                <a:chExt cx="227" cy="402"/>
              </a:xfrm>
            </p:grpSpPr>
            <p:grpSp>
              <p:nvGrpSpPr>
                <p:cNvPr id="35" name="Group 58"/>
                <p:cNvGrpSpPr>
                  <a:grpSpLocks/>
                </p:cNvGrpSpPr>
                <p:nvPr/>
              </p:nvGrpSpPr>
              <p:grpSpPr bwMode="auto">
                <a:xfrm>
                  <a:off x="888" y="3427"/>
                  <a:ext cx="214" cy="104"/>
                  <a:chOff x="888" y="3427"/>
                  <a:chExt cx="214" cy="104"/>
                </a:xfrm>
              </p:grpSpPr>
              <p:sp>
                <p:nvSpPr>
                  <p:cNvPr id="87" name="Freeform 59"/>
                  <p:cNvSpPr>
                    <a:spLocks noChangeArrowheads="1"/>
                  </p:cNvSpPr>
                  <p:nvPr/>
                </p:nvSpPr>
                <p:spPr bwMode="auto">
                  <a:xfrm flipH="1">
                    <a:off x="888" y="3427"/>
                    <a:ext cx="214" cy="104"/>
                  </a:xfrm>
                  <a:custGeom>
                    <a:avLst/>
                    <a:gdLst>
                      <a:gd name="T0" fmla="*/ 19 w 182"/>
                      <a:gd name="T1" fmla="*/ 104 h 94"/>
                      <a:gd name="T2" fmla="*/ 0 w 182"/>
                      <a:gd name="T3" fmla="*/ 101 h 94"/>
                      <a:gd name="T4" fmla="*/ 0 w 182"/>
                      <a:gd name="T5" fmla="*/ 77 h 94"/>
                      <a:gd name="T6" fmla="*/ 0 w 182"/>
                      <a:gd name="T7" fmla="*/ 60 h 94"/>
                      <a:gd name="T8" fmla="*/ 9 w 182"/>
                      <a:gd name="T9" fmla="*/ 49 h 94"/>
                      <a:gd name="T10" fmla="*/ 20 w 182"/>
                      <a:gd name="T11" fmla="*/ 44 h 94"/>
                      <a:gd name="T12" fmla="*/ 47 w 182"/>
                      <a:gd name="T13" fmla="*/ 33 h 94"/>
                      <a:gd name="T14" fmla="*/ 85 w 182"/>
                      <a:gd name="T15" fmla="*/ 22 h 94"/>
                      <a:gd name="T16" fmla="*/ 93 w 182"/>
                      <a:gd name="T17" fmla="*/ 22 h 94"/>
                      <a:gd name="T18" fmla="*/ 96 w 182"/>
                      <a:gd name="T19" fmla="*/ 22 h 94"/>
                      <a:gd name="T20" fmla="*/ 98 w 182"/>
                      <a:gd name="T21" fmla="*/ 21 h 94"/>
                      <a:gd name="T22" fmla="*/ 100 w 182"/>
                      <a:gd name="T23" fmla="*/ 19 h 94"/>
                      <a:gd name="T24" fmla="*/ 102 w 182"/>
                      <a:gd name="T25" fmla="*/ 19 h 94"/>
                      <a:gd name="T26" fmla="*/ 106 w 182"/>
                      <a:gd name="T27" fmla="*/ 19 h 94"/>
                      <a:gd name="T28" fmla="*/ 107 w 182"/>
                      <a:gd name="T29" fmla="*/ 15 h 94"/>
                      <a:gd name="T30" fmla="*/ 109 w 182"/>
                      <a:gd name="T31" fmla="*/ 12 h 94"/>
                      <a:gd name="T32" fmla="*/ 113 w 182"/>
                      <a:gd name="T33" fmla="*/ 12 h 94"/>
                      <a:gd name="T34" fmla="*/ 116 w 182"/>
                      <a:gd name="T35" fmla="*/ 12 h 94"/>
                      <a:gd name="T36" fmla="*/ 116 w 182"/>
                      <a:gd name="T37" fmla="*/ 9 h 94"/>
                      <a:gd name="T38" fmla="*/ 121 w 182"/>
                      <a:gd name="T39" fmla="*/ 0 h 94"/>
                      <a:gd name="T40" fmla="*/ 208 w 182"/>
                      <a:gd name="T41" fmla="*/ 1 h 94"/>
                      <a:gd name="T42" fmla="*/ 208 w 182"/>
                      <a:gd name="T43" fmla="*/ 12 h 94"/>
                      <a:gd name="T44" fmla="*/ 209 w 182"/>
                      <a:gd name="T45" fmla="*/ 21 h 94"/>
                      <a:gd name="T46" fmla="*/ 212 w 182"/>
                      <a:gd name="T47" fmla="*/ 27 h 94"/>
                      <a:gd name="T48" fmla="*/ 212 w 182"/>
                      <a:gd name="T49" fmla="*/ 35 h 94"/>
                      <a:gd name="T50" fmla="*/ 214 w 182"/>
                      <a:gd name="T51" fmla="*/ 48 h 94"/>
                      <a:gd name="T52" fmla="*/ 212 w 182"/>
                      <a:gd name="T53" fmla="*/ 54 h 94"/>
                      <a:gd name="T54" fmla="*/ 209 w 182"/>
                      <a:gd name="T55" fmla="*/ 62 h 94"/>
                      <a:gd name="T56" fmla="*/ 206 w 182"/>
                      <a:gd name="T57" fmla="*/ 69 h 94"/>
                      <a:gd name="T58" fmla="*/ 202 w 182"/>
                      <a:gd name="T59" fmla="*/ 71 h 94"/>
                      <a:gd name="T60" fmla="*/ 196 w 182"/>
                      <a:gd name="T61" fmla="*/ 72 h 94"/>
                      <a:gd name="T62" fmla="*/ 187 w 182"/>
                      <a:gd name="T63" fmla="*/ 75 h 94"/>
                      <a:gd name="T64" fmla="*/ 183 w 182"/>
                      <a:gd name="T65" fmla="*/ 80 h 94"/>
                      <a:gd name="T66" fmla="*/ 180 w 182"/>
                      <a:gd name="T67" fmla="*/ 84 h 94"/>
                      <a:gd name="T68" fmla="*/ 172 w 182"/>
                      <a:gd name="T69" fmla="*/ 89 h 94"/>
                      <a:gd name="T70" fmla="*/ 165 w 182"/>
                      <a:gd name="T71" fmla="*/ 90 h 94"/>
                      <a:gd name="T72" fmla="*/ 151 w 182"/>
                      <a:gd name="T73" fmla="*/ 92 h 94"/>
                      <a:gd name="T74" fmla="*/ 140 w 182"/>
                      <a:gd name="T75" fmla="*/ 92 h 94"/>
                      <a:gd name="T76" fmla="*/ 131 w 182"/>
                      <a:gd name="T77" fmla="*/ 92 h 94"/>
                      <a:gd name="T78" fmla="*/ 122 w 182"/>
                      <a:gd name="T79" fmla="*/ 90 h 94"/>
                      <a:gd name="T80" fmla="*/ 116 w 182"/>
                      <a:gd name="T81" fmla="*/ 93 h 94"/>
                      <a:gd name="T82" fmla="*/ 106 w 182"/>
                      <a:gd name="T83" fmla="*/ 93 h 94"/>
                      <a:gd name="T84" fmla="*/ 59 w 182"/>
                      <a:gd name="T85" fmla="*/ 101 h 94"/>
                      <a:gd name="T86" fmla="*/ 40 w 182"/>
                      <a:gd name="T87" fmla="*/ 104 h 94"/>
                      <a:gd name="T88" fmla="*/ 19 w 182"/>
                      <a:gd name="T89" fmla="*/ 104 h 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82" h="94">
                        <a:moveTo>
                          <a:pt x="16" y="94"/>
                        </a:moveTo>
                        <a:lnTo>
                          <a:pt x="0" y="91"/>
                        </a:lnTo>
                        <a:lnTo>
                          <a:pt x="0" y="70"/>
                        </a:lnTo>
                        <a:lnTo>
                          <a:pt x="0" y="54"/>
                        </a:lnTo>
                        <a:lnTo>
                          <a:pt x="8" y="44"/>
                        </a:lnTo>
                        <a:lnTo>
                          <a:pt x="17" y="40"/>
                        </a:lnTo>
                        <a:lnTo>
                          <a:pt x="40" y="30"/>
                        </a:lnTo>
                        <a:lnTo>
                          <a:pt x="72" y="20"/>
                        </a:lnTo>
                        <a:lnTo>
                          <a:pt x="79" y="20"/>
                        </a:lnTo>
                        <a:lnTo>
                          <a:pt x="82" y="20"/>
                        </a:lnTo>
                        <a:lnTo>
                          <a:pt x="83" y="19"/>
                        </a:lnTo>
                        <a:lnTo>
                          <a:pt x="85" y="17"/>
                        </a:lnTo>
                        <a:lnTo>
                          <a:pt x="87" y="17"/>
                        </a:lnTo>
                        <a:lnTo>
                          <a:pt x="90" y="17"/>
                        </a:lnTo>
                        <a:lnTo>
                          <a:pt x="91" y="14"/>
                        </a:lnTo>
                        <a:lnTo>
                          <a:pt x="93" y="11"/>
                        </a:lnTo>
                        <a:lnTo>
                          <a:pt x="96" y="11"/>
                        </a:lnTo>
                        <a:lnTo>
                          <a:pt x="99" y="11"/>
                        </a:lnTo>
                        <a:lnTo>
                          <a:pt x="99" y="8"/>
                        </a:lnTo>
                        <a:lnTo>
                          <a:pt x="103" y="0"/>
                        </a:lnTo>
                        <a:lnTo>
                          <a:pt x="177" y="1"/>
                        </a:lnTo>
                        <a:lnTo>
                          <a:pt x="177" y="11"/>
                        </a:lnTo>
                        <a:lnTo>
                          <a:pt x="178" y="19"/>
                        </a:lnTo>
                        <a:lnTo>
                          <a:pt x="180" y="24"/>
                        </a:lnTo>
                        <a:lnTo>
                          <a:pt x="180" y="32"/>
                        </a:lnTo>
                        <a:lnTo>
                          <a:pt x="182" y="43"/>
                        </a:lnTo>
                        <a:lnTo>
                          <a:pt x="180" y="49"/>
                        </a:lnTo>
                        <a:lnTo>
                          <a:pt x="178" y="56"/>
                        </a:lnTo>
                        <a:lnTo>
                          <a:pt x="175" y="62"/>
                        </a:lnTo>
                        <a:lnTo>
                          <a:pt x="172" y="64"/>
                        </a:lnTo>
                        <a:lnTo>
                          <a:pt x="167" y="65"/>
                        </a:lnTo>
                        <a:lnTo>
                          <a:pt x="159" y="68"/>
                        </a:lnTo>
                        <a:lnTo>
                          <a:pt x="156" y="72"/>
                        </a:lnTo>
                        <a:lnTo>
                          <a:pt x="153" y="76"/>
                        </a:lnTo>
                        <a:lnTo>
                          <a:pt x="146" y="80"/>
                        </a:lnTo>
                        <a:lnTo>
                          <a:pt x="140" y="81"/>
                        </a:lnTo>
                        <a:lnTo>
                          <a:pt x="128" y="83"/>
                        </a:lnTo>
                        <a:lnTo>
                          <a:pt x="119" y="83"/>
                        </a:lnTo>
                        <a:lnTo>
                          <a:pt x="111" y="83"/>
                        </a:lnTo>
                        <a:lnTo>
                          <a:pt x="104" y="81"/>
                        </a:lnTo>
                        <a:lnTo>
                          <a:pt x="99" y="84"/>
                        </a:lnTo>
                        <a:lnTo>
                          <a:pt x="90" y="84"/>
                        </a:lnTo>
                        <a:lnTo>
                          <a:pt x="50" y="91"/>
                        </a:lnTo>
                        <a:lnTo>
                          <a:pt x="34" y="94"/>
                        </a:lnTo>
                        <a:lnTo>
                          <a:pt x="16" y="94"/>
                        </a:lnTo>
                        <a:close/>
                      </a:path>
                    </a:pathLst>
                  </a:custGeom>
                  <a:solidFill>
                    <a:srgbClr val="60606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8" name="Freeform 60"/>
                  <p:cNvSpPr>
                    <a:spLocks noChangeArrowheads="1"/>
                  </p:cNvSpPr>
                  <p:nvPr/>
                </p:nvSpPr>
                <p:spPr bwMode="auto">
                  <a:xfrm flipH="1">
                    <a:off x="891" y="3436"/>
                    <a:ext cx="210" cy="94"/>
                  </a:xfrm>
                  <a:custGeom>
                    <a:avLst/>
                    <a:gdLst>
                      <a:gd name="T0" fmla="*/ 204 w 179"/>
                      <a:gd name="T1" fmla="*/ 10 h 85"/>
                      <a:gd name="T2" fmla="*/ 208 w 179"/>
                      <a:gd name="T3" fmla="*/ 22 h 85"/>
                      <a:gd name="T4" fmla="*/ 204 w 179"/>
                      <a:gd name="T5" fmla="*/ 58 h 85"/>
                      <a:gd name="T6" fmla="*/ 192 w 179"/>
                      <a:gd name="T7" fmla="*/ 58 h 85"/>
                      <a:gd name="T8" fmla="*/ 179 w 179"/>
                      <a:gd name="T9" fmla="*/ 71 h 85"/>
                      <a:gd name="T10" fmla="*/ 149 w 179"/>
                      <a:gd name="T11" fmla="*/ 80 h 85"/>
                      <a:gd name="T12" fmla="*/ 121 w 179"/>
                      <a:gd name="T13" fmla="*/ 80 h 85"/>
                      <a:gd name="T14" fmla="*/ 133 w 179"/>
                      <a:gd name="T15" fmla="*/ 66 h 85"/>
                      <a:gd name="T16" fmla="*/ 120 w 179"/>
                      <a:gd name="T17" fmla="*/ 80 h 85"/>
                      <a:gd name="T18" fmla="*/ 104 w 179"/>
                      <a:gd name="T19" fmla="*/ 81 h 85"/>
                      <a:gd name="T20" fmla="*/ 114 w 179"/>
                      <a:gd name="T21" fmla="*/ 74 h 85"/>
                      <a:gd name="T22" fmla="*/ 99 w 179"/>
                      <a:gd name="T23" fmla="*/ 83 h 85"/>
                      <a:gd name="T24" fmla="*/ 52 w 179"/>
                      <a:gd name="T25" fmla="*/ 90 h 85"/>
                      <a:gd name="T26" fmla="*/ 52 w 179"/>
                      <a:gd name="T27" fmla="*/ 83 h 85"/>
                      <a:gd name="T28" fmla="*/ 49 w 179"/>
                      <a:gd name="T29" fmla="*/ 81 h 85"/>
                      <a:gd name="T30" fmla="*/ 33 w 179"/>
                      <a:gd name="T31" fmla="*/ 92 h 85"/>
                      <a:gd name="T32" fmla="*/ 49 w 179"/>
                      <a:gd name="T33" fmla="*/ 75 h 85"/>
                      <a:gd name="T34" fmla="*/ 31 w 179"/>
                      <a:gd name="T35" fmla="*/ 86 h 85"/>
                      <a:gd name="T36" fmla="*/ 23 w 179"/>
                      <a:gd name="T37" fmla="*/ 83 h 85"/>
                      <a:gd name="T38" fmla="*/ 19 w 179"/>
                      <a:gd name="T39" fmla="*/ 84 h 85"/>
                      <a:gd name="T40" fmla="*/ 6 w 179"/>
                      <a:gd name="T41" fmla="*/ 90 h 85"/>
                      <a:gd name="T42" fmla="*/ 0 w 179"/>
                      <a:gd name="T43" fmla="*/ 75 h 85"/>
                      <a:gd name="T44" fmla="*/ 5 w 179"/>
                      <a:gd name="T45" fmla="*/ 49 h 85"/>
                      <a:gd name="T46" fmla="*/ 31 w 179"/>
                      <a:gd name="T47" fmla="*/ 33 h 85"/>
                      <a:gd name="T48" fmla="*/ 82 w 179"/>
                      <a:gd name="T49" fmla="*/ 15 h 85"/>
                      <a:gd name="T50" fmla="*/ 99 w 179"/>
                      <a:gd name="T51" fmla="*/ 22 h 85"/>
                      <a:gd name="T52" fmla="*/ 106 w 179"/>
                      <a:gd name="T53" fmla="*/ 24 h 85"/>
                      <a:gd name="T54" fmla="*/ 99 w 179"/>
                      <a:gd name="T55" fmla="*/ 13 h 85"/>
                      <a:gd name="T56" fmla="*/ 104 w 179"/>
                      <a:gd name="T57" fmla="*/ 12 h 85"/>
                      <a:gd name="T58" fmla="*/ 110 w 179"/>
                      <a:gd name="T59" fmla="*/ 18 h 85"/>
                      <a:gd name="T60" fmla="*/ 110 w 179"/>
                      <a:gd name="T61" fmla="*/ 15 h 85"/>
                      <a:gd name="T62" fmla="*/ 108 w 179"/>
                      <a:gd name="T63" fmla="*/ 7 h 85"/>
                      <a:gd name="T64" fmla="*/ 121 w 179"/>
                      <a:gd name="T65" fmla="*/ 12 h 85"/>
                      <a:gd name="T66" fmla="*/ 121 w 179"/>
                      <a:gd name="T67" fmla="*/ 7 h 85"/>
                      <a:gd name="T68" fmla="*/ 117 w 179"/>
                      <a:gd name="T69" fmla="*/ 0 h 85"/>
                      <a:gd name="T70" fmla="*/ 130 w 179"/>
                      <a:gd name="T71" fmla="*/ 4 h 85"/>
                      <a:gd name="T72" fmla="*/ 155 w 179"/>
                      <a:gd name="T73" fmla="*/ 12 h 85"/>
                      <a:gd name="T74" fmla="*/ 161 w 179"/>
                      <a:gd name="T75" fmla="*/ 3 h 85"/>
                      <a:gd name="T76" fmla="*/ 167 w 179"/>
                      <a:gd name="T77" fmla="*/ 12 h 85"/>
                      <a:gd name="T78" fmla="*/ 179 w 179"/>
                      <a:gd name="T79" fmla="*/ 7 h 85"/>
                      <a:gd name="T80" fmla="*/ 183 w 179"/>
                      <a:gd name="T81" fmla="*/ 13 h 85"/>
                      <a:gd name="T82" fmla="*/ 198 w 179"/>
                      <a:gd name="T83" fmla="*/ 12 h 85"/>
                      <a:gd name="T84" fmla="*/ 202 w 179"/>
                      <a:gd name="T85" fmla="*/ 3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9" h="85">
                        <a:moveTo>
                          <a:pt x="172" y="3"/>
                        </a:moveTo>
                        <a:lnTo>
                          <a:pt x="174" y="9"/>
                        </a:lnTo>
                        <a:lnTo>
                          <a:pt x="176" y="6"/>
                        </a:lnTo>
                        <a:lnTo>
                          <a:pt x="177" y="20"/>
                        </a:lnTo>
                        <a:lnTo>
                          <a:pt x="179" y="36"/>
                        </a:lnTo>
                        <a:lnTo>
                          <a:pt x="174" y="52"/>
                        </a:lnTo>
                        <a:lnTo>
                          <a:pt x="163" y="56"/>
                        </a:lnTo>
                        <a:lnTo>
                          <a:pt x="164" y="52"/>
                        </a:lnTo>
                        <a:lnTo>
                          <a:pt x="158" y="57"/>
                        </a:lnTo>
                        <a:lnTo>
                          <a:pt x="153" y="64"/>
                        </a:lnTo>
                        <a:lnTo>
                          <a:pt x="142" y="70"/>
                        </a:lnTo>
                        <a:lnTo>
                          <a:pt x="127" y="72"/>
                        </a:lnTo>
                        <a:lnTo>
                          <a:pt x="110" y="72"/>
                        </a:lnTo>
                        <a:lnTo>
                          <a:pt x="103" y="72"/>
                        </a:lnTo>
                        <a:lnTo>
                          <a:pt x="110" y="68"/>
                        </a:lnTo>
                        <a:lnTo>
                          <a:pt x="113" y="60"/>
                        </a:lnTo>
                        <a:lnTo>
                          <a:pt x="108" y="67"/>
                        </a:lnTo>
                        <a:lnTo>
                          <a:pt x="102" y="72"/>
                        </a:lnTo>
                        <a:lnTo>
                          <a:pt x="95" y="75"/>
                        </a:lnTo>
                        <a:lnTo>
                          <a:pt x="89" y="73"/>
                        </a:lnTo>
                        <a:lnTo>
                          <a:pt x="94" y="70"/>
                        </a:lnTo>
                        <a:lnTo>
                          <a:pt x="97" y="67"/>
                        </a:lnTo>
                        <a:lnTo>
                          <a:pt x="90" y="68"/>
                        </a:lnTo>
                        <a:lnTo>
                          <a:pt x="84" y="75"/>
                        </a:lnTo>
                        <a:lnTo>
                          <a:pt x="63" y="78"/>
                        </a:lnTo>
                        <a:lnTo>
                          <a:pt x="44" y="81"/>
                        </a:lnTo>
                        <a:lnTo>
                          <a:pt x="36" y="81"/>
                        </a:lnTo>
                        <a:lnTo>
                          <a:pt x="44" y="75"/>
                        </a:lnTo>
                        <a:lnTo>
                          <a:pt x="50" y="73"/>
                        </a:lnTo>
                        <a:lnTo>
                          <a:pt x="42" y="73"/>
                        </a:lnTo>
                        <a:lnTo>
                          <a:pt x="36" y="76"/>
                        </a:lnTo>
                        <a:lnTo>
                          <a:pt x="28" y="83"/>
                        </a:lnTo>
                        <a:lnTo>
                          <a:pt x="34" y="73"/>
                        </a:lnTo>
                        <a:lnTo>
                          <a:pt x="42" y="68"/>
                        </a:lnTo>
                        <a:lnTo>
                          <a:pt x="31" y="70"/>
                        </a:lnTo>
                        <a:lnTo>
                          <a:pt x="26" y="78"/>
                        </a:lnTo>
                        <a:lnTo>
                          <a:pt x="26" y="85"/>
                        </a:lnTo>
                        <a:lnTo>
                          <a:pt x="20" y="75"/>
                        </a:lnTo>
                        <a:lnTo>
                          <a:pt x="13" y="72"/>
                        </a:lnTo>
                        <a:lnTo>
                          <a:pt x="16" y="76"/>
                        </a:lnTo>
                        <a:lnTo>
                          <a:pt x="21" y="85"/>
                        </a:lnTo>
                        <a:lnTo>
                          <a:pt x="5" y="81"/>
                        </a:lnTo>
                        <a:lnTo>
                          <a:pt x="2" y="80"/>
                        </a:lnTo>
                        <a:lnTo>
                          <a:pt x="0" y="68"/>
                        </a:lnTo>
                        <a:lnTo>
                          <a:pt x="2" y="54"/>
                        </a:lnTo>
                        <a:lnTo>
                          <a:pt x="4" y="44"/>
                        </a:lnTo>
                        <a:lnTo>
                          <a:pt x="13" y="36"/>
                        </a:lnTo>
                        <a:lnTo>
                          <a:pt x="26" y="30"/>
                        </a:lnTo>
                        <a:lnTo>
                          <a:pt x="50" y="20"/>
                        </a:lnTo>
                        <a:lnTo>
                          <a:pt x="70" y="14"/>
                        </a:lnTo>
                        <a:lnTo>
                          <a:pt x="81" y="14"/>
                        </a:lnTo>
                        <a:lnTo>
                          <a:pt x="84" y="20"/>
                        </a:lnTo>
                        <a:lnTo>
                          <a:pt x="98" y="28"/>
                        </a:lnTo>
                        <a:lnTo>
                          <a:pt x="90" y="22"/>
                        </a:lnTo>
                        <a:lnTo>
                          <a:pt x="86" y="19"/>
                        </a:lnTo>
                        <a:lnTo>
                          <a:pt x="84" y="12"/>
                        </a:lnTo>
                        <a:lnTo>
                          <a:pt x="84" y="11"/>
                        </a:lnTo>
                        <a:lnTo>
                          <a:pt x="89" y="11"/>
                        </a:lnTo>
                        <a:lnTo>
                          <a:pt x="90" y="14"/>
                        </a:lnTo>
                        <a:lnTo>
                          <a:pt x="94" y="16"/>
                        </a:lnTo>
                        <a:lnTo>
                          <a:pt x="98" y="19"/>
                        </a:lnTo>
                        <a:lnTo>
                          <a:pt x="94" y="14"/>
                        </a:lnTo>
                        <a:lnTo>
                          <a:pt x="90" y="9"/>
                        </a:lnTo>
                        <a:lnTo>
                          <a:pt x="92" y="6"/>
                        </a:lnTo>
                        <a:lnTo>
                          <a:pt x="97" y="4"/>
                        </a:lnTo>
                        <a:lnTo>
                          <a:pt x="103" y="11"/>
                        </a:lnTo>
                        <a:lnTo>
                          <a:pt x="110" y="16"/>
                        </a:lnTo>
                        <a:lnTo>
                          <a:pt x="103" y="6"/>
                        </a:lnTo>
                        <a:lnTo>
                          <a:pt x="100" y="3"/>
                        </a:lnTo>
                        <a:lnTo>
                          <a:pt x="100" y="0"/>
                        </a:lnTo>
                        <a:lnTo>
                          <a:pt x="107" y="1"/>
                        </a:lnTo>
                        <a:lnTo>
                          <a:pt x="111" y="4"/>
                        </a:lnTo>
                        <a:lnTo>
                          <a:pt x="115" y="8"/>
                        </a:lnTo>
                        <a:lnTo>
                          <a:pt x="132" y="11"/>
                        </a:lnTo>
                        <a:lnTo>
                          <a:pt x="132" y="4"/>
                        </a:lnTo>
                        <a:lnTo>
                          <a:pt x="137" y="3"/>
                        </a:lnTo>
                        <a:lnTo>
                          <a:pt x="137" y="9"/>
                        </a:lnTo>
                        <a:lnTo>
                          <a:pt x="142" y="11"/>
                        </a:lnTo>
                        <a:lnTo>
                          <a:pt x="153" y="12"/>
                        </a:lnTo>
                        <a:lnTo>
                          <a:pt x="153" y="6"/>
                        </a:lnTo>
                        <a:lnTo>
                          <a:pt x="156" y="6"/>
                        </a:lnTo>
                        <a:lnTo>
                          <a:pt x="156" y="12"/>
                        </a:lnTo>
                        <a:lnTo>
                          <a:pt x="163" y="12"/>
                        </a:lnTo>
                        <a:lnTo>
                          <a:pt x="169" y="11"/>
                        </a:lnTo>
                        <a:lnTo>
                          <a:pt x="171" y="4"/>
                        </a:lnTo>
                        <a:lnTo>
                          <a:pt x="172" y="3"/>
                        </a:lnTo>
                        <a:close/>
                      </a:path>
                    </a:pathLst>
                  </a:custGeom>
                  <a:solidFill>
                    <a:srgbClr val="80808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9" name="Freeform 61"/>
                  <p:cNvSpPr>
                    <a:spLocks noChangeArrowheads="1"/>
                  </p:cNvSpPr>
                  <p:nvPr/>
                </p:nvSpPr>
                <p:spPr bwMode="auto">
                  <a:xfrm flipH="1">
                    <a:off x="923" y="3475"/>
                    <a:ext cx="19" cy="0"/>
                  </a:xfrm>
                  <a:custGeom>
                    <a:avLst/>
                    <a:gdLst>
                      <a:gd name="T0" fmla="*/ 19 w 24"/>
                      <a:gd name="T1" fmla="*/ 0 h 4"/>
                      <a:gd name="T2" fmla="*/ 10 w 24"/>
                      <a:gd name="T3" fmla="*/ 1 h 4"/>
                      <a:gd name="T4" fmla="*/ 0 w 24"/>
                      <a:gd name="T5" fmla="*/ 1 h 4"/>
                      <a:gd name="T6" fmla="*/ 19 w 2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
                        <a:moveTo>
                          <a:pt x="24" y="0"/>
                        </a:moveTo>
                        <a:lnTo>
                          <a:pt x="13" y="4"/>
                        </a:lnTo>
                        <a:lnTo>
                          <a:pt x="0" y="3"/>
                        </a:lnTo>
                        <a:lnTo>
                          <a:pt x="24" y="0"/>
                        </a:lnTo>
                        <a:close/>
                      </a:path>
                    </a:pathLst>
                  </a:custGeom>
                  <a:solidFill>
                    <a:srgbClr val="60606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0" name="Freeform 62"/>
                  <p:cNvSpPr>
                    <a:spLocks noChangeArrowheads="1"/>
                  </p:cNvSpPr>
                  <p:nvPr/>
                </p:nvSpPr>
                <p:spPr bwMode="auto">
                  <a:xfrm flipH="1">
                    <a:off x="890" y="3465"/>
                    <a:ext cx="10" cy="0"/>
                  </a:xfrm>
                  <a:custGeom>
                    <a:avLst/>
                    <a:gdLst>
                      <a:gd name="T0" fmla="*/ 10 w 16"/>
                      <a:gd name="T1" fmla="*/ 0 h 4"/>
                      <a:gd name="T2" fmla="*/ 7 w 16"/>
                      <a:gd name="T3" fmla="*/ 1 h 4"/>
                      <a:gd name="T4" fmla="*/ 0 w 16"/>
                      <a:gd name="T5" fmla="*/ 1 h 4"/>
                      <a:gd name="T6" fmla="*/ 8 w 16"/>
                      <a:gd name="T7" fmla="*/ 1 h 4"/>
                      <a:gd name="T8" fmla="*/ 10 w 1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4">
                        <a:moveTo>
                          <a:pt x="16" y="0"/>
                        </a:moveTo>
                        <a:lnTo>
                          <a:pt x="11" y="3"/>
                        </a:lnTo>
                        <a:lnTo>
                          <a:pt x="0" y="4"/>
                        </a:lnTo>
                        <a:lnTo>
                          <a:pt x="13" y="4"/>
                        </a:lnTo>
                        <a:lnTo>
                          <a:pt x="16" y="0"/>
                        </a:lnTo>
                        <a:close/>
                      </a:path>
                    </a:pathLst>
                  </a:custGeom>
                  <a:solidFill>
                    <a:srgbClr val="60606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1" name="Freeform 63"/>
                  <p:cNvSpPr>
                    <a:spLocks noChangeArrowheads="1"/>
                  </p:cNvSpPr>
                  <p:nvPr/>
                </p:nvSpPr>
                <p:spPr bwMode="auto">
                  <a:xfrm flipH="1">
                    <a:off x="968" y="3459"/>
                    <a:ext cx="19" cy="7"/>
                  </a:xfrm>
                  <a:custGeom>
                    <a:avLst/>
                    <a:gdLst>
                      <a:gd name="T0" fmla="*/ 19 w 24"/>
                      <a:gd name="T1" fmla="*/ 0 h 14"/>
                      <a:gd name="T2" fmla="*/ 10 w 24"/>
                      <a:gd name="T3" fmla="*/ 1 h 14"/>
                      <a:gd name="T4" fmla="*/ 9 w 24"/>
                      <a:gd name="T5" fmla="*/ 2 h 14"/>
                      <a:gd name="T6" fmla="*/ 9 w 24"/>
                      <a:gd name="T7" fmla="*/ 4 h 14"/>
                      <a:gd name="T8" fmla="*/ 8 w 24"/>
                      <a:gd name="T9" fmla="*/ 7 h 14"/>
                      <a:gd name="T10" fmla="*/ 0 w 24"/>
                      <a:gd name="T11" fmla="*/ 7 h 14"/>
                      <a:gd name="T12" fmla="*/ 10 w 24"/>
                      <a:gd name="T13" fmla="*/ 7 h 14"/>
                      <a:gd name="T14" fmla="*/ 12 w 24"/>
                      <a:gd name="T15" fmla="*/ 3 h 14"/>
                      <a:gd name="T16" fmla="*/ 19 w 2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4">
                        <a:moveTo>
                          <a:pt x="24" y="0"/>
                        </a:moveTo>
                        <a:lnTo>
                          <a:pt x="13" y="1"/>
                        </a:lnTo>
                        <a:lnTo>
                          <a:pt x="11" y="3"/>
                        </a:lnTo>
                        <a:lnTo>
                          <a:pt x="11" y="8"/>
                        </a:lnTo>
                        <a:lnTo>
                          <a:pt x="10" y="13"/>
                        </a:lnTo>
                        <a:lnTo>
                          <a:pt x="0" y="14"/>
                        </a:lnTo>
                        <a:lnTo>
                          <a:pt x="13" y="14"/>
                        </a:lnTo>
                        <a:lnTo>
                          <a:pt x="15" y="5"/>
                        </a:lnTo>
                        <a:lnTo>
                          <a:pt x="24" y="0"/>
                        </a:lnTo>
                        <a:close/>
                      </a:path>
                    </a:pathLst>
                  </a:custGeom>
                  <a:solidFill>
                    <a:srgbClr val="60606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2" name="Freeform 64"/>
                  <p:cNvSpPr>
                    <a:spLocks noChangeArrowheads="1"/>
                  </p:cNvSpPr>
                  <p:nvPr/>
                </p:nvSpPr>
                <p:spPr bwMode="auto">
                  <a:xfrm flipH="1">
                    <a:off x="998" y="3499"/>
                    <a:ext cx="81" cy="16"/>
                  </a:xfrm>
                  <a:custGeom>
                    <a:avLst/>
                    <a:gdLst>
                      <a:gd name="T0" fmla="*/ 81 w 74"/>
                      <a:gd name="T1" fmla="*/ 0 h 21"/>
                      <a:gd name="T2" fmla="*/ 60 w 74"/>
                      <a:gd name="T3" fmla="*/ 2 h 21"/>
                      <a:gd name="T4" fmla="*/ 38 w 74"/>
                      <a:gd name="T5" fmla="*/ 5 h 21"/>
                      <a:gd name="T6" fmla="*/ 23 w 74"/>
                      <a:gd name="T7" fmla="*/ 5 h 21"/>
                      <a:gd name="T8" fmla="*/ 11 w 74"/>
                      <a:gd name="T9" fmla="*/ 8 h 21"/>
                      <a:gd name="T10" fmla="*/ 5 w 74"/>
                      <a:gd name="T11" fmla="*/ 12 h 21"/>
                      <a:gd name="T12" fmla="*/ 0 w 74"/>
                      <a:gd name="T13" fmla="*/ 16 h 21"/>
                      <a:gd name="T14" fmla="*/ 5 w 74"/>
                      <a:gd name="T15" fmla="*/ 15 h 21"/>
                      <a:gd name="T16" fmla="*/ 12 w 74"/>
                      <a:gd name="T17" fmla="*/ 9 h 21"/>
                      <a:gd name="T18" fmla="*/ 28 w 74"/>
                      <a:gd name="T19" fmla="*/ 6 h 21"/>
                      <a:gd name="T20" fmla="*/ 38 w 74"/>
                      <a:gd name="T21" fmla="*/ 6 h 21"/>
                      <a:gd name="T22" fmla="*/ 47 w 74"/>
                      <a:gd name="T23" fmla="*/ 5 h 21"/>
                      <a:gd name="T24" fmla="*/ 61 w 74"/>
                      <a:gd name="T25" fmla="*/ 2 h 21"/>
                      <a:gd name="T26" fmla="*/ 81 w 7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21">
                        <a:moveTo>
                          <a:pt x="74" y="0"/>
                        </a:moveTo>
                        <a:lnTo>
                          <a:pt x="55" y="2"/>
                        </a:lnTo>
                        <a:lnTo>
                          <a:pt x="35" y="7"/>
                        </a:lnTo>
                        <a:lnTo>
                          <a:pt x="21" y="7"/>
                        </a:lnTo>
                        <a:lnTo>
                          <a:pt x="10" y="10"/>
                        </a:lnTo>
                        <a:lnTo>
                          <a:pt x="5" y="16"/>
                        </a:lnTo>
                        <a:lnTo>
                          <a:pt x="0" y="21"/>
                        </a:lnTo>
                        <a:lnTo>
                          <a:pt x="5" y="20"/>
                        </a:lnTo>
                        <a:lnTo>
                          <a:pt x="11" y="12"/>
                        </a:lnTo>
                        <a:lnTo>
                          <a:pt x="26" y="8"/>
                        </a:lnTo>
                        <a:lnTo>
                          <a:pt x="35" y="8"/>
                        </a:lnTo>
                        <a:lnTo>
                          <a:pt x="43" y="7"/>
                        </a:lnTo>
                        <a:lnTo>
                          <a:pt x="56" y="2"/>
                        </a:lnTo>
                        <a:lnTo>
                          <a:pt x="74" y="0"/>
                        </a:lnTo>
                        <a:close/>
                      </a:path>
                    </a:pathLst>
                  </a:custGeom>
                  <a:solidFill>
                    <a:srgbClr val="60606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36" name="Group 65"/>
                <p:cNvGrpSpPr>
                  <a:grpSpLocks/>
                </p:cNvGrpSpPr>
                <p:nvPr/>
              </p:nvGrpSpPr>
              <p:grpSpPr bwMode="auto">
                <a:xfrm>
                  <a:off x="984" y="3300"/>
                  <a:ext cx="82" cy="46"/>
                  <a:chOff x="984" y="3300"/>
                  <a:chExt cx="82" cy="46"/>
                </a:xfrm>
              </p:grpSpPr>
              <p:grpSp>
                <p:nvGrpSpPr>
                  <p:cNvPr id="74" name="Group 66"/>
                  <p:cNvGrpSpPr>
                    <a:grpSpLocks/>
                  </p:cNvGrpSpPr>
                  <p:nvPr/>
                </p:nvGrpSpPr>
                <p:grpSpPr bwMode="auto">
                  <a:xfrm>
                    <a:off x="996" y="3300"/>
                    <a:ext cx="70" cy="39"/>
                    <a:chOff x="996" y="3300"/>
                    <a:chExt cx="70" cy="39"/>
                  </a:xfrm>
                </p:grpSpPr>
                <p:sp>
                  <p:nvSpPr>
                    <p:cNvPr id="78" name="Freeform 67"/>
                    <p:cNvSpPr>
                      <a:spLocks noChangeArrowheads="1"/>
                    </p:cNvSpPr>
                    <p:nvPr/>
                  </p:nvSpPr>
                  <p:spPr bwMode="auto">
                    <a:xfrm flipH="1">
                      <a:off x="996" y="3300"/>
                      <a:ext cx="68" cy="39"/>
                    </a:xfrm>
                    <a:custGeom>
                      <a:avLst/>
                      <a:gdLst>
                        <a:gd name="T0" fmla="*/ 62 w 66"/>
                        <a:gd name="T1" fmla="*/ 39 h 38"/>
                        <a:gd name="T2" fmla="*/ 59 w 66"/>
                        <a:gd name="T3" fmla="*/ 38 h 38"/>
                        <a:gd name="T4" fmla="*/ 55 w 66"/>
                        <a:gd name="T5" fmla="*/ 36 h 38"/>
                        <a:gd name="T6" fmla="*/ 52 w 66"/>
                        <a:gd name="T7" fmla="*/ 36 h 38"/>
                        <a:gd name="T8" fmla="*/ 45 w 66"/>
                        <a:gd name="T9" fmla="*/ 36 h 38"/>
                        <a:gd name="T10" fmla="*/ 42 w 66"/>
                        <a:gd name="T11" fmla="*/ 36 h 38"/>
                        <a:gd name="T12" fmla="*/ 38 w 66"/>
                        <a:gd name="T13" fmla="*/ 36 h 38"/>
                        <a:gd name="T14" fmla="*/ 37 w 66"/>
                        <a:gd name="T15" fmla="*/ 35 h 38"/>
                        <a:gd name="T16" fmla="*/ 33 w 66"/>
                        <a:gd name="T17" fmla="*/ 33 h 38"/>
                        <a:gd name="T18" fmla="*/ 32 w 66"/>
                        <a:gd name="T19" fmla="*/ 31 h 38"/>
                        <a:gd name="T20" fmla="*/ 30 w 66"/>
                        <a:gd name="T21" fmla="*/ 28 h 38"/>
                        <a:gd name="T22" fmla="*/ 27 w 66"/>
                        <a:gd name="T23" fmla="*/ 27 h 38"/>
                        <a:gd name="T24" fmla="*/ 22 w 66"/>
                        <a:gd name="T25" fmla="*/ 27 h 38"/>
                        <a:gd name="T26" fmla="*/ 19 w 66"/>
                        <a:gd name="T27" fmla="*/ 27 h 38"/>
                        <a:gd name="T28" fmla="*/ 16 w 66"/>
                        <a:gd name="T29" fmla="*/ 27 h 38"/>
                        <a:gd name="T30" fmla="*/ 16 w 66"/>
                        <a:gd name="T31" fmla="*/ 25 h 38"/>
                        <a:gd name="T32" fmla="*/ 16 w 66"/>
                        <a:gd name="T33" fmla="*/ 23 h 38"/>
                        <a:gd name="T34" fmla="*/ 16 w 66"/>
                        <a:gd name="T35" fmla="*/ 23 h 38"/>
                        <a:gd name="T36" fmla="*/ 16 w 66"/>
                        <a:gd name="T37" fmla="*/ 22 h 38"/>
                        <a:gd name="T38" fmla="*/ 19 w 66"/>
                        <a:gd name="T39" fmla="*/ 20 h 38"/>
                        <a:gd name="T40" fmla="*/ 24 w 66"/>
                        <a:gd name="T41" fmla="*/ 20 h 38"/>
                        <a:gd name="T42" fmla="*/ 27 w 66"/>
                        <a:gd name="T43" fmla="*/ 18 h 38"/>
                        <a:gd name="T44" fmla="*/ 24 w 66"/>
                        <a:gd name="T45" fmla="*/ 14 h 38"/>
                        <a:gd name="T46" fmla="*/ 19 w 66"/>
                        <a:gd name="T47" fmla="*/ 13 h 38"/>
                        <a:gd name="T48" fmla="*/ 15 w 66"/>
                        <a:gd name="T49" fmla="*/ 13 h 38"/>
                        <a:gd name="T50" fmla="*/ 12 w 66"/>
                        <a:gd name="T51" fmla="*/ 13 h 38"/>
                        <a:gd name="T52" fmla="*/ 8 w 66"/>
                        <a:gd name="T53" fmla="*/ 13 h 38"/>
                        <a:gd name="T54" fmla="*/ 5 w 66"/>
                        <a:gd name="T55" fmla="*/ 13 h 38"/>
                        <a:gd name="T56" fmla="*/ 4 w 66"/>
                        <a:gd name="T57" fmla="*/ 13 h 38"/>
                        <a:gd name="T58" fmla="*/ 4 w 66"/>
                        <a:gd name="T59" fmla="*/ 11 h 38"/>
                        <a:gd name="T60" fmla="*/ 2 w 66"/>
                        <a:gd name="T61" fmla="*/ 11 h 38"/>
                        <a:gd name="T62" fmla="*/ 0 w 66"/>
                        <a:gd name="T63" fmla="*/ 10 h 38"/>
                        <a:gd name="T64" fmla="*/ 0 w 66"/>
                        <a:gd name="T65" fmla="*/ 10 h 38"/>
                        <a:gd name="T66" fmla="*/ 0 w 66"/>
                        <a:gd name="T67" fmla="*/ 8 h 38"/>
                        <a:gd name="T68" fmla="*/ 2 w 66"/>
                        <a:gd name="T69" fmla="*/ 6 h 38"/>
                        <a:gd name="T70" fmla="*/ 4 w 66"/>
                        <a:gd name="T71" fmla="*/ 6 h 38"/>
                        <a:gd name="T72" fmla="*/ 5 w 66"/>
                        <a:gd name="T73" fmla="*/ 5 h 38"/>
                        <a:gd name="T74" fmla="*/ 7 w 66"/>
                        <a:gd name="T75" fmla="*/ 3 h 38"/>
                        <a:gd name="T76" fmla="*/ 8 w 66"/>
                        <a:gd name="T77" fmla="*/ 3 h 38"/>
                        <a:gd name="T78" fmla="*/ 10 w 66"/>
                        <a:gd name="T79" fmla="*/ 3 h 38"/>
                        <a:gd name="T80" fmla="*/ 19 w 66"/>
                        <a:gd name="T81" fmla="*/ 2 h 38"/>
                        <a:gd name="T82" fmla="*/ 21 w 66"/>
                        <a:gd name="T83" fmla="*/ 0 h 38"/>
                        <a:gd name="T84" fmla="*/ 22 w 66"/>
                        <a:gd name="T85" fmla="*/ 0 h 38"/>
                        <a:gd name="T86" fmla="*/ 25 w 66"/>
                        <a:gd name="T87" fmla="*/ 0 h 38"/>
                        <a:gd name="T88" fmla="*/ 27 w 66"/>
                        <a:gd name="T89" fmla="*/ 2 h 38"/>
                        <a:gd name="T90" fmla="*/ 33 w 66"/>
                        <a:gd name="T91" fmla="*/ 6 h 38"/>
                        <a:gd name="T92" fmla="*/ 37 w 66"/>
                        <a:gd name="T93" fmla="*/ 6 h 38"/>
                        <a:gd name="T94" fmla="*/ 40 w 66"/>
                        <a:gd name="T95" fmla="*/ 6 h 38"/>
                        <a:gd name="T96" fmla="*/ 43 w 66"/>
                        <a:gd name="T97" fmla="*/ 10 h 38"/>
                        <a:gd name="T98" fmla="*/ 43 w 66"/>
                        <a:gd name="T99" fmla="*/ 11 h 38"/>
                        <a:gd name="T100" fmla="*/ 50 w 66"/>
                        <a:gd name="T101" fmla="*/ 16 h 38"/>
                        <a:gd name="T102" fmla="*/ 54 w 66"/>
                        <a:gd name="T103" fmla="*/ 18 h 38"/>
                        <a:gd name="T104" fmla="*/ 57 w 66"/>
                        <a:gd name="T105" fmla="*/ 23 h 38"/>
                        <a:gd name="T106" fmla="*/ 59 w 66"/>
                        <a:gd name="T107" fmla="*/ 23 h 38"/>
                        <a:gd name="T108" fmla="*/ 68 w 66"/>
                        <a:gd name="T109" fmla="*/ 25 h 38"/>
                        <a:gd name="T110" fmla="*/ 62 w 66"/>
                        <a:gd name="T111" fmla="*/ 39 h 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6" h="38">
                          <a:moveTo>
                            <a:pt x="60" y="38"/>
                          </a:moveTo>
                          <a:lnTo>
                            <a:pt x="57" y="37"/>
                          </a:lnTo>
                          <a:lnTo>
                            <a:pt x="53" y="35"/>
                          </a:lnTo>
                          <a:lnTo>
                            <a:pt x="50" y="35"/>
                          </a:lnTo>
                          <a:lnTo>
                            <a:pt x="44" y="35"/>
                          </a:lnTo>
                          <a:lnTo>
                            <a:pt x="41" y="35"/>
                          </a:lnTo>
                          <a:lnTo>
                            <a:pt x="37" y="35"/>
                          </a:lnTo>
                          <a:lnTo>
                            <a:pt x="36" y="34"/>
                          </a:lnTo>
                          <a:lnTo>
                            <a:pt x="32" y="32"/>
                          </a:lnTo>
                          <a:lnTo>
                            <a:pt x="31" y="30"/>
                          </a:lnTo>
                          <a:lnTo>
                            <a:pt x="29" y="27"/>
                          </a:lnTo>
                          <a:lnTo>
                            <a:pt x="26" y="26"/>
                          </a:lnTo>
                          <a:lnTo>
                            <a:pt x="21" y="26"/>
                          </a:lnTo>
                          <a:lnTo>
                            <a:pt x="18" y="26"/>
                          </a:lnTo>
                          <a:lnTo>
                            <a:pt x="16" y="26"/>
                          </a:lnTo>
                          <a:lnTo>
                            <a:pt x="16" y="24"/>
                          </a:lnTo>
                          <a:lnTo>
                            <a:pt x="16" y="22"/>
                          </a:lnTo>
                          <a:lnTo>
                            <a:pt x="16" y="21"/>
                          </a:lnTo>
                          <a:lnTo>
                            <a:pt x="18" y="19"/>
                          </a:lnTo>
                          <a:lnTo>
                            <a:pt x="23" y="19"/>
                          </a:lnTo>
                          <a:lnTo>
                            <a:pt x="26" y="18"/>
                          </a:lnTo>
                          <a:lnTo>
                            <a:pt x="23" y="14"/>
                          </a:lnTo>
                          <a:lnTo>
                            <a:pt x="18" y="13"/>
                          </a:lnTo>
                          <a:lnTo>
                            <a:pt x="15" y="13"/>
                          </a:lnTo>
                          <a:lnTo>
                            <a:pt x="12" y="13"/>
                          </a:lnTo>
                          <a:lnTo>
                            <a:pt x="8" y="13"/>
                          </a:lnTo>
                          <a:lnTo>
                            <a:pt x="5" y="13"/>
                          </a:lnTo>
                          <a:lnTo>
                            <a:pt x="4" y="13"/>
                          </a:lnTo>
                          <a:lnTo>
                            <a:pt x="4" y="11"/>
                          </a:lnTo>
                          <a:lnTo>
                            <a:pt x="2" y="11"/>
                          </a:lnTo>
                          <a:lnTo>
                            <a:pt x="0" y="10"/>
                          </a:lnTo>
                          <a:lnTo>
                            <a:pt x="0" y="8"/>
                          </a:lnTo>
                          <a:lnTo>
                            <a:pt x="2" y="6"/>
                          </a:lnTo>
                          <a:lnTo>
                            <a:pt x="4" y="6"/>
                          </a:lnTo>
                          <a:lnTo>
                            <a:pt x="5" y="5"/>
                          </a:lnTo>
                          <a:lnTo>
                            <a:pt x="7" y="3"/>
                          </a:lnTo>
                          <a:lnTo>
                            <a:pt x="8" y="3"/>
                          </a:lnTo>
                          <a:lnTo>
                            <a:pt x="10" y="3"/>
                          </a:lnTo>
                          <a:lnTo>
                            <a:pt x="18" y="2"/>
                          </a:lnTo>
                          <a:lnTo>
                            <a:pt x="20" y="0"/>
                          </a:lnTo>
                          <a:lnTo>
                            <a:pt x="21" y="0"/>
                          </a:lnTo>
                          <a:lnTo>
                            <a:pt x="24" y="0"/>
                          </a:lnTo>
                          <a:lnTo>
                            <a:pt x="26" y="2"/>
                          </a:lnTo>
                          <a:lnTo>
                            <a:pt x="32" y="6"/>
                          </a:lnTo>
                          <a:lnTo>
                            <a:pt x="36" y="6"/>
                          </a:lnTo>
                          <a:lnTo>
                            <a:pt x="39" y="6"/>
                          </a:lnTo>
                          <a:lnTo>
                            <a:pt x="42" y="10"/>
                          </a:lnTo>
                          <a:lnTo>
                            <a:pt x="42" y="11"/>
                          </a:lnTo>
                          <a:lnTo>
                            <a:pt x="49" y="16"/>
                          </a:lnTo>
                          <a:lnTo>
                            <a:pt x="52" y="18"/>
                          </a:lnTo>
                          <a:lnTo>
                            <a:pt x="55" y="22"/>
                          </a:lnTo>
                          <a:lnTo>
                            <a:pt x="57" y="22"/>
                          </a:lnTo>
                          <a:lnTo>
                            <a:pt x="66" y="24"/>
                          </a:lnTo>
                          <a:lnTo>
                            <a:pt x="60" y="38"/>
                          </a:lnTo>
                          <a:close/>
                        </a:path>
                      </a:pathLst>
                    </a:custGeom>
                    <a:solidFill>
                      <a:srgbClr val="FFC080"/>
                    </a:solidFill>
                    <a:ln w="1440" cap="sq">
                      <a:solidFill>
                        <a:srgbClr val="402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9" name="Freeform 68"/>
                    <p:cNvSpPr>
                      <a:spLocks noChangeArrowheads="1"/>
                    </p:cNvSpPr>
                    <p:nvPr/>
                  </p:nvSpPr>
                  <p:spPr bwMode="auto">
                    <a:xfrm flipH="1">
                      <a:off x="1023" y="3320"/>
                      <a:ext cx="9" cy="0"/>
                    </a:xfrm>
                    <a:custGeom>
                      <a:avLst/>
                      <a:gdLst>
                        <a:gd name="T0" fmla="*/ 0 w 16"/>
                        <a:gd name="T1" fmla="*/ 0 h 3"/>
                        <a:gd name="T2" fmla="*/ 0 w 16"/>
                        <a:gd name="T3" fmla="*/ 0 h 3"/>
                        <a:gd name="T4" fmla="*/ 2 w 16"/>
                        <a:gd name="T5" fmla="*/ 0 h 3"/>
                        <a:gd name="T6" fmla="*/ 3 w 16"/>
                        <a:gd name="T7" fmla="*/ 0 h 3"/>
                        <a:gd name="T8" fmla="*/ 3 w 16"/>
                        <a:gd name="T9" fmla="*/ 0 h 3"/>
                        <a:gd name="T10" fmla="*/ 6 w 16"/>
                        <a:gd name="T11" fmla="*/ 1 h 3"/>
                        <a:gd name="T12" fmla="*/ 7 w 16"/>
                        <a:gd name="T13" fmla="*/ 1 h 3"/>
                        <a:gd name="T14" fmla="*/ 9 w 16"/>
                        <a:gd name="T15" fmla="*/ 1 h 3"/>
                        <a:gd name="T16" fmla="*/ 8 w 16"/>
                        <a:gd name="T17" fmla="*/ 1 h 3"/>
                        <a:gd name="T18" fmla="*/ 6 w 16"/>
                        <a:gd name="T19" fmla="*/ 0 h 3"/>
                        <a:gd name="T20" fmla="*/ 6 w 16"/>
                        <a:gd name="T21" fmla="*/ 0 h 3"/>
                        <a:gd name="T22" fmla="*/ 3 w 16"/>
                        <a:gd name="T23" fmla="*/ 0 h 3"/>
                        <a:gd name="T24" fmla="*/ 3 w 16"/>
                        <a:gd name="T25" fmla="*/ 0 h 3"/>
                        <a:gd name="T26" fmla="*/ 2 w 16"/>
                        <a:gd name="T27" fmla="*/ 0 h 3"/>
                        <a:gd name="T28" fmla="*/ 0 w 1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3">
                          <a:moveTo>
                            <a:pt x="0" y="0"/>
                          </a:moveTo>
                          <a:lnTo>
                            <a:pt x="0" y="1"/>
                          </a:lnTo>
                          <a:lnTo>
                            <a:pt x="3" y="0"/>
                          </a:lnTo>
                          <a:lnTo>
                            <a:pt x="5" y="1"/>
                          </a:lnTo>
                          <a:lnTo>
                            <a:pt x="6" y="1"/>
                          </a:lnTo>
                          <a:lnTo>
                            <a:pt x="10" y="3"/>
                          </a:lnTo>
                          <a:lnTo>
                            <a:pt x="13" y="3"/>
                          </a:lnTo>
                          <a:lnTo>
                            <a:pt x="16" y="3"/>
                          </a:lnTo>
                          <a:lnTo>
                            <a:pt x="15" y="3"/>
                          </a:lnTo>
                          <a:lnTo>
                            <a:pt x="11" y="1"/>
                          </a:lnTo>
                          <a:lnTo>
                            <a:pt x="10" y="1"/>
                          </a:lnTo>
                          <a:lnTo>
                            <a:pt x="6" y="1"/>
                          </a:lnTo>
                          <a:lnTo>
                            <a:pt x="5" y="0"/>
                          </a:lnTo>
                          <a:lnTo>
                            <a:pt x="3" y="0"/>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0" name="Freeform 69"/>
                    <p:cNvSpPr>
                      <a:spLocks noChangeArrowheads="1"/>
                    </p:cNvSpPr>
                    <p:nvPr/>
                  </p:nvSpPr>
                  <p:spPr bwMode="auto">
                    <a:xfrm flipH="1">
                      <a:off x="1045" y="3324"/>
                      <a:ext cx="0" cy="0"/>
                    </a:xfrm>
                    <a:custGeom>
                      <a:avLst/>
                      <a:gdLst>
                        <a:gd name="T0" fmla="*/ 0 w 3"/>
                        <a:gd name="T1" fmla="*/ 0 h 3"/>
                        <a:gd name="T2" fmla="*/ 0 w 3"/>
                        <a:gd name="T3" fmla="*/ 0 h 3"/>
                        <a:gd name="T4" fmla="*/ 0 w 3"/>
                        <a:gd name="T5" fmla="*/ 0 h 3"/>
                        <a:gd name="T6" fmla="*/ 0 w 3"/>
                        <a:gd name="T7" fmla="*/ 1 h 3"/>
                        <a:gd name="T8" fmla="*/ 1 w 3"/>
                        <a:gd name="T9" fmla="*/ 1 h 3"/>
                        <a:gd name="T10" fmla="*/ 1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0" y="0"/>
                          </a:moveTo>
                          <a:lnTo>
                            <a:pt x="1" y="0"/>
                          </a:lnTo>
                          <a:lnTo>
                            <a:pt x="1" y="1"/>
                          </a:lnTo>
                          <a:lnTo>
                            <a:pt x="0" y="3"/>
                          </a:lnTo>
                          <a:lnTo>
                            <a:pt x="3" y="3"/>
                          </a:lnTo>
                          <a:lnTo>
                            <a:pt x="3" y="1"/>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 name="Freeform 70"/>
                    <p:cNvSpPr>
                      <a:spLocks noChangeArrowheads="1"/>
                    </p:cNvSpPr>
                    <p:nvPr/>
                  </p:nvSpPr>
                  <p:spPr bwMode="auto">
                    <a:xfrm flipH="1">
                      <a:off x="1057" y="3307"/>
                      <a:ext cx="1" cy="0"/>
                    </a:xfrm>
                    <a:custGeom>
                      <a:avLst/>
                      <a:gdLst>
                        <a:gd name="T0" fmla="*/ 0 w 9"/>
                        <a:gd name="T1" fmla="*/ 1 h 5"/>
                        <a:gd name="T2" fmla="*/ 0 w 9"/>
                        <a:gd name="T3" fmla="*/ 1 h 5"/>
                        <a:gd name="T4" fmla="*/ 0 w 9"/>
                        <a:gd name="T5" fmla="*/ 1 h 5"/>
                        <a:gd name="T6" fmla="*/ 0 w 9"/>
                        <a:gd name="T7" fmla="*/ 1 h 5"/>
                        <a:gd name="T8" fmla="*/ 0 w 9"/>
                        <a:gd name="T9" fmla="*/ 0 h 5"/>
                        <a:gd name="T10" fmla="*/ 1 w 9"/>
                        <a:gd name="T11" fmla="*/ 0 h 5"/>
                        <a:gd name="T12" fmla="*/ 1 w 9"/>
                        <a:gd name="T13" fmla="*/ 0 h 5"/>
                        <a:gd name="T14" fmla="*/ 1 w 9"/>
                        <a:gd name="T15" fmla="*/ 0 h 5"/>
                        <a:gd name="T16" fmla="*/ 1 w 9"/>
                        <a:gd name="T17" fmla="*/ 0 h 5"/>
                        <a:gd name="T18" fmla="*/ 0 w 9"/>
                        <a:gd name="T19" fmla="*/ 0 h 5"/>
                        <a:gd name="T20" fmla="*/ 0 w 9"/>
                        <a:gd name="T21" fmla="*/ 0 h 5"/>
                        <a:gd name="T22" fmla="*/ 0 w 9"/>
                        <a:gd name="T23" fmla="*/ 0 h 5"/>
                        <a:gd name="T24" fmla="*/ 0 w 9"/>
                        <a:gd name="T25" fmla="*/ 1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5">
                          <a:moveTo>
                            <a:pt x="0" y="5"/>
                          </a:moveTo>
                          <a:lnTo>
                            <a:pt x="1" y="5"/>
                          </a:lnTo>
                          <a:lnTo>
                            <a:pt x="1" y="4"/>
                          </a:lnTo>
                          <a:lnTo>
                            <a:pt x="4" y="4"/>
                          </a:lnTo>
                          <a:lnTo>
                            <a:pt x="4" y="2"/>
                          </a:lnTo>
                          <a:lnTo>
                            <a:pt x="6" y="2"/>
                          </a:lnTo>
                          <a:lnTo>
                            <a:pt x="8" y="0"/>
                          </a:lnTo>
                          <a:lnTo>
                            <a:pt x="9" y="0"/>
                          </a:lnTo>
                          <a:lnTo>
                            <a:pt x="8" y="0"/>
                          </a:lnTo>
                          <a:lnTo>
                            <a:pt x="4" y="0"/>
                          </a:lnTo>
                          <a:lnTo>
                            <a:pt x="4" y="2"/>
                          </a:lnTo>
                          <a:lnTo>
                            <a:pt x="3" y="2"/>
                          </a:lnTo>
                          <a:lnTo>
                            <a:pt x="0" y="5"/>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 name="Freeform 71"/>
                    <p:cNvSpPr>
                      <a:spLocks noChangeArrowheads="1"/>
                    </p:cNvSpPr>
                    <p:nvPr/>
                  </p:nvSpPr>
                  <p:spPr bwMode="auto">
                    <a:xfrm flipH="1">
                      <a:off x="1035" y="3302"/>
                      <a:ext cx="7" cy="0"/>
                    </a:xfrm>
                    <a:custGeom>
                      <a:avLst/>
                      <a:gdLst>
                        <a:gd name="T0" fmla="*/ 0 w 14"/>
                        <a:gd name="T1" fmla="*/ 0 h 5"/>
                        <a:gd name="T2" fmla="*/ 2 w 14"/>
                        <a:gd name="T3" fmla="*/ 0 h 5"/>
                        <a:gd name="T4" fmla="*/ 3 w 14"/>
                        <a:gd name="T5" fmla="*/ 0 h 5"/>
                        <a:gd name="T6" fmla="*/ 3 w 14"/>
                        <a:gd name="T7" fmla="*/ 0 h 5"/>
                        <a:gd name="T8" fmla="*/ 4 w 14"/>
                        <a:gd name="T9" fmla="*/ 0 h 5"/>
                        <a:gd name="T10" fmla="*/ 4 w 14"/>
                        <a:gd name="T11" fmla="*/ 0 h 5"/>
                        <a:gd name="T12" fmla="*/ 5 w 14"/>
                        <a:gd name="T13" fmla="*/ 1 h 5"/>
                        <a:gd name="T14" fmla="*/ 7 w 14"/>
                        <a:gd name="T15" fmla="*/ 1 h 5"/>
                        <a:gd name="T16" fmla="*/ 7 w 14"/>
                        <a:gd name="T17" fmla="*/ 1 h 5"/>
                        <a:gd name="T18" fmla="*/ 7 w 14"/>
                        <a:gd name="T19" fmla="*/ 1 h 5"/>
                        <a:gd name="T20" fmla="*/ 6 w 14"/>
                        <a:gd name="T21" fmla="*/ 1 h 5"/>
                        <a:gd name="T22" fmla="*/ 4 w 14"/>
                        <a:gd name="T23" fmla="*/ 1 h 5"/>
                        <a:gd name="T24" fmla="*/ 3 w 14"/>
                        <a:gd name="T25" fmla="*/ 0 h 5"/>
                        <a:gd name="T26" fmla="*/ 3 w 14"/>
                        <a:gd name="T27" fmla="*/ 0 h 5"/>
                        <a:gd name="T28" fmla="*/ 2 w 14"/>
                        <a:gd name="T29" fmla="*/ 0 h 5"/>
                        <a:gd name="T30" fmla="*/ 0 w 1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5">
                          <a:moveTo>
                            <a:pt x="0" y="2"/>
                          </a:moveTo>
                          <a:lnTo>
                            <a:pt x="3" y="0"/>
                          </a:lnTo>
                          <a:lnTo>
                            <a:pt x="5" y="0"/>
                          </a:lnTo>
                          <a:lnTo>
                            <a:pt x="8" y="0"/>
                          </a:lnTo>
                          <a:lnTo>
                            <a:pt x="8" y="2"/>
                          </a:lnTo>
                          <a:lnTo>
                            <a:pt x="10" y="3"/>
                          </a:lnTo>
                          <a:lnTo>
                            <a:pt x="13" y="5"/>
                          </a:lnTo>
                          <a:lnTo>
                            <a:pt x="14" y="5"/>
                          </a:lnTo>
                          <a:lnTo>
                            <a:pt x="13" y="5"/>
                          </a:lnTo>
                          <a:lnTo>
                            <a:pt x="11" y="5"/>
                          </a:lnTo>
                          <a:lnTo>
                            <a:pt x="8" y="3"/>
                          </a:lnTo>
                          <a:lnTo>
                            <a:pt x="6" y="2"/>
                          </a:lnTo>
                          <a:lnTo>
                            <a:pt x="5" y="2"/>
                          </a:lnTo>
                          <a:lnTo>
                            <a:pt x="3" y="2"/>
                          </a:lnTo>
                          <a:lnTo>
                            <a:pt x="0" y="2"/>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3" name="Freeform 72"/>
                    <p:cNvSpPr>
                      <a:spLocks noChangeArrowheads="1"/>
                    </p:cNvSpPr>
                    <p:nvPr/>
                  </p:nvSpPr>
                  <p:spPr bwMode="auto">
                    <a:xfrm flipH="1">
                      <a:off x="1062" y="3310"/>
                      <a:ext cx="0" cy="0"/>
                    </a:xfrm>
                    <a:custGeom>
                      <a:avLst/>
                      <a:gdLst>
                        <a:gd name="T0" fmla="*/ 1 w 1"/>
                        <a:gd name="T1" fmla="*/ 0 h 3"/>
                        <a:gd name="T2" fmla="*/ 1 w 1"/>
                        <a:gd name="T3" fmla="*/ 1 h 3"/>
                        <a:gd name="T4" fmla="*/ 1 w 1"/>
                        <a:gd name="T5" fmla="*/ 1 h 3"/>
                        <a:gd name="T6" fmla="*/ 0 w 1"/>
                        <a:gd name="T7" fmla="*/ 1 h 3"/>
                        <a:gd name="T8" fmla="*/ 1 w 1"/>
                        <a:gd name="T9" fmla="*/ 1 h 3"/>
                        <a:gd name="T10" fmla="*/ 1 w 1"/>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3">
                          <a:moveTo>
                            <a:pt x="1" y="0"/>
                          </a:moveTo>
                          <a:lnTo>
                            <a:pt x="1" y="2"/>
                          </a:lnTo>
                          <a:lnTo>
                            <a:pt x="1" y="3"/>
                          </a:lnTo>
                          <a:lnTo>
                            <a:pt x="0" y="3"/>
                          </a:lnTo>
                          <a:lnTo>
                            <a:pt x="1" y="2"/>
                          </a:lnTo>
                          <a:lnTo>
                            <a:pt x="1"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4" name="Freeform 73"/>
                    <p:cNvSpPr>
                      <a:spLocks noChangeArrowheads="1"/>
                    </p:cNvSpPr>
                    <p:nvPr/>
                  </p:nvSpPr>
                  <p:spPr bwMode="auto">
                    <a:xfrm flipH="1">
                      <a:off x="1067" y="3307"/>
                      <a:ext cx="0" cy="0"/>
                    </a:xfrm>
                    <a:custGeom>
                      <a:avLst/>
                      <a:gdLst>
                        <a:gd name="T0" fmla="*/ 1 w 1"/>
                        <a:gd name="T1" fmla="*/ 1 h 2"/>
                        <a:gd name="T2" fmla="*/ 1 w 1"/>
                        <a:gd name="T3" fmla="*/ 0 h 2"/>
                        <a:gd name="T4" fmla="*/ 1 w 1"/>
                        <a:gd name="T5" fmla="*/ 0 h 2"/>
                        <a:gd name="T6" fmla="*/ 0 w 1"/>
                        <a:gd name="T7" fmla="*/ 1 h 2"/>
                        <a:gd name="T8" fmla="*/ 0 w 1"/>
                        <a:gd name="T9" fmla="*/ 1 h 2"/>
                        <a:gd name="T10" fmla="*/ 1 w 1"/>
                        <a:gd name="T11" fmla="*/ 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1" y="2"/>
                          </a:moveTo>
                          <a:lnTo>
                            <a:pt x="1" y="0"/>
                          </a:lnTo>
                          <a:lnTo>
                            <a:pt x="0" y="2"/>
                          </a:lnTo>
                          <a:lnTo>
                            <a:pt x="1" y="2"/>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5" name="Freeform 74"/>
                    <p:cNvSpPr>
                      <a:spLocks noChangeArrowheads="1"/>
                    </p:cNvSpPr>
                    <p:nvPr/>
                  </p:nvSpPr>
                  <p:spPr bwMode="auto">
                    <a:xfrm flipH="1">
                      <a:off x="1022" y="3312"/>
                      <a:ext cx="0" cy="0"/>
                    </a:xfrm>
                    <a:custGeom>
                      <a:avLst/>
                      <a:gdLst>
                        <a:gd name="T0" fmla="*/ 0 w 3"/>
                        <a:gd name="T1" fmla="*/ 0 h 4"/>
                        <a:gd name="T2" fmla="*/ 0 w 3"/>
                        <a:gd name="T3" fmla="*/ 1 h 4"/>
                        <a:gd name="T4" fmla="*/ 1 w 3"/>
                        <a:gd name="T5" fmla="*/ 1 h 4"/>
                        <a:gd name="T6" fmla="*/ 1 w 3"/>
                        <a:gd name="T7" fmla="*/ 1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3"/>
                          </a:lnTo>
                          <a:lnTo>
                            <a:pt x="2" y="4"/>
                          </a:lnTo>
                          <a:lnTo>
                            <a:pt x="3" y="4"/>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6" name="Freeform 75"/>
                    <p:cNvSpPr>
                      <a:spLocks noChangeArrowheads="1"/>
                    </p:cNvSpPr>
                    <p:nvPr/>
                  </p:nvSpPr>
                  <p:spPr bwMode="auto">
                    <a:xfrm flipH="1">
                      <a:off x="1006" y="3335"/>
                      <a:ext cx="0" cy="0"/>
                    </a:xfrm>
                    <a:custGeom>
                      <a:avLst/>
                      <a:gdLst>
                        <a:gd name="T0" fmla="*/ 1 w 5"/>
                        <a:gd name="T1" fmla="*/ 0 h 3"/>
                        <a:gd name="T2" fmla="*/ 0 w 5"/>
                        <a:gd name="T3" fmla="*/ 0 h 3"/>
                        <a:gd name="T4" fmla="*/ 0 w 5"/>
                        <a:gd name="T5" fmla="*/ 1 h 3"/>
                        <a:gd name="T6" fmla="*/ 1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2" y="1"/>
                          </a:lnTo>
                          <a:lnTo>
                            <a:pt x="0" y="3"/>
                          </a:lnTo>
                          <a:lnTo>
                            <a:pt x="5"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75" name="Group 76"/>
                  <p:cNvGrpSpPr>
                    <a:grpSpLocks/>
                  </p:cNvGrpSpPr>
                  <p:nvPr/>
                </p:nvGrpSpPr>
                <p:grpSpPr bwMode="auto">
                  <a:xfrm>
                    <a:off x="984" y="3324"/>
                    <a:ext cx="13" cy="22"/>
                    <a:chOff x="984" y="3324"/>
                    <a:chExt cx="13" cy="22"/>
                  </a:xfrm>
                </p:grpSpPr>
                <p:sp>
                  <p:nvSpPr>
                    <p:cNvPr id="76" name="Freeform 77"/>
                    <p:cNvSpPr>
                      <a:spLocks noChangeArrowheads="1"/>
                    </p:cNvSpPr>
                    <p:nvPr/>
                  </p:nvSpPr>
                  <p:spPr bwMode="auto">
                    <a:xfrm flipH="1">
                      <a:off x="984" y="3324"/>
                      <a:ext cx="13" cy="22"/>
                    </a:xfrm>
                    <a:custGeom>
                      <a:avLst/>
                      <a:gdLst>
                        <a:gd name="T0" fmla="*/ 4 w 19"/>
                        <a:gd name="T1" fmla="*/ 1 h 27"/>
                        <a:gd name="T2" fmla="*/ 2 w 19"/>
                        <a:gd name="T3" fmla="*/ 5 h 27"/>
                        <a:gd name="T4" fmla="*/ 1 w 19"/>
                        <a:gd name="T5" fmla="*/ 7 h 27"/>
                        <a:gd name="T6" fmla="*/ 1 w 19"/>
                        <a:gd name="T7" fmla="*/ 11 h 27"/>
                        <a:gd name="T8" fmla="*/ 1 w 19"/>
                        <a:gd name="T9" fmla="*/ 14 h 27"/>
                        <a:gd name="T10" fmla="*/ 0 w 19"/>
                        <a:gd name="T11" fmla="*/ 17 h 27"/>
                        <a:gd name="T12" fmla="*/ 11 w 19"/>
                        <a:gd name="T13" fmla="*/ 22 h 27"/>
                        <a:gd name="T14" fmla="*/ 13 w 19"/>
                        <a:gd name="T15" fmla="*/ 0 h 27"/>
                        <a:gd name="T16" fmla="*/ 8 w 19"/>
                        <a:gd name="T17" fmla="*/ 1 h 27"/>
                        <a:gd name="T18" fmla="*/ 4 w 19"/>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7">
                          <a:moveTo>
                            <a:pt x="6" y="1"/>
                          </a:moveTo>
                          <a:lnTo>
                            <a:pt x="3" y="6"/>
                          </a:lnTo>
                          <a:lnTo>
                            <a:pt x="1" y="9"/>
                          </a:lnTo>
                          <a:lnTo>
                            <a:pt x="1" y="14"/>
                          </a:lnTo>
                          <a:lnTo>
                            <a:pt x="1" y="17"/>
                          </a:lnTo>
                          <a:lnTo>
                            <a:pt x="0" y="21"/>
                          </a:lnTo>
                          <a:lnTo>
                            <a:pt x="16" y="27"/>
                          </a:lnTo>
                          <a:lnTo>
                            <a:pt x="19" y="0"/>
                          </a:lnTo>
                          <a:lnTo>
                            <a:pt x="12" y="1"/>
                          </a:lnTo>
                          <a:lnTo>
                            <a:pt x="6" y="1"/>
                          </a:lnTo>
                          <a:close/>
                        </a:path>
                      </a:pathLst>
                    </a:custGeom>
                    <a:solidFill>
                      <a:srgbClr val="C0C0C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7" name="Freeform 78"/>
                    <p:cNvSpPr>
                      <a:spLocks noChangeArrowheads="1"/>
                    </p:cNvSpPr>
                    <p:nvPr/>
                  </p:nvSpPr>
                  <p:spPr bwMode="auto">
                    <a:xfrm flipH="1">
                      <a:off x="986" y="3325"/>
                      <a:ext cx="9" cy="17"/>
                    </a:xfrm>
                    <a:custGeom>
                      <a:avLst/>
                      <a:gdLst>
                        <a:gd name="T0" fmla="*/ 4 w 16"/>
                        <a:gd name="T1" fmla="*/ 0 h 23"/>
                        <a:gd name="T2" fmla="*/ 2 w 16"/>
                        <a:gd name="T3" fmla="*/ 4 h 23"/>
                        <a:gd name="T4" fmla="*/ 1 w 16"/>
                        <a:gd name="T5" fmla="*/ 7 h 23"/>
                        <a:gd name="T6" fmla="*/ 0 w 16"/>
                        <a:gd name="T7" fmla="*/ 10 h 23"/>
                        <a:gd name="T8" fmla="*/ 0 w 16"/>
                        <a:gd name="T9" fmla="*/ 13 h 23"/>
                        <a:gd name="T10" fmla="*/ 7 w 16"/>
                        <a:gd name="T11" fmla="*/ 17 h 23"/>
                        <a:gd name="T12" fmla="*/ 9 w 16"/>
                        <a:gd name="T13" fmla="*/ 0 h 23"/>
                        <a:gd name="T14" fmla="*/ 6 w 16"/>
                        <a:gd name="T15" fmla="*/ 1 h 23"/>
                        <a:gd name="T16" fmla="*/ 4 w 16"/>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3">
                          <a:moveTo>
                            <a:pt x="7" y="0"/>
                          </a:moveTo>
                          <a:lnTo>
                            <a:pt x="3" y="5"/>
                          </a:lnTo>
                          <a:lnTo>
                            <a:pt x="2" y="10"/>
                          </a:lnTo>
                          <a:lnTo>
                            <a:pt x="0" y="13"/>
                          </a:lnTo>
                          <a:lnTo>
                            <a:pt x="0" y="18"/>
                          </a:lnTo>
                          <a:lnTo>
                            <a:pt x="13" y="23"/>
                          </a:lnTo>
                          <a:lnTo>
                            <a:pt x="16" y="0"/>
                          </a:lnTo>
                          <a:lnTo>
                            <a:pt x="11" y="2"/>
                          </a:lnTo>
                          <a:lnTo>
                            <a:pt x="7" y="0"/>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sp>
              <p:nvSpPr>
                <p:cNvPr id="37" name="Freeform 79"/>
                <p:cNvSpPr>
                  <a:spLocks noChangeArrowheads="1"/>
                </p:cNvSpPr>
                <p:nvPr/>
              </p:nvSpPr>
              <p:spPr bwMode="auto">
                <a:xfrm flipH="1">
                  <a:off x="903" y="3144"/>
                  <a:ext cx="71" cy="91"/>
                </a:xfrm>
                <a:custGeom>
                  <a:avLst/>
                  <a:gdLst>
                    <a:gd name="T0" fmla="*/ 23 w 65"/>
                    <a:gd name="T1" fmla="*/ 4 h 82"/>
                    <a:gd name="T2" fmla="*/ 17 w 65"/>
                    <a:gd name="T3" fmla="*/ 9 h 82"/>
                    <a:gd name="T4" fmla="*/ 14 w 65"/>
                    <a:gd name="T5" fmla="*/ 14 h 82"/>
                    <a:gd name="T6" fmla="*/ 11 w 65"/>
                    <a:gd name="T7" fmla="*/ 22 h 82"/>
                    <a:gd name="T8" fmla="*/ 9 w 65"/>
                    <a:gd name="T9" fmla="*/ 26 h 82"/>
                    <a:gd name="T10" fmla="*/ 9 w 65"/>
                    <a:gd name="T11" fmla="*/ 29 h 82"/>
                    <a:gd name="T12" fmla="*/ 11 w 65"/>
                    <a:gd name="T13" fmla="*/ 34 h 82"/>
                    <a:gd name="T14" fmla="*/ 8 w 65"/>
                    <a:gd name="T15" fmla="*/ 38 h 82"/>
                    <a:gd name="T16" fmla="*/ 2 w 65"/>
                    <a:gd name="T17" fmla="*/ 49 h 82"/>
                    <a:gd name="T18" fmla="*/ 0 w 65"/>
                    <a:gd name="T19" fmla="*/ 53 h 82"/>
                    <a:gd name="T20" fmla="*/ 0 w 65"/>
                    <a:gd name="T21" fmla="*/ 53 h 82"/>
                    <a:gd name="T22" fmla="*/ 0 w 65"/>
                    <a:gd name="T23" fmla="*/ 55 h 82"/>
                    <a:gd name="T24" fmla="*/ 2 w 65"/>
                    <a:gd name="T25" fmla="*/ 58 h 82"/>
                    <a:gd name="T26" fmla="*/ 5 w 65"/>
                    <a:gd name="T27" fmla="*/ 58 h 82"/>
                    <a:gd name="T28" fmla="*/ 8 w 65"/>
                    <a:gd name="T29" fmla="*/ 58 h 82"/>
                    <a:gd name="T30" fmla="*/ 8 w 65"/>
                    <a:gd name="T31" fmla="*/ 61 h 82"/>
                    <a:gd name="T32" fmla="*/ 8 w 65"/>
                    <a:gd name="T33" fmla="*/ 67 h 82"/>
                    <a:gd name="T34" fmla="*/ 9 w 65"/>
                    <a:gd name="T35" fmla="*/ 70 h 82"/>
                    <a:gd name="T36" fmla="*/ 8 w 65"/>
                    <a:gd name="T37" fmla="*/ 71 h 82"/>
                    <a:gd name="T38" fmla="*/ 9 w 65"/>
                    <a:gd name="T39" fmla="*/ 75 h 82"/>
                    <a:gd name="T40" fmla="*/ 11 w 65"/>
                    <a:gd name="T41" fmla="*/ 80 h 82"/>
                    <a:gd name="T42" fmla="*/ 13 w 65"/>
                    <a:gd name="T43" fmla="*/ 82 h 82"/>
                    <a:gd name="T44" fmla="*/ 16 w 65"/>
                    <a:gd name="T45" fmla="*/ 82 h 82"/>
                    <a:gd name="T46" fmla="*/ 22 w 65"/>
                    <a:gd name="T47" fmla="*/ 82 h 82"/>
                    <a:gd name="T48" fmla="*/ 25 w 65"/>
                    <a:gd name="T49" fmla="*/ 80 h 82"/>
                    <a:gd name="T50" fmla="*/ 25 w 65"/>
                    <a:gd name="T51" fmla="*/ 91 h 82"/>
                    <a:gd name="T52" fmla="*/ 63 w 65"/>
                    <a:gd name="T53" fmla="*/ 77 h 82"/>
                    <a:gd name="T54" fmla="*/ 60 w 65"/>
                    <a:gd name="T55" fmla="*/ 68 h 82"/>
                    <a:gd name="T56" fmla="*/ 60 w 65"/>
                    <a:gd name="T57" fmla="*/ 62 h 82"/>
                    <a:gd name="T58" fmla="*/ 71 w 65"/>
                    <a:gd name="T59" fmla="*/ 50 h 82"/>
                    <a:gd name="T60" fmla="*/ 71 w 65"/>
                    <a:gd name="T61" fmla="*/ 18 h 82"/>
                    <a:gd name="T62" fmla="*/ 63 w 65"/>
                    <a:gd name="T63" fmla="*/ 9 h 82"/>
                    <a:gd name="T64" fmla="*/ 55 w 65"/>
                    <a:gd name="T65" fmla="*/ 4 h 82"/>
                    <a:gd name="T66" fmla="*/ 46 w 65"/>
                    <a:gd name="T67" fmla="*/ 0 h 82"/>
                    <a:gd name="T68" fmla="*/ 34 w 65"/>
                    <a:gd name="T69" fmla="*/ 2 h 82"/>
                    <a:gd name="T70" fmla="*/ 23 w 65"/>
                    <a:gd name="T71" fmla="*/ 4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5" h="82">
                      <a:moveTo>
                        <a:pt x="21" y="4"/>
                      </a:moveTo>
                      <a:lnTo>
                        <a:pt x="16" y="8"/>
                      </a:lnTo>
                      <a:lnTo>
                        <a:pt x="13" y="13"/>
                      </a:lnTo>
                      <a:lnTo>
                        <a:pt x="10" y="20"/>
                      </a:lnTo>
                      <a:lnTo>
                        <a:pt x="8" y="23"/>
                      </a:lnTo>
                      <a:lnTo>
                        <a:pt x="8" y="26"/>
                      </a:lnTo>
                      <a:lnTo>
                        <a:pt x="10" y="31"/>
                      </a:lnTo>
                      <a:lnTo>
                        <a:pt x="7" y="34"/>
                      </a:lnTo>
                      <a:lnTo>
                        <a:pt x="2" y="44"/>
                      </a:lnTo>
                      <a:lnTo>
                        <a:pt x="0" y="48"/>
                      </a:lnTo>
                      <a:lnTo>
                        <a:pt x="0" y="50"/>
                      </a:lnTo>
                      <a:lnTo>
                        <a:pt x="2" y="52"/>
                      </a:lnTo>
                      <a:lnTo>
                        <a:pt x="5" y="52"/>
                      </a:lnTo>
                      <a:lnTo>
                        <a:pt x="7" y="52"/>
                      </a:lnTo>
                      <a:lnTo>
                        <a:pt x="7" y="55"/>
                      </a:lnTo>
                      <a:lnTo>
                        <a:pt x="7" y="60"/>
                      </a:lnTo>
                      <a:lnTo>
                        <a:pt x="8" y="63"/>
                      </a:lnTo>
                      <a:lnTo>
                        <a:pt x="7" y="64"/>
                      </a:lnTo>
                      <a:lnTo>
                        <a:pt x="8" y="68"/>
                      </a:lnTo>
                      <a:lnTo>
                        <a:pt x="10" y="72"/>
                      </a:lnTo>
                      <a:lnTo>
                        <a:pt x="12" y="74"/>
                      </a:lnTo>
                      <a:lnTo>
                        <a:pt x="15" y="74"/>
                      </a:lnTo>
                      <a:lnTo>
                        <a:pt x="20" y="74"/>
                      </a:lnTo>
                      <a:lnTo>
                        <a:pt x="23" y="72"/>
                      </a:lnTo>
                      <a:lnTo>
                        <a:pt x="23" y="82"/>
                      </a:lnTo>
                      <a:lnTo>
                        <a:pt x="58" y="69"/>
                      </a:lnTo>
                      <a:lnTo>
                        <a:pt x="55" y="61"/>
                      </a:lnTo>
                      <a:lnTo>
                        <a:pt x="55" y="56"/>
                      </a:lnTo>
                      <a:lnTo>
                        <a:pt x="65" y="45"/>
                      </a:lnTo>
                      <a:lnTo>
                        <a:pt x="65" y="16"/>
                      </a:lnTo>
                      <a:lnTo>
                        <a:pt x="58" y="8"/>
                      </a:lnTo>
                      <a:lnTo>
                        <a:pt x="50" y="4"/>
                      </a:lnTo>
                      <a:lnTo>
                        <a:pt x="42" y="0"/>
                      </a:lnTo>
                      <a:lnTo>
                        <a:pt x="31" y="2"/>
                      </a:lnTo>
                      <a:lnTo>
                        <a:pt x="21" y="4"/>
                      </a:lnTo>
                      <a:close/>
                    </a:path>
                  </a:pathLst>
                </a:custGeom>
                <a:solidFill>
                  <a:srgbClr val="FFC080"/>
                </a:solidFill>
                <a:ln w="1440" cap="sq">
                  <a:solidFill>
                    <a:srgbClr val="402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8" name="Freeform 80"/>
                <p:cNvSpPr>
                  <a:spLocks noChangeArrowheads="1"/>
                </p:cNvSpPr>
                <p:nvPr/>
              </p:nvSpPr>
              <p:spPr bwMode="auto">
                <a:xfrm flipH="1">
                  <a:off x="974" y="3203"/>
                  <a:ext cx="0" cy="0"/>
                </a:xfrm>
                <a:custGeom>
                  <a:avLst/>
                  <a:gdLst>
                    <a:gd name="T0" fmla="*/ 0 w 3"/>
                    <a:gd name="T1" fmla="*/ 0 h 2"/>
                    <a:gd name="T2" fmla="*/ 0 w 3"/>
                    <a:gd name="T3" fmla="*/ 1 h 2"/>
                    <a:gd name="T4" fmla="*/ 0 w 3"/>
                    <a:gd name="T5" fmla="*/ 1 h 2"/>
                    <a:gd name="T6" fmla="*/ 1 w 3"/>
                    <a:gd name="T7" fmla="*/ 1 h 2"/>
                    <a:gd name="T8" fmla="*/ 1 w 3"/>
                    <a:gd name="T9" fmla="*/ 0 h 2"/>
                    <a:gd name="T10" fmla="*/ 0 w 3"/>
                    <a:gd name="T11" fmla="*/ 0 h 2"/>
                    <a:gd name="T12" fmla="*/ 0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0" y="0"/>
                      </a:moveTo>
                      <a:lnTo>
                        <a:pt x="0" y="2"/>
                      </a:lnTo>
                      <a:lnTo>
                        <a:pt x="1" y="2"/>
                      </a:lnTo>
                      <a:lnTo>
                        <a:pt x="3" y="2"/>
                      </a:lnTo>
                      <a:lnTo>
                        <a:pt x="3" y="0"/>
                      </a:lnTo>
                      <a:lnTo>
                        <a:pt x="1" y="0"/>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9" name="Freeform 81"/>
                <p:cNvSpPr>
                  <a:spLocks noChangeArrowheads="1"/>
                </p:cNvSpPr>
                <p:nvPr/>
              </p:nvSpPr>
              <p:spPr bwMode="auto">
                <a:xfrm flipH="1">
                  <a:off x="974" y="3199"/>
                  <a:ext cx="0" cy="0"/>
                </a:xfrm>
                <a:custGeom>
                  <a:avLst/>
                  <a:gdLst>
                    <a:gd name="T0" fmla="*/ 0 w 1"/>
                    <a:gd name="T1" fmla="*/ 0 h 3"/>
                    <a:gd name="T2" fmla="*/ 1 w 1"/>
                    <a:gd name="T3" fmla="*/ 0 h 3"/>
                    <a:gd name="T4" fmla="*/ 1 w 1"/>
                    <a:gd name="T5" fmla="*/ 1 h 3"/>
                    <a:gd name="T6" fmla="*/ 1 w 1"/>
                    <a:gd name="T7" fmla="*/ 1 h 3"/>
                    <a:gd name="T8" fmla="*/ 1 w 1"/>
                    <a:gd name="T9" fmla="*/ 1 h 3"/>
                    <a:gd name="T10" fmla="*/ 1 w 1"/>
                    <a:gd name="T11" fmla="*/ 0 h 3"/>
                    <a:gd name="T12" fmla="*/ 0 w 1"/>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3">
                      <a:moveTo>
                        <a:pt x="0" y="0"/>
                      </a:moveTo>
                      <a:lnTo>
                        <a:pt x="1" y="0"/>
                      </a:lnTo>
                      <a:lnTo>
                        <a:pt x="1" y="2"/>
                      </a:lnTo>
                      <a:lnTo>
                        <a:pt x="1" y="3"/>
                      </a:lnTo>
                      <a:lnTo>
                        <a:pt x="1" y="2"/>
                      </a:lnTo>
                      <a:lnTo>
                        <a:pt x="1" y="0"/>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0" name="Freeform 82"/>
                <p:cNvSpPr>
                  <a:spLocks noChangeArrowheads="1"/>
                </p:cNvSpPr>
                <p:nvPr/>
              </p:nvSpPr>
              <p:spPr bwMode="auto">
                <a:xfrm flipH="1">
                  <a:off x="969" y="3188"/>
                  <a:ext cx="0" cy="0"/>
                </a:xfrm>
                <a:custGeom>
                  <a:avLst/>
                  <a:gdLst>
                    <a:gd name="T0" fmla="*/ 1 w 2"/>
                    <a:gd name="T1" fmla="*/ 0 h 6"/>
                    <a:gd name="T2" fmla="*/ 0 w 2"/>
                    <a:gd name="T3" fmla="*/ 1 h 6"/>
                    <a:gd name="T4" fmla="*/ 0 w 2"/>
                    <a:gd name="T5" fmla="*/ 1 h 6"/>
                    <a:gd name="T6" fmla="*/ 0 w 2"/>
                    <a:gd name="T7" fmla="*/ 1 h 6"/>
                    <a:gd name="T8" fmla="*/ 1 w 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2" y="0"/>
                      </a:moveTo>
                      <a:lnTo>
                        <a:pt x="0" y="3"/>
                      </a:lnTo>
                      <a:lnTo>
                        <a:pt x="0" y="6"/>
                      </a:lnTo>
                      <a:lnTo>
                        <a:pt x="0" y="4"/>
                      </a:lnTo>
                      <a:lnTo>
                        <a:pt x="2"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 name="Freeform 83"/>
                <p:cNvSpPr>
                  <a:spLocks noChangeArrowheads="1"/>
                </p:cNvSpPr>
                <p:nvPr/>
              </p:nvSpPr>
              <p:spPr bwMode="auto">
                <a:xfrm flipH="1">
                  <a:off x="962" y="3179"/>
                  <a:ext cx="0" cy="0"/>
                </a:xfrm>
                <a:custGeom>
                  <a:avLst/>
                  <a:gdLst>
                    <a:gd name="T0" fmla="*/ 0 w 8"/>
                    <a:gd name="T1" fmla="*/ 0 h 7"/>
                    <a:gd name="T2" fmla="*/ 0 w 8"/>
                    <a:gd name="T3" fmla="*/ 0 h 7"/>
                    <a:gd name="T4" fmla="*/ 0 w 8"/>
                    <a:gd name="T5" fmla="*/ 1 h 7"/>
                    <a:gd name="T6" fmla="*/ 0 w 8"/>
                    <a:gd name="T7" fmla="*/ 1 h 7"/>
                    <a:gd name="T8" fmla="*/ 0 w 8"/>
                    <a:gd name="T9" fmla="*/ 1 h 7"/>
                    <a:gd name="T10" fmla="*/ 0 w 8"/>
                    <a:gd name="T11" fmla="*/ 1 h 7"/>
                    <a:gd name="T12" fmla="*/ 0 w 8"/>
                    <a:gd name="T13" fmla="*/ 1 h 7"/>
                    <a:gd name="T14" fmla="*/ 1 w 8"/>
                    <a:gd name="T15" fmla="*/ 0 h 7"/>
                    <a:gd name="T16" fmla="*/ 1 w 8"/>
                    <a:gd name="T17" fmla="*/ 0 h 7"/>
                    <a:gd name="T18" fmla="*/ 1 w 8"/>
                    <a:gd name="T19" fmla="*/ 0 h 7"/>
                    <a:gd name="T20" fmla="*/ 0 w 8"/>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7">
                      <a:moveTo>
                        <a:pt x="0" y="0"/>
                      </a:moveTo>
                      <a:lnTo>
                        <a:pt x="2" y="3"/>
                      </a:lnTo>
                      <a:lnTo>
                        <a:pt x="2" y="5"/>
                      </a:lnTo>
                      <a:lnTo>
                        <a:pt x="2" y="7"/>
                      </a:lnTo>
                      <a:lnTo>
                        <a:pt x="2" y="5"/>
                      </a:lnTo>
                      <a:lnTo>
                        <a:pt x="3" y="5"/>
                      </a:lnTo>
                      <a:lnTo>
                        <a:pt x="5" y="3"/>
                      </a:lnTo>
                      <a:lnTo>
                        <a:pt x="8" y="3"/>
                      </a:lnTo>
                      <a:lnTo>
                        <a:pt x="5" y="2"/>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2" name="Freeform 84"/>
                <p:cNvSpPr>
                  <a:spLocks noChangeArrowheads="1"/>
                </p:cNvSpPr>
                <p:nvPr/>
              </p:nvSpPr>
              <p:spPr bwMode="auto">
                <a:xfrm flipH="1">
                  <a:off x="957" y="3169"/>
                  <a:ext cx="6" cy="0"/>
                </a:xfrm>
                <a:custGeom>
                  <a:avLst/>
                  <a:gdLst>
                    <a:gd name="T0" fmla="*/ 0 w 13"/>
                    <a:gd name="T1" fmla="*/ 0 h 7"/>
                    <a:gd name="T2" fmla="*/ 0 w 13"/>
                    <a:gd name="T3" fmla="*/ 1 h 7"/>
                    <a:gd name="T4" fmla="*/ 1 w 13"/>
                    <a:gd name="T5" fmla="*/ 1 h 7"/>
                    <a:gd name="T6" fmla="*/ 2 w 13"/>
                    <a:gd name="T7" fmla="*/ 1 h 7"/>
                    <a:gd name="T8" fmla="*/ 3 w 13"/>
                    <a:gd name="T9" fmla="*/ 0 h 7"/>
                    <a:gd name="T10" fmla="*/ 6 w 13"/>
                    <a:gd name="T11" fmla="*/ 0 h 7"/>
                    <a:gd name="T12" fmla="*/ 6 w 13"/>
                    <a:gd name="T13" fmla="*/ 0 h 7"/>
                    <a:gd name="T14" fmla="*/ 5 w 13"/>
                    <a:gd name="T15" fmla="*/ 0 h 7"/>
                    <a:gd name="T16" fmla="*/ 4 w 13"/>
                    <a:gd name="T17" fmla="*/ 0 h 7"/>
                    <a:gd name="T18" fmla="*/ 4 w 13"/>
                    <a:gd name="T19" fmla="*/ 0 h 7"/>
                    <a:gd name="T20" fmla="*/ 2 w 13"/>
                    <a:gd name="T21" fmla="*/ 0 h 7"/>
                    <a:gd name="T22" fmla="*/ 3 w 13"/>
                    <a:gd name="T23" fmla="*/ 0 h 7"/>
                    <a:gd name="T24" fmla="*/ 2 w 13"/>
                    <a:gd name="T25" fmla="*/ 0 h 7"/>
                    <a:gd name="T26" fmla="*/ 1 w 13"/>
                    <a:gd name="T27" fmla="*/ 0 h 7"/>
                    <a:gd name="T28" fmla="*/ 0 w 13"/>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7">
                      <a:moveTo>
                        <a:pt x="0" y="3"/>
                      </a:moveTo>
                      <a:lnTo>
                        <a:pt x="0" y="7"/>
                      </a:lnTo>
                      <a:lnTo>
                        <a:pt x="2" y="7"/>
                      </a:lnTo>
                      <a:lnTo>
                        <a:pt x="4" y="5"/>
                      </a:lnTo>
                      <a:lnTo>
                        <a:pt x="7" y="3"/>
                      </a:lnTo>
                      <a:lnTo>
                        <a:pt x="12" y="3"/>
                      </a:lnTo>
                      <a:lnTo>
                        <a:pt x="13" y="3"/>
                      </a:lnTo>
                      <a:lnTo>
                        <a:pt x="10" y="2"/>
                      </a:lnTo>
                      <a:lnTo>
                        <a:pt x="8" y="0"/>
                      </a:lnTo>
                      <a:lnTo>
                        <a:pt x="5" y="2"/>
                      </a:lnTo>
                      <a:lnTo>
                        <a:pt x="7" y="0"/>
                      </a:lnTo>
                      <a:lnTo>
                        <a:pt x="4" y="2"/>
                      </a:lnTo>
                      <a:lnTo>
                        <a:pt x="2" y="2"/>
                      </a:lnTo>
                      <a:lnTo>
                        <a:pt x="0" y="3"/>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3" name="Freeform 85"/>
                <p:cNvSpPr>
                  <a:spLocks noChangeArrowheads="1"/>
                </p:cNvSpPr>
                <p:nvPr/>
              </p:nvSpPr>
              <p:spPr bwMode="auto">
                <a:xfrm flipH="1">
                  <a:off x="932" y="3179"/>
                  <a:ext cx="0" cy="10"/>
                </a:xfrm>
                <a:custGeom>
                  <a:avLst/>
                  <a:gdLst>
                    <a:gd name="T0" fmla="*/ 0 w 6"/>
                    <a:gd name="T1" fmla="*/ 2 h 16"/>
                    <a:gd name="T2" fmla="*/ 0 w 6"/>
                    <a:gd name="T3" fmla="*/ 1 h 16"/>
                    <a:gd name="T4" fmla="*/ 1 w 6"/>
                    <a:gd name="T5" fmla="*/ 1 h 16"/>
                    <a:gd name="T6" fmla="*/ 1 w 6"/>
                    <a:gd name="T7" fmla="*/ 3 h 16"/>
                    <a:gd name="T8" fmla="*/ 1 w 6"/>
                    <a:gd name="T9" fmla="*/ 5 h 16"/>
                    <a:gd name="T10" fmla="*/ 1 w 6"/>
                    <a:gd name="T11" fmla="*/ 7 h 16"/>
                    <a:gd name="T12" fmla="*/ 1 w 6"/>
                    <a:gd name="T13" fmla="*/ 8 h 16"/>
                    <a:gd name="T14" fmla="*/ 1 w 6"/>
                    <a:gd name="T15" fmla="*/ 6 h 16"/>
                    <a:gd name="T16" fmla="*/ 1 w 6"/>
                    <a:gd name="T17" fmla="*/ 5 h 16"/>
                    <a:gd name="T18" fmla="*/ 0 w 6"/>
                    <a:gd name="T19" fmla="*/ 4 h 16"/>
                    <a:gd name="T20" fmla="*/ 0 w 6"/>
                    <a:gd name="T21" fmla="*/ 6 h 16"/>
                    <a:gd name="T22" fmla="*/ 1 w 6"/>
                    <a:gd name="T23" fmla="*/ 7 h 16"/>
                    <a:gd name="T24" fmla="*/ 1 w 6"/>
                    <a:gd name="T25" fmla="*/ 8 h 16"/>
                    <a:gd name="T26" fmla="*/ 1 w 6"/>
                    <a:gd name="T27" fmla="*/ 10 h 16"/>
                    <a:gd name="T28" fmla="*/ 0 w 6"/>
                    <a:gd name="T29" fmla="*/ 10 h 16"/>
                    <a:gd name="T30" fmla="*/ 1 w 6"/>
                    <a:gd name="T31" fmla="*/ 10 h 16"/>
                    <a:gd name="T32" fmla="*/ 1 w 6"/>
                    <a:gd name="T33" fmla="*/ 7 h 16"/>
                    <a:gd name="T34" fmla="*/ 1 w 6"/>
                    <a:gd name="T35" fmla="*/ 5 h 16"/>
                    <a:gd name="T36" fmla="*/ 1 w 6"/>
                    <a:gd name="T37" fmla="*/ 2 h 16"/>
                    <a:gd name="T38" fmla="*/ 1 w 6"/>
                    <a:gd name="T39" fmla="*/ 0 h 16"/>
                    <a:gd name="T40" fmla="*/ 1 w 6"/>
                    <a:gd name="T41" fmla="*/ 0 h 16"/>
                    <a:gd name="T42" fmla="*/ 0 w 6"/>
                    <a:gd name="T43" fmla="*/ 0 h 16"/>
                    <a:gd name="T44" fmla="*/ 0 w 6"/>
                    <a:gd name="T45" fmla="*/ 2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 h="16">
                      <a:moveTo>
                        <a:pt x="0" y="3"/>
                      </a:moveTo>
                      <a:lnTo>
                        <a:pt x="1" y="2"/>
                      </a:lnTo>
                      <a:lnTo>
                        <a:pt x="5" y="2"/>
                      </a:lnTo>
                      <a:lnTo>
                        <a:pt x="5" y="5"/>
                      </a:lnTo>
                      <a:lnTo>
                        <a:pt x="6" y="8"/>
                      </a:lnTo>
                      <a:lnTo>
                        <a:pt x="5" y="11"/>
                      </a:lnTo>
                      <a:lnTo>
                        <a:pt x="5" y="13"/>
                      </a:lnTo>
                      <a:lnTo>
                        <a:pt x="3" y="10"/>
                      </a:lnTo>
                      <a:lnTo>
                        <a:pt x="3" y="8"/>
                      </a:lnTo>
                      <a:lnTo>
                        <a:pt x="0" y="7"/>
                      </a:lnTo>
                      <a:lnTo>
                        <a:pt x="1" y="10"/>
                      </a:lnTo>
                      <a:lnTo>
                        <a:pt x="3" y="11"/>
                      </a:lnTo>
                      <a:lnTo>
                        <a:pt x="5" y="13"/>
                      </a:lnTo>
                      <a:lnTo>
                        <a:pt x="3" y="16"/>
                      </a:lnTo>
                      <a:lnTo>
                        <a:pt x="1" y="16"/>
                      </a:lnTo>
                      <a:lnTo>
                        <a:pt x="5" y="16"/>
                      </a:lnTo>
                      <a:lnTo>
                        <a:pt x="6" y="11"/>
                      </a:lnTo>
                      <a:lnTo>
                        <a:pt x="6" y="8"/>
                      </a:lnTo>
                      <a:lnTo>
                        <a:pt x="6" y="3"/>
                      </a:lnTo>
                      <a:lnTo>
                        <a:pt x="5" y="0"/>
                      </a:lnTo>
                      <a:lnTo>
                        <a:pt x="3" y="0"/>
                      </a:lnTo>
                      <a:lnTo>
                        <a:pt x="1" y="0"/>
                      </a:lnTo>
                      <a:lnTo>
                        <a:pt x="0" y="3"/>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4" name="Freeform 86"/>
                <p:cNvSpPr>
                  <a:spLocks noChangeArrowheads="1"/>
                </p:cNvSpPr>
                <p:nvPr/>
              </p:nvSpPr>
              <p:spPr bwMode="auto">
                <a:xfrm flipH="1">
                  <a:off x="927" y="3176"/>
                  <a:ext cx="4" cy="17"/>
                </a:xfrm>
                <a:custGeom>
                  <a:avLst/>
                  <a:gdLst>
                    <a:gd name="T0" fmla="*/ 0 w 11"/>
                    <a:gd name="T1" fmla="*/ 4 h 22"/>
                    <a:gd name="T2" fmla="*/ 1 w 11"/>
                    <a:gd name="T3" fmla="*/ 2 h 22"/>
                    <a:gd name="T4" fmla="*/ 2 w 11"/>
                    <a:gd name="T5" fmla="*/ 2 h 22"/>
                    <a:gd name="T6" fmla="*/ 3 w 11"/>
                    <a:gd name="T7" fmla="*/ 2 h 22"/>
                    <a:gd name="T8" fmla="*/ 4 w 11"/>
                    <a:gd name="T9" fmla="*/ 2 h 22"/>
                    <a:gd name="T10" fmla="*/ 4 w 11"/>
                    <a:gd name="T11" fmla="*/ 5 h 22"/>
                    <a:gd name="T12" fmla="*/ 4 w 11"/>
                    <a:gd name="T13" fmla="*/ 8 h 22"/>
                    <a:gd name="T14" fmla="*/ 4 w 11"/>
                    <a:gd name="T15" fmla="*/ 9 h 22"/>
                    <a:gd name="T16" fmla="*/ 4 w 11"/>
                    <a:gd name="T17" fmla="*/ 11 h 22"/>
                    <a:gd name="T18" fmla="*/ 4 w 11"/>
                    <a:gd name="T19" fmla="*/ 14 h 22"/>
                    <a:gd name="T20" fmla="*/ 3 w 11"/>
                    <a:gd name="T21" fmla="*/ 16 h 22"/>
                    <a:gd name="T22" fmla="*/ 2 w 11"/>
                    <a:gd name="T23" fmla="*/ 16 h 22"/>
                    <a:gd name="T24" fmla="*/ 1 w 11"/>
                    <a:gd name="T25" fmla="*/ 16 h 22"/>
                    <a:gd name="T26" fmla="*/ 1 w 11"/>
                    <a:gd name="T27" fmla="*/ 16 h 22"/>
                    <a:gd name="T28" fmla="*/ 2 w 11"/>
                    <a:gd name="T29" fmla="*/ 17 h 22"/>
                    <a:gd name="T30" fmla="*/ 3 w 11"/>
                    <a:gd name="T31" fmla="*/ 17 h 22"/>
                    <a:gd name="T32" fmla="*/ 3 w 11"/>
                    <a:gd name="T33" fmla="*/ 16 h 22"/>
                    <a:gd name="T34" fmla="*/ 4 w 11"/>
                    <a:gd name="T35" fmla="*/ 14 h 22"/>
                    <a:gd name="T36" fmla="*/ 4 w 11"/>
                    <a:gd name="T37" fmla="*/ 10 h 22"/>
                    <a:gd name="T38" fmla="*/ 4 w 11"/>
                    <a:gd name="T39" fmla="*/ 8 h 22"/>
                    <a:gd name="T40" fmla="*/ 4 w 11"/>
                    <a:gd name="T41" fmla="*/ 5 h 22"/>
                    <a:gd name="T42" fmla="*/ 4 w 11"/>
                    <a:gd name="T43" fmla="*/ 2 h 22"/>
                    <a:gd name="T44" fmla="*/ 4 w 11"/>
                    <a:gd name="T45" fmla="*/ 2 h 22"/>
                    <a:gd name="T46" fmla="*/ 3 w 11"/>
                    <a:gd name="T47" fmla="*/ 0 h 22"/>
                    <a:gd name="T48" fmla="*/ 1 w 11"/>
                    <a:gd name="T49" fmla="*/ 0 h 22"/>
                    <a:gd name="T50" fmla="*/ 0 w 11"/>
                    <a:gd name="T51" fmla="*/ 2 h 22"/>
                    <a:gd name="T52" fmla="*/ 0 w 11"/>
                    <a:gd name="T53" fmla="*/ 4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22">
                      <a:moveTo>
                        <a:pt x="0" y="5"/>
                      </a:moveTo>
                      <a:lnTo>
                        <a:pt x="2" y="2"/>
                      </a:lnTo>
                      <a:lnTo>
                        <a:pt x="5" y="2"/>
                      </a:lnTo>
                      <a:lnTo>
                        <a:pt x="8" y="2"/>
                      </a:lnTo>
                      <a:lnTo>
                        <a:pt x="10" y="3"/>
                      </a:lnTo>
                      <a:lnTo>
                        <a:pt x="10" y="6"/>
                      </a:lnTo>
                      <a:lnTo>
                        <a:pt x="10" y="10"/>
                      </a:lnTo>
                      <a:lnTo>
                        <a:pt x="10" y="11"/>
                      </a:lnTo>
                      <a:lnTo>
                        <a:pt x="10" y="14"/>
                      </a:lnTo>
                      <a:lnTo>
                        <a:pt x="10" y="18"/>
                      </a:lnTo>
                      <a:lnTo>
                        <a:pt x="7" y="21"/>
                      </a:lnTo>
                      <a:lnTo>
                        <a:pt x="5" y="21"/>
                      </a:lnTo>
                      <a:lnTo>
                        <a:pt x="3" y="21"/>
                      </a:lnTo>
                      <a:lnTo>
                        <a:pt x="5" y="22"/>
                      </a:lnTo>
                      <a:lnTo>
                        <a:pt x="7" y="22"/>
                      </a:lnTo>
                      <a:lnTo>
                        <a:pt x="8" y="21"/>
                      </a:lnTo>
                      <a:lnTo>
                        <a:pt x="11" y="18"/>
                      </a:lnTo>
                      <a:lnTo>
                        <a:pt x="11" y="13"/>
                      </a:lnTo>
                      <a:lnTo>
                        <a:pt x="11" y="10"/>
                      </a:lnTo>
                      <a:lnTo>
                        <a:pt x="11" y="6"/>
                      </a:lnTo>
                      <a:lnTo>
                        <a:pt x="10" y="3"/>
                      </a:lnTo>
                      <a:lnTo>
                        <a:pt x="10" y="2"/>
                      </a:lnTo>
                      <a:lnTo>
                        <a:pt x="7" y="0"/>
                      </a:lnTo>
                      <a:lnTo>
                        <a:pt x="2" y="0"/>
                      </a:lnTo>
                      <a:lnTo>
                        <a:pt x="0" y="2"/>
                      </a:lnTo>
                      <a:lnTo>
                        <a:pt x="0" y="5"/>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5" name="Freeform 87"/>
                <p:cNvSpPr>
                  <a:spLocks noChangeArrowheads="1"/>
                </p:cNvSpPr>
                <p:nvPr/>
              </p:nvSpPr>
              <p:spPr bwMode="auto">
                <a:xfrm flipH="1">
                  <a:off x="937" y="3205"/>
                  <a:ext cx="1" cy="12"/>
                </a:xfrm>
                <a:custGeom>
                  <a:avLst/>
                  <a:gdLst>
                    <a:gd name="T0" fmla="*/ 1 w 9"/>
                    <a:gd name="T1" fmla="*/ 0 h 18"/>
                    <a:gd name="T2" fmla="*/ 1 w 9"/>
                    <a:gd name="T3" fmla="*/ 2 h 18"/>
                    <a:gd name="T4" fmla="*/ 1 w 9"/>
                    <a:gd name="T5" fmla="*/ 5 h 18"/>
                    <a:gd name="T6" fmla="*/ 0 w 9"/>
                    <a:gd name="T7" fmla="*/ 7 h 18"/>
                    <a:gd name="T8" fmla="*/ 0 w 9"/>
                    <a:gd name="T9" fmla="*/ 11 h 18"/>
                    <a:gd name="T10" fmla="*/ 0 w 9"/>
                    <a:gd name="T11" fmla="*/ 12 h 18"/>
                    <a:gd name="T12" fmla="*/ 0 w 9"/>
                    <a:gd name="T13" fmla="*/ 11 h 18"/>
                    <a:gd name="T14" fmla="*/ 1 w 9"/>
                    <a:gd name="T15" fmla="*/ 7 h 18"/>
                    <a:gd name="T16" fmla="*/ 1 w 9"/>
                    <a:gd name="T17" fmla="*/ 4 h 18"/>
                    <a:gd name="T18" fmla="*/ 1 w 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8">
                      <a:moveTo>
                        <a:pt x="9" y="0"/>
                      </a:moveTo>
                      <a:lnTo>
                        <a:pt x="8" y="3"/>
                      </a:lnTo>
                      <a:lnTo>
                        <a:pt x="6" y="8"/>
                      </a:lnTo>
                      <a:lnTo>
                        <a:pt x="4" y="11"/>
                      </a:lnTo>
                      <a:lnTo>
                        <a:pt x="1" y="16"/>
                      </a:lnTo>
                      <a:lnTo>
                        <a:pt x="0" y="18"/>
                      </a:lnTo>
                      <a:lnTo>
                        <a:pt x="3" y="16"/>
                      </a:lnTo>
                      <a:lnTo>
                        <a:pt x="6" y="11"/>
                      </a:lnTo>
                      <a:lnTo>
                        <a:pt x="8" y="6"/>
                      </a:lnTo>
                      <a:lnTo>
                        <a:pt x="9"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6" name="Freeform 88"/>
                <p:cNvSpPr>
                  <a:spLocks noChangeArrowheads="1"/>
                </p:cNvSpPr>
                <p:nvPr/>
              </p:nvSpPr>
              <p:spPr bwMode="auto">
                <a:xfrm flipH="1">
                  <a:off x="898" y="3129"/>
                  <a:ext cx="61" cy="74"/>
                </a:xfrm>
                <a:custGeom>
                  <a:avLst/>
                  <a:gdLst>
                    <a:gd name="T0" fmla="*/ 4 w 57"/>
                    <a:gd name="T1" fmla="*/ 21 h 68"/>
                    <a:gd name="T2" fmla="*/ 13 w 57"/>
                    <a:gd name="T3" fmla="*/ 19 h 68"/>
                    <a:gd name="T4" fmla="*/ 20 w 57"/>
                    <a:gd name="T5" fmla="*/ 21 h 68"/>
                    <a:gd name="T6" fmla="*/ 24 w 57"/>
                    <a:gd name="T7" fmla="*/ 26 h 68"/>
                    <a:gd name="T8" fmla="*/ 21 w 57"/>
                    <a:gd name="T9" fmla="*/ 33 h 68"/>
                    <a:gd name="T10" fmla="*/ 18 w 57"/>
                    <a:gd name="T11" fmla="*/ 35 h 68"/>
                    <a:gd name="T12" fmla="*/ 18 w 57"/>
                    <a:gd name="T13" fmla="*/ 39 h 68"/>
                    <a:gd name="T14" fmla="*/ 20 w 57"/>
                    <a:gd name="T15" fmla="*/ 45 h 68"/>
                    <a:gd name="T16" fmla="*/ 18 w 57"/>
                    <a:gd name="T17" fmla="*/ 50 h 68"/>
                    <a:gd name="T18" fmla="*/ 21 w 57"/>
                    <a:gd name="T19" fmla="*/ 50 h 68"/>
                    <a:gd name="T20" fmla="*/ 24 w 57"/>
                    <a:gd name="T21" fmla="*/ 44 h 68"/>
                    <a:gd name="T22" fmla="*/ 26 w 57"/>
                    <a:gd name="T23" fmla="*/ 39 h 68"/>
                    <a:gd name="T24" fmla="*/ 31 w 57"/>
                    <a:gd name="T25" fmla="*/ 39 h 68"/>
                    <a:gd name="T26" fmla="*/ 34 w 57"/>
                    <a:gd name="T27" fmla="*/ 41 h 68"/>
                    <a:gd name="T28" fmla="*/ 35 w 57"/>
                    <a:gd name="T29" fmla="*/ 47 h 68"/>
                    <a:gd name="T30" fmla="*/ 35 w 57"/>
                    <a:gd name="T31" fmla="*/ 52 h 68"/>
                    <a:gd name="T32" fmla="*/ 35 w 57"/>
                    <a:gd name="T33" fmla="*/ 57 h 68"/>
                    <a:gd name="T34" fmla="*/ 35 w 57"/>
                    <a:gd name="T35" fmla="*/ 61 h 68"/>
                    <a:gd name="T36" fmla="*/ 35 w 57"/>
                    <a:gd name="T37" fmla="*/ 64 h 68"/>
                    <a:gd name="T38" fmla="*/ 40 w 57"/>
                    <a:gd name="T39" fmla="*/ 67 h 68"/>
                    <a:gd name="T40" fmla="*/ 41 w 57"/>
                    <a:gd name="T41" fmla="*/ 71 h 68"/>
                    <a:gd name="T42" fmla="*/ 46 w 57"/>
                    <a:gd name="T43" fmla="*/ 74 h 68"/>
                    <a:gd name="T44" fmla="*/ 57 w 57"/>
                    <a:gd name="T45" fmla="*/ 62 h 68"/>
                    <a:gd name="T46" fmla="*/ 60 w 57"/>
                    <a:gd name="T47" fmla="*/ 52 h 68"/>
                    <a:gd name="T48" fmla="*/ 61 w 57"/>
                    <a:gd name="T49" fmla="*/ 35 h 68"/>
                    <a:gd name="T50" fmla="*/ 61 w 57"/>
                    <a:gd name="T51" fmla="*/ 24 h 68"/>
                    <a:gd name="T52" fmla="*/ 60 w 57"/>
                    <a:gd name="T53" fmla="*/ 12 h 68"/>
                    <a:gd name="T54" fmla="*/ 58 w 57"/>
                    <a:gd name="T55" fmla="*/ 7 h 68"/>
                    <a:gd name="T56" fmla="*/ 51 w 57"/>
                    <a:gd name="T57" fmla="*/ 1 h 68"/>
                    <a:gd name="T58" fmla="*/ 46 w 57"/>
                    <a:gd name="T59" fmla="*/ 1 h 68"/>
                    <a:gd name="T60" fmla="*/ 35 w 57"/>
                    <a:gd name="T61" fmla="*/ 0 h 68"/>
                    <a:gd name="T62" fmla="*/ 24 w 57"/>
                    <a:gd name="T63" fmla="*/ 0 h 68"/>
                    <a:gd name="T64" fmla="*/ 12 w 57"/>
                    <a:gd name="T65" fmla="*/ 3 h 68"/>
                    <a:gd name="T66" fmla="*/ 4 w 57"/>
                    <a:gd name="T67" fmla="*/ 7 h 68"/>
                    <a:gd name="T68" fmla="*/ 3 w 57"/>
                    <a:gd name="T69" fmla="*/ 10 h 68"/>
                    <a:gd name="T70" fmla="*/ 0 w 57"/>
                    <a:gd name="T71" fmla="*/ 15 h 68"/>
                    <a:gd name="T72" fmla="*/ 0 w 57"/>
                    <a:gd name="T73" fmla="*/ 19 h 68"/>
                    <a:gd name="T74" fmla="*/ 4 w 57"/>
                    <a:gd name="T75" fmla="*/ 21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 h="68">
                      <a:moveTo>
                        <a:pt x="4" y="19"/>
                      </a:moveTo>
                      <a:lnTo>
                        <a:pt x="12" y="17"/>
                      </a:lnTo>
                      <a:lnTo>
                        <a:pt x="19" y="19"/>
                      </a:lnTo>
                      <a:lnTo>
                        <a:pt x="22" y="24"/>
                      </a:lnTo>
                      <a:lnTo>
                        <a:pt x="20" y="30"/>
                      </a:lnTo>
                      <a:lnTo>
                        <a:pt x="17" y="32"/>
                      </a:lnTo>
                      <a:lnTo>
                        <a:pt x="17" y="36"/>
                      </a:lnTo>
                      <a:lnTo>
                        <a:pt x="19" y="41"/>
                      </a:lnTo>
                      <a:lnTo>
                        <a:pt x="17" y="46"/>
                      </a:lnTo>
                      <a:lnTo>
                        <a:pt x="20" y="46"/>
                      </a:lnTo>
                      <a:lnTo>
                        <a:pt x="22" y="40"/>
                      </a:lnTo>
                      <a:lnTo>
                        <a:pt x="24" y="36"/>
                      </a:lnTo>
                      <a:lnTo>
                        <a:pt x="29" y="36"/>
                      </a:lnTo>
                      <a:lnTo>
                        <a:pt x="32" y="38"/>
                      </a:lnTo>
                      <a:lnTo>
                        <a:pt x="33" y="43"/>
                      </a:lnTo>
                      <a:lnTo>
                        <a:pt x="33" y="48"/>
                      </a:lnTo>
                      <a:lnTo>
                        <a:pt x="33" y="52"/>
                      </a:lnTo>
                      <a:lnTo>
                        <a:pt x="33" y="56"/>
                      </a:lnTo>
                      <a:lnTo>
                        <a:pt x="33" y="59"/>
                      </a:lnTo>
                      <a:lnTo>
                        <a:pt x="37" y="62"/>
                      </a:lnTo>
                      <a:lnTo>
                        <a:pt x="38" y="65"/>
                      </a:lnTo>
                      <a:lnTo>
                        <a:pt x="43" y="68"/>
                      </a:lnTo>
                      <a:lnTo>
                        <a:pt x="53" y="57"/>
                      </a:lnTo>
                      <a:lnTo>
                        <a:pt x="56" y="48"/>
                      </a:lnTo>
                      <a:lnTo>
                        <a:pt x="57" y="32"/>
                      </a:lnTo>
                      <a:lnTo>
                        <a:pt x="57" y="22"/>
                      </a:lnTo>
                      <a:lnTo>
                        <a:pt x="56" y="11"/>
                      </a:lnTo>
                      <a:lnTo>
                        <a:pt x="54" y="6"/>
                      </a:lnTo>
                      <a:lnTo>
                        <a:pt x="48" y="1"/>
                      </a:lnTo>
                      <a:lnTo>
                        <a:pt x="43" y="1"/>
                      </a:lnTo>
                      <a:lnTo>
                        <a:pt x="33" y="0"/>
                      </a:lnTo>
                      <a:lnTo>
                        <a:pt x="22" y="0"/>
                      </a:lnTo>
                      <a:lnTo>
                        <a:pt x="11" y="3"/>
                      </a:lnTo>
                      <a:lnTo>
                        <a:pt x="4" y="6"/>
                      </a:lnTo>
                      <a:lnTo>
                        <a:pt x="3" y="9"/>
                      </a:lnTo>
                      <a:lnTo>
                        <a:pt x="0" y="14"/>
                      </a:lnTo>
                      <a:lnTo>
                        <a:pt x="0" y="17"/>
                      </a:lnTo>
                      <a:lnTo>
                        <a:pt x="4" y="19"/>
                      </a:lnTo>
                      <a:close/>
                    </a:path>
                  </a:pathLst>
                </a:custGeom>
                <a:solidFill>
                  <a:srgbClr val="603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7" name="Freeform 89"/>
                <p:cNvSpPr>
                  <a:spLocks noChangeArrowheads="1"/>
                </p:cNvSpPr>
                <p:nvPr/>
              </p:nvSpPr>
              <p:spPr bwMode="auto">
                <a:xfrm flipH="1">
                  <a:off x="898" y="3130"/>
                  <a:ext cx="58" cy="71"/>
                </a:xfrm>
                <a:custGeom>
                  <a:avLst/>
                  <a:gdLst>
                    <a:gd name="T0" fmla="*/ 2 w 55"/>
                    <a:gd name="T1" fmla="*/ 11 h 66"/>
                    <a:gd name="T2" fmla="*/ 2 w 55"/>
                    <a:gd name="T3" fmla="*/ 17 h 66"/>
                    <a:gd name="T4" fmla="*/ 16 w 55"/>
                    <a:gd name="T5" fmla="*/ 17 h 66"/>
                    <a:gd name="T6" fmla="*/ 25 w 55"/>
                    <a:gd name="T7" fmla="*/ 14 h 66"/>
                    <a:gd name="T8" fmla="*/ 20 w 55"/>
                    <a:gd name="T9" fmla="*/ 16 h 66"/>
                    <a:gd name="T10" fmla="*/ 19 w 55"/>
                    <a:gd name="T11" fmla="*/ 19 h 66"/>
                    <a:gd name="T12" fmla="*/ 25 w 55"/>
                    <a:gd name="T13" fmla="*/ 17 h 66"/>
                    <a:gd name="T14" fmla="*/ 27 w 55"/>
                    <a:gd name="T15" fmla="*/ 19 h 66"/>
                    <a:gd name="T16" fmla="*/ 24 w 55"/>
                    <a:gd name="T17" fmla="*/ 25 h 66"/>
                    <a:gd name="T18" fmla="*/ 24 w 55"/>
                    <a:gd name="T19" fmla="*/ 25 h 66"/>
                    <a:gd name="T20" fmla="*/ 20 w 55"/>
                    <a:gd name="T21" fmla="*/ 31 h 66"/>
                    <a:gd name="T22" fmla="*/ 33 w 55"/>
                    <a:gd name="T23" fmla="*/ 28 h 66"/>
                    <a:gd name="T24" fmla="*/ 17 w 55"/>
                    <a:gd name="T25" fmla="*/ 34 h 66"/>
                    <a:gd name="T26" fmla="*/ 25 w 55"/>
                    <a:gd name="T27" fmla="*/ 33 h 66"/>
                    <a:gd name="T28" fmla="*/ 19 w 55"/>
                    <a:gd name="T29" fmla="*/ 38 h 66"/>
                    <a:gd name="T30" fmla="*/ 20 w 55"/>
                    <a:gd name="T31" fmla="*/ 40 h 66"/>
                    <a:gd name="T32" fmla="*/ 33 w 55"/>
                    <a:gd name="T33" fmla="*/ 38 h 66"/>
                    <a:gd name="T34" fmla="*/ 41 w 55"/>
                    <a:gd name="T35" fmla="*/ 40 h 66"/>
                    <a:gd name="T36" fmla="*/ 39 w 55"/>
                    <a:gd name="T37" fmla="*/ 42 h 66"/>
                    <a:gd name="T38" fmla="*/ 42 w 55"/>
                    <a:gd name="T39" fmla="*/ 43 h 66"/>
                    <a:gd name="T40" fmla="*/ 36 w 55"/>
                    <a:gd name="T41" fmla="*/ 48 h 66"/>
                    <a:gd name="T42" fmla="*/ 41 w 55"/>
                    <a:gd name="T43" fmla="*/ 48 h 66"/>
                    <a:gd name="T44" fmla="*/ 36 w 55"/>
                    <a:gd name="T45" fmla="*/ 57 h 66"/>
                    <a:gd name="T46" fmla="*/ 39 w 55"/>
                    <a:gd name="T47" fmla="*/ 55 h 66"/>
                    <a:gd name="T48" fmla="*/ 38 w 55"/>
                    <a:gd name="T49" fmla="*/ 63 h 66"/>
                    <a:gd name="T50" fmla="*/ 44 w 55"/>
                    <a:gd name="T51" fmla="*/ 52 h 66"/>
                    <a:gd name="T52" fmla="*/ 38 w 55"/>
                    <a:gd name="T53" fmla="*/ 66 h 66"/>
                    <a:gd name="T54" fmla="*/ 46 w 55"/>
                    <a:gd name="T55" fmla="*/ 60 h 66"/>
                    <a:gd name="T56" fmla="*/ 44 w 55"/>
                    <a:gd name="T57" fmla="*/ 66 h 66"/>
                    <a:gd name="T58" fmla="*/ 50 w 55"/>
                    <a:gd name="T59" fmla="*/ 66 h 66"/>
                    <a:gd name="T60" fmla="*/ 56 w 55"/>
                    <a:gd name="T61" fmla="*/ 43 h 66"/>
                    <a:gd name="T62" fmla="*/ 53 w 55"/>
                    <a:gd name="T63" fmla="*/ 28 h 66"/>
                    <a:gd name="T64" fmla="*/ 46 w 55"/>
                    <a:gd name="T65" fmla="*/ 29 h 66"/>
                    <a:gd name="T66" fmla="*/ 58 w 55"/>
                    <a:gd name="T67" fmla="*/ 25 h 66"/>
                    <a:gd name="T68" fmla="*/ 50 w 55"/>
                    <a:gd name="T69" fmla="*/ 16 h 66"/>
                    <a:gd name="T70" fmla="*/ 46 w 55"/>
                    <a:gd name="T71" fmla="*/ 16 h 66"/>
                    <a:gd name="T72" fmla="*/ 55 w 55"/>
                    <a:gd name="T73" fmla="*/ 8 h 66"/>
                    <a:gd name="T74" fmla="*/ 44 w 55"/>
                    <a:gd name="T75" fmla="*/ 5 h 66"/>
                    <a:gd name="T76" fmla="*/ 47 w 55"/>
                    <a:gd name="T77" fmla="*/ 2 h 66"/>
                    <a:gd name="T78" fmla="*/ 33 w 55"/>
                    <a:gd name="T79" fmla="*/ 2 h 66"/>
                    <a:gd name="T80" fmla="*/ 27 w 55"/>
                    <a:gd name="T81" fmla="*/ 3 h 66"/>
                    <a:gd name="T82" fmla="*/ 25 w 55"/>
                    <a:gd name="T83" fmla="*/ 0 h 66"/>
                    <a:gd name="T84" fmla="*/ 16 w 55"/>
                    <a:gd name="T85" fmla="*/ 5 h 66"/>
                    <a:gd name="T86" fmla="*/ 17 w 55"/>
                    <a:gd name="T87" fmla="*/ 2 h 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 h="66">
                      <a:moveTo>
                        <a:pt x="10" y="5"/>
                      </a:moveTo>
                      <a:lnTo>
                        <a:pt x="5" y="7"/>
                      </a:lnTo>
                      <a:lnTo>
                        <a:pt x="2" y="10"/>
                      </a:lnTo>
                      <a:lnTo>
                        <a:pt x="2" y="13"/>
                      </a:lnTo>
                      <a:lnTo>
                        <a:pt x="0" y="15"/>
                      </a:lnTo>
                      <a:lnTo>
                        <a:pt x="2" y="16"/>
                      </a:lnTo>
                      <a:lnTo>
                        <a:pt x="3" y="18"/>
                      </a:lnTo>
                      <a:lnTo>
                        <a:pt x="10" y="16"/>
                      </a:lnTo>
                      <a:lnTo>
                        <a:pt x="15" y="16"/>
                      </a:lnTo>
                      <a:lnTo>
                        <a:pt x="16" y="15"/>
                      </a:lnTo>
                      <a:lnTo>
                        <a:pt x="21" y="13"/>
                      </a:lnTo>
                      <a:lnTo>
                        <a:pt x="24" y="13"/>
                      </a:lnTo>
                      <a:lnTo>
                        <a:pt x="29" y="13"/>
                      </a:lnTo>
                      <a:lnTo>
                        <a:pt x="23" y="15"/>
                      </a:lnTo>
                      <a:lnTo>
                        <a:pt x="19" y="15"/>
                      </a:lnTo>
                      <a:lnTo>
                        <a:pt x="18" y="16"/>
                      </a:lnTo>
                      <a:lnTo>
                        <a:pt x="16" y="16"/>
                      </a:lnTo>
                      <a:lnTo>
                        <a:pt x="18" y="18"/>
                      </a:lnTo>
                      <a:lnTo>
                        <a:pt x="19" y="19"/>
                      </a:lnTo>
                      <a:lnTo>
                        <a:pt x="23" y="18"/>
                      </a:lnTo>
                      <a:lnTo>
                        <a:pt x="24" y="16"/>
                      </a:lnTo>
                      <a:lnTo>
                        <a:pt x="28" y="16"/>
                      </a:lnTo>
                      <a:lnTo>
                        <a:pt x="29" y="16"/>
                      </a:lnTo>
                      <a:lnTo>
                        <a:pt x="26" y="18"/>
                      </a:lnTo>
                      <a:lnTo>
                        <a:pt x="23" y="19"/>
                      </a:lnTo>
                      <a:lnTo>
                        <a:pt x="21" y="21"/>
                      </a:lnTo>
                      <a:lnTo>
                        <a:pt x="23" y="23"/>
                      </a:lnTo>
                      <a:lnTo>
                        <a:pt x="26" y="21"/>
                      </a:lnTo>
                      <a:lnTo>
                        <a:pt x="28" y="21"/>
                      </a:lnTo>
                      <a:lnTo>
                        <a:pt x="23" y="23"/>
                      </a:lnTo>
                      <a:lnTo>
                        <a:pt x="21" y="24"/>
                      </a:lnTo>
                      <a:lnTo>
                        <a:pt x="21" y="27"/>
                      </a:lnTo>
                      <a:lnTo>
                        <a:pt x="19" y="29"/>
                      </a:lnTo>
                      <a:lnTo>
                        <a:pt x="23" y="27"/>
                      </a:lnTo>
                      <a:lnTo>
                        <a:pt x="26" y="26"/>
                      </a:lnTo>
                      <a:lnTo>
                        <a:pt x="31" y="26"/>
                      </a:lnTo>
                      <a:lnTo>
                        <a:pt x="24" y="29"/>
                      </a:lnTo>
                      <a:lnTo>
                        <a:pt x="19" y="31"/>
                      </a:lnTo>
                      <a:lnTo>
                        <a:pt x="16" y="32"/>
                      </a:lnTo>
                      <a:lnTo>
                        <a:pt x="16" y="34"/>
                      </a:lnTo>
                      <a:lnTo>
                        <a:pt x="19" y="32"/>
                      </a:lnTo>
                      <a:lnTo>
                        <a:pt x="24" y="31"/>
                      </a:lnTo>
                      <a:lnTo>
                        <a:pt x="26" y="31"/>
                      </a:lnTo>
                      <a:lnTo>
                        <a:pt x="21" y="32"/>
                      </a:lnTo>
                      <a:lnTo>
                        <a:pt x="18" y="35"/>
                      </a:lnTo>
                      <a:lnTo>
                        <a:pt x="16" y="37"/>
                      </a:lnTo>
                      <a:lnTo>
                        <a:pt x="16" y="39"/>
                      </a:lnTo>
                      <a:lnTo>
                        <a:pt x="19" y="37"/>
                      </a:lnTo>
                      <a:lnTo>
                        <a:pt x="23" y="35"/>
                      </a:lnTo>
                      <a:lnTo>
                        <a:pt x="28" y="35"/>
                      </a:lnTo>
                      <a:lnTo>
                        <a:pt x="31" y="35"/>
                      </a:lnTo>
                      <a:lnTo>
                        <a:pt x="36" y="35"/>
                      </a:lnTo>
                      <a:lnTo>
                        <a:pt x="42" y="35"/>
                      </a:lnTo>
                      <a:lnTo>
                        <a:pt x="39" y="37"/>
                      </a:lnTo>
                      <a:lnTo>
                        <a:pt x="32" y="37"/>
                      </a:lnTo>
                      <a:lnTo>
                        <a:pt x="34" y="40"/>
                      </a:lnTo>
                      <a:lnTo>
                        <a:pt x="37" y="39"/>
                      </a:lnTo>
                      <a:lnTo>
                        <a:pt x="42" y="37"/>
                      </a:lnTo>
                      <a:lnTo>
                        <a:pt x="45" y="35"/>
                      </a:lnTo>
                      <a:lnTo>
                        <a:pt x="40" y="40"/>
                      </a:lnTo>
                      <a:lnTo>
                        <a:pt x="36" y="42"/>
                      </a:lnTo>
                      <a:lnTo>
                        <a:pt x="34" y="43"/>
                      </a:lnTo>
                      <a:lnTo>
                        <a:pt x="34" y="45"/>
                      </a:lnTo>
                      <a:lnTo>
                        <a:pt x="37" y="45"/>
                      </a:lnTo>
                      <a:lnTo>
                        <a:pt x="42" y="43"/>
                      </a:lnTo>
                      <a:lnTo>
                        <a:pt x="39" y="45"/>
                      </a:lnTo>
                      <a:lnTo>
                        <a:pt x="36" y="47"/>
                      </a:lnTo>
                      <a:lnTo>
                        <a:pt x="34" y="47"/>
                      </a:lnTo>
                      <a:lnTo>
                        <a:pt x="34" y="53"/>
                      </a:lnTo>
                      <a:lnTo>
                        <a:pt x="37" y="50"/>
                      </a:lnTo>
                      <a:lnTo>
                        <a:pt x="40" y="48"/>
                      </a:lnTo>
                      <a:lnTo>
                        <a:pt x="37" y="51"/>
                      </a:lnTo>
                      <a:lnTo>
                        <a:pt x="32" y="55"/>
                      </a:lnTo>
                      <a:lnTo>
                        <a:pt x="34" y="56"/>
                      </a:lnTo>
                      <a:lnTo>
                        <a:pt x="36" y="59"/>
                      </a:lnTo>
                      <a:lnTo>
                        <a:pt x="37" y="56"/>
                      </a:lnTo>
                      <a:lnTo>
                        <a:pt x="40" y="53"/>
                      </a:lnTo>
                      <a:lnTo>
                        <a:pt x="42" y="48"/>
                      </a:lnTo>
                      <a:lnTo>
                        <a:pt x="40" y="55"/>
                      </a:lnTo>
                      <a:lnTo>
                        <a:pt x="39" y="56"/>
                      </a:lnTo>
                      <a:lnTo>
                        <a:pt x="36" y="61"/>
                      </a:lnTo>
                      <a:lnTo>
                        <a:pt x="39" y="64"/>
                      </a:lnTo>
                      <a:lnTo>
                        <a:pt x="42" y="61"/>
                      </a:lnTo>
                      <a:lnTo>
                        <a:pt x="44" y="56"/>
                      </a:lnTo>
                      <a:lnTo>
                        <a:pt x="47" y="51"/>
                      </a:lnTo>
                      <a:lnTo>
                        <a:pt x="45" y="59"/>
                      </a:lnTo>
                      <a:lnTo>
                        <a:pt x="42" y="61"/>
                      </a:lnTo>
                      <a:lnTo>
                        <a:pt x="40" y="64"/>
                      </a:lnTo>
                      <a:lnTo>
                        <a:pt x="42" y="66"/>
                      </a:lnTo>
                      <a:lnTo>
                        <a:pt x="47" y="61"/>
                      </a:lnTo>
                      <a:lnTo>
                        <a:pt x="50" y="55"/>
                      </a:lnTo>
                      <a:lnTo>
                        <a:pt x="52" y="48"/>
                      </a:lnTo>
                      <a:lnTo>
                        <a:pt x="53" y="40"/>
                      </a:lnTo>
                      <a:lnTo>
                        <a:pt x="55" y="32"/>
                      </a:lnTo>
                      <a:lnTo>
                        <a:pt x="55" y="24"/>
                      </a:lnTo>
                      <a:lnTo>
                        <a:pt x="50" y="26"/>
                      </a:lnTo>
                      <a:lnTo>
                        <a:pt x="45" y="29"/>
                      </a:lnTo>
                      <a:lnTo>
                        <a:pt x="37" y="31"/>
                      </a:lnTo>
                      <a:lnTo>
                        <a:pt x="44" y="27"/>
                      </a:lnTo>
                      <a:lnTo>
                        <a:pt x="47" y="26"/>
                      </a:lnTo>
                      <a:lnTo>
                        <a:pt x="52" y="24"/>
                      </a:lnTo>
                      <a:lnTo>
                        <a:pt x="55" y="23"/>
                      </a:lnTo>
                      <a:lnTo>
                        <a:pt x="55" y="19"/>
                      </a:lnTo>
                      <a:lnTo>
                        <a:pt x="53" y="13"/>
                      </a:lnTo>
                      <a:lnTo>
                        <a:pt x="47" y="15"/>
                      </a:lnTo>
                      <a:lnTo>
                        <a:pt x="44" y="16"/>
                      </a:lnTo>
                      <a:lnTo>
                        <a:pt x="39" y="19"/>
                      </a:lnTo>
                      <a:lnTo>
                        <a:pt x="44" y="15"/>
                      </a:lnTo>
                      <a:lnTo>
                        <a:pt x="48" y="13"/>
                      </a:lnTo>
                      <a:lnTo>
                        <a:pt x="53" y="11"/>
                      </a:lnTo>
                      <a:lnTo>
                        <a:pt x="52" y="7"/>
                      </a:lnTo>
                      <a:lnTo>
                        <a:pt x="50" y="5"/>
                      </a:lnTo>
                      <a:lnTo>
                        <a:pt x="47" y="3"/>
                      </a:lnTo>
                      <a:lnTo>
                        <a:pt x="42" y="5"/>
                      </a:lnTo>
                      <a:lnTo>
                        <a:pt x="37" y="8"/>
                      </a:lnTo>
                      <a:lnTo>
                        <a:pt x="40" y="3"/>
                      </a:lnTo>
                      <a:lnTo>
                        <a:pt x="45" y="2"/>
                      </a:lnTo>
                      <a:lnTo>
                        <a:pt x="40" y="0"/>
                      </a:lnTo>
                      <a:lnTo>
                        <a:pt x="36" y="0"/>
                      </a:lnTo>
                      <a:lnTo>
                        <a:pt x="31" y="2"/>
                      </a:lnTo>
                      <a:lnTo>
                        <a:pt x="28" y="3"/>
                      </a:lnTo>
                      <a:lnTo>
                        <a:pt x="23" y="5"/>
                      </a:lnTo>
                      <a:lnTo>
                        <a:pt x="26" y="3"/>
                      </a:lnTo>
                      <a:lnTo>
                        <a:pt x="29" y="2"/>
                      </a:lnTo>
                      <a:lnTo>
                        <a:pt x="31" y="0"/>
                      </a:lnTo>
                      <a:lnTo>
                        <a:pt x="24" y="0"/>
                      </a:lnTo>
                      <a:lnTo>
                        <a:pt x="19" y="0"/>
                      </a:lnTo>
                      <a:lnTo>
                        <a:pt x="18" y="2"/>
                      </a:lnTo>
                      <a:lnTo>
                        <a:pt x="15" y="5"/>
                      </a:lnTo>
                      <a:lnTo>
                        <a:pt x="11" y="10"/>
                      </a:lnTo>
                      <a:lnTo>
                        <a:pt x="13" y="5"/>
                      </a:lnTo>
                      <a:lnTo>
                        <a:pt x="16" y="2"/>
                      </a:lnTo>
                      <a:lnTo>
                        <a:pt x="10" y="5"/>
                      </a:lnTo>
                      <a:close/>
                    </a:path>
                  </a:pathLst>
                </a:custGeom>
                <a:solidFill>
                  <a:srgbClr val="A05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48" name="Group 90"/>
                <p:cNvGrpSpPr>
                  <a:grpSpLocks/>
                </p:cNvGrpSpPr>
                <p:nvPr/>
              </p:nvGrpSpPr>
              <p:grpSpPr bwMode="auto">
                <a:xfrm>
                  <a:off x="1040" y="3333"/>
                  <a:ext cx="64" cy="42"/>
                  <a:chOff x="1040" y="3333"/>
                  <a:chExt cx="64" cy="42"/>
                </a:xfrm>
              </p:grpSpPr>
              <p:sp>
                <p:nvSpPr>
                  <p:cNvPr id="64" name="Freeform 91"/>
                  <p:cNvSpPr>
                    <a:spLocks noChangeArrowheads="1"/>
                  </p:cNvSpPr>
                  <p:nvPr/>
                </p:nvSpPr>
                <p:spPr bwMode="auto">
                  <a:xfrm flipH="1">
                    <a:off x="1040" y="3333"/>
                    <a:ext cx="61" cy="42"/>
                  </a:xfrm>
                  <a:custGeom>
                    <a:avLst/>
                    <a:gdLst>
                      <a:gd name="T0" fmla="*/ 61 w 61"/>
                      <a:gd name="T1" fmla="*/ 25 h 43"/>
                      <a:gd name="T2" fmla="*/ 53 w 61"/>
                      <a:gd name="T3" fmla="*/ 23 h 43"/>
                      <a:gd name="T4" fmla="*/ 52 w 61"/>
                      <a:gd name="T5" fmla="*/ 22 h 43"/>
                      <a:gd name="T6" fmla="*/ 48 w 61"/>
                      <a:gd name="T7" fmla="*/ 21 h 43"/>
                      <a:gd name="T8" fmla="*/ 47 w 61"/>
                      <a:gd name="T9" fmla="*/ 19 h 43"/>
                      <a:gd name="T10" fmla="*/ 44 w 61"/>
                      <a:gd name="T11" fmla="*/ 15 h 43"/>
                      <a:gd name="T12" fmla="*/ 37 w 61"/>
                      <a:gd name="T13" fmla="*/ 8 h 43"/>
                      <a:gd name="T14" fmla="*/ 36 w 61"/>
                      <a:gd name="T15" fmla="*/ 7 h 43"/>
                      <a:gd name="T16" fmla="*/ 34 w 61"/>
                      <a:gd name="T17" fmla="*/ 3 h 43"/>
                      <a:gd name="T18" fmla="*/ 31 w 61"/>
                      <a:gd name="T19" fmla="*/ 3 h 43"/>
                      <a:gd name="T20" fmla="*/ 19 w 61"/>
                      <a:gd name="T21" fmla="*/ 2 h 43"/>
                      <a:gd name="T22" fmla="*/ 16 w 61"/>
                      <a:gd name="T23" fmla="*/ 0 h 43"/>
                      <a:gd name="T24" fmla="*/ 15 w 61"/>
                      <a:gd name="T25" fmla="*/ 2 h 43"/>
                      <a:gd name="T26" fmla="*/ 13 w 61"/>
                      <a:gd name="T27" fmla="*/ 3 h 43"/>
                      <a:gd name="T28" fmla="*/ 7 w 61"/>
                      <a:gd name="T29" fmla="*/ 5 h 43"/>
                      <a:gd name="T30" fmla="*/ 5 w 61"/>
                      <a:gd name="T31" fmla="*/ 7 h 43"/>
                      <a:gd name="T32" fmla="*/ 3 w 61"/>
                      <a:gd name="T33" fmla="*/ 8 h 43"/>
                      <a:gd name="T34" fmla="*/ 2 w 61"/>
                      <a:gd name="T35" fmla="*/ 11 h 43"/>
                      <a:gd name="T36" fmla="*/ 2 w 61"/>
                      <a:gd name="T37" fmla="*/ 13 h 43"/>
                      <a:gd name="T38" fmla="*/ 2 w 61"/>
                      <a:gd name="T39" fmla="*/ 15 h 43"/>
                      <a:gd name="T40" fmla="*/ 0 w 61"/>
                      <a:gd name="T41" fmla="*/ 18 h 43"/>
                      <a:gd name="T42" fmla="*/ 0 w 61"/>
                      <a:gd name="T43" fmla="*/ 18 h 43"/>
                      <a:gd name="T44" fmla="*/ 2 w 61"/>
                      <a:gd name="T45" fmla="*/ 19 h 43"/>
                      <a:gd name="T46" fmla="*/ 3 w 61"/>
                      <a:gd name="T47" fmla="*/ 19 h 43"/>
                      <a:gd name="T48" fmla="*/ 8 w 61"/>
                      <a:gd name="T49" fmla="*/ 18 h 43"/>
                      <a:gd name="T50" fmla="*/ 13 w 61"/>
                      <a:gd name="T51" fmla="*/ 16 h 43"/>
                      <a:gd name="T52" fmla="*/ 18 w 61"/>
                      <a:gd name="T53" fmla="*/ 18 h 43"/>
                      <a:gd name="T54" fmla="*/ 13 w 61"/>
                      <a:gd name="T55" fmla="*/ 18 h 43"/>
                      <a:gd name="T56" fmla="*/ 10 w 61"/>
                      <a:gd name="T57" fmla="*/ 19 h 43"/>
                      <a:gd name="T58" fmla="*/ 5 w 61"/>
                      <a:gd name="T59" fmla="*/ 21 h 43"/>
                      <a:gd name="T60" fmla="*/ 5 w 61"/>
                      <a:gd name="T61" fmla="*/ 22 h 43"/>
                      <a:gd name="T62" fmla="*/ 5 w 61"/>
                      <a:gd name="T63" fmla="*/ 23 h 43"/>
                      <a:gd name="T64" fmla="*/ 7 w 61"/>
                      <a:gd name="T65" fmla="*/ 25 h 43"/>
                      <a:gd name="T66" fmla="*/ 8 w 61"/>
                      <a:gd name="T67" fmla="*/ 25 h 43"/>
                      <a:gd name="T68" fmla="*/ 13 w 61"/>
                      <a:gd name="T69" fmla="*/ 23 h 43"/>
                      <a:gd name="T70" fmla="*/ 18 w 61"/>
                      <a:gd name="T71" fmla="*/ 23 h 43"/>
                      <a:gd name="T72" fmla="*/ 23 w 61"/>
                      <a:gd name="T73" fmla="*/ 23 h 43"/>
                      <a:gd name="T74" fmla="*/ 24 w 61"/>
                      <a:gd name="T75" fmla="*/ 25 h 43"/>
                      <a:gd name="T76" fmla="*/ 26 w 61"/>
                      <a:gd name="T77" fmla="*/ 28 h 43"/>
                      <a:gd name="T78" fmla="*/ 29 w 61"/>
                      <a:gd name="T79" fmla="*/ 31 h 43"/>
                      <a:gd name="T80" fmla="*/ 31 w 61"/>
                      <a:gd name="T81" fmla="*/ 34 h 43"/>
                      <a:gd name="T82" fmla="*/ 32 w 61"/>
                      <a:gd name="T83" fmla="*/ 36 h 43"/>
                      <a:gd name="T84" fmla="*/ 36 w 61"/>
                      <a:gd name="T85" fmla="*/ 39 h 43"/>
                      <a:gd name="T86" fmla="*/ 37 w 61"/>
                      <a:gd name="T87" fmla="*/ 39 h 43"/>
                      <a:gd name="T88" fmla="*/ 40 w 61"/>
                      <a:gd name="T89" fmla="*/ 39 h 43"/>
                      <a:gd name="T90" fmla="*/ 45 w 61"/>
                      <a:gd name="T91" fmla="*/ 39 h 43"/>
                      <a:gd name="T92" fmla="*/ 47 w 61"/>
                      <a:gd name="T93" fmla="*/ 39 h 43"/>
                      <a:gd name="T94" fmla="*/ 52 w 61"/>
                      <a:gd name="T95" fmla="*/ 41 h 43"/>
                      <a:gd name="T96" fmla="*/ 61 w 61"/>
                      <a:gd name="T97" fmla="*/ 42 h 43"/>
                      <a:gd name="T98" fmla="*/ 61 w 61"/>
                      <a:gd name="T99" fmla="*/ 25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 h="43">
                        <a:moveTo>
                          <a:pt x="61" y="26"/>
                        </a:moveTo>
                        <a:lnTo>
                          <a:pt x="53" y="24"/>
                        </a:lnTo>
                        <a:lnTo>
                          <a:pt x="52" y="23"/>
                        </a:lnTo>
                        <a:lnTo>
                          <a:pt x="48" y="21"/>
                        </a:lnTo>
                        <a:lnTo>
                          <a:pt x="47" y="19"/>
                        </a:lnTo>
                        <a:lnTo>
                          <a:pt x="44" y="15"/>
                        </a:lnTo>
                        <a:lnTo>
                          <a:pt x="37" y="8"/>
                        </a:lnTo>
                        <a:lnTo>
                          <a:pt x="36" y="7"/>
                        </a:lnTo>
                        <a:lnTo>
                          <a:pt x="34" y="3"/>
                        </a:lnTo>
                        <a:lnTo>
                          <a:pt x="31" y="3"/>
                        </a:lnTo>
                        <a:lnTo>
                          <a:pt x="19" y="2"/>
                        </a:lnTo>
                        <a:lnTo>
                          <a:pt x="16" y="0"/>
                        </a:lnTo>
                        <a:lnTo>
                          <a:pt x="15" y="2"/>
                        </a:lnTo>
                        <a:lnTo>
                          <a:pt x="13" y="3"/>
                        </a:lnTo>
                        <a:lnTo>
                          <a:pt x="7" y="5"/>
                        </a:lnTo>
                        <a:lnTo>
                          <a:pt x="5" y="7"/>
                        </a:lnTo>
                        <a:lnTo>
                          <a:pt x="3" y="8"/>
                        </a:lnTo>
                        <a:lnTo>
                          <a:pt x="2" y="11"/>
                        </a:lnTo>
                        <a:lnTo>
                          <a:pt x="2" y="13"/>
                        </a:lnTo>
                        <a:lnTo>
                          <a:pt x="2" y="15"/>
                        </a:lnTo>
                        <a:lnTo>
                          <a:pt x="0" y="18"/>
                        </a:lnTo>
                        <a:lnTo>
                          <a:pt x="2" y="19"/>
                        </a:lnTo>
                        <a:lnTo>
                          <a:pt x="3" y="19"/>
                        </a:lnTo>
                        <a:lnTo>
                          <a:pt x="8" y="18"/>
                        </a:lnTo>
                        <a:lnTo>
                          <a:pt x="13" y="16"/>
                        </a:lnTo>
                        <a:lnTo>
                          <a:pt x="18" y="18"/>
                        </a:lnTo>
                        <a:lnTo>
                          <a:pt x="13" y="18"/>
                        </a:lnTo>
                        <a:lnTo>
                          <a:pt x="10" y="19"/>
                        </a:lnTo>
                        <a:lnTo>
                          <a:pt x="5" y="21"/>
                        </a:lnTo>
                        <a:lnTo>
                          <a:pt x="5" y="23"/>
                        </a:lnTo>
                        <a:lnTo>
                          <a:pt x="5" y="24"/>
                        </a:lnTo>
                        <a:lnTo>
                          <a:pt x="7" y="26"/>
                        </a:lnTo>
                        <a:lnTo>
                          <a:pt x="8" y="26"/>
                        </a:lnTo>
                        <a:lnTo>
                          <a:pt x="13" y="24"/>
                        </a:lnTo>
                        <a:lnTo>
                          <a:pt x="18" y="24"/>
                        </a:lnTo>
                        <a:lnTo>
                          <a:pt x="23" y="24"/>
                        </a:lnTo>
                        <a:lnTo>
                          <a:pt x="24" y="26"/>
                        </a:lnTo>
                        <a:lnTo>
                          <a:pt x="26" y="29"/>
                        </a:lnTo>
                        <a:lnTo>
                          <a:pt x="29" y="32"/>
                        </a:lnTo>
                        <a:lnTo>
                          <a:pt x="31" y="35"/>
                        </a:lnTo>
                        <a:lnTo>
                          <a:pt x="32" y="37"/>
                        </a:lnTo>
                        <a:lnTo>
                          <a:pt x="36" y="40"/>
                        </a:lnTo>
                        <a:lnTo>
                          <a:pt x="37" y="40"/>
                        </a:lnTo>
                        <a:lnTo>
                          <a:pt x="40" y="40"/>
                        </a:lnTo>
                        <a:lnTo>
                          <a:pt x="45" y="40"/>
                        </a:lnTo>
                        <a:lnTo>
                          <a:pt x="47" y="40"/>
                        </a:lnTo>
                        <a:lnTo>
                          <a:pt x="52" y="42"/>
                        </a:lnTo>
                        <a:lnTo>
                          <a:pt x="61" y="43"/>
                        </a:lnTo>
                        <a:lnTo>
                          <a:pt x="61" y="26"/>
                        </a:lnTo>
                        <a:close/>
                      </a:path>
                    </a:pathLst>
                  </a:custGeom>
                  <a:solidFill>
                    <a:srgbClr val="FFC080"/>
                  </a:solidFill>
                  <a:ln w="1440" cap="sq">
                    <a:solidFill>
                      <a:srgbClr val="402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5" name="Freeform 92"/>
                  <p:cNvSpPr>
                    <a:spLocks noChangeArrowheads="1"/>
                  </p:cNvSpPr>
                  <p:nvPr/>
                </p:nvSpPr>
                <p:spPr bwMode="auto">
                  <a:xfrm flipH="1">
                    <a:off x="1083" y="3341"/>
                    <a:ext cx="13" cy="0"/>
                  </a:xfrm>
                  <a:custGeom>
                    <a:avLst/>
                    <a:gdLst>
                      <a:gd name="T0" fmla="*/ 0 w 20"/>
                      <a:gd name="T1" fmla="*/ 1 h 6"/>
                      <a:gd name="T2" fmla="*/ 3 w 20"/>
                      <a:gd name="T3" fmla="*/ 1 h 6"/>
                      <a:gd name="T4" fmla="*/ 5 w 20"/>
                      <a:gd name="T5" fmla="*/ 1 h 6"/>
                      <a:gd name="T6" fmla="*/ 7 w 20"/>
                      <a:gd name="T7" fmla="*/ 0 h 6"/>
                      <a:gd name="T8" fmla="*/ 8 w 20"/>
                      <a:gd name="T9" fmla="*/ 0 h 6"/>
                      <a:gd name="T10" fmla="*/ 10 w 20"/>
                      <a:gd name="T11" fmla="*/ 0 h 6"/>
                      <a:gd name="T12" fmla="*/ 13 w 20"/>
                      <a:gd name="T13" fmla="*/ 0 h 6"/>
                      <a:gd name="T14" fmla="*/ 10 w 20"/>
                      <a:gd name="T15" fmla="*/ 0 h 6"/>
                      <a:gd name="T16" fmla="*/ 8 w 20"/>
                      <a:gd name="T17" fmla="*/ 0 h 6"/>
                      <a:gd name="T18" fmla="*/ 5 w 20"/>
                      <a:gd name="T19" fmla="*/ 1 h 6"/>
                      <a:gd name="T20" fmla="*/ 3 w 20"/>
                      <a:gd name="T21" fmla="*/ 1 h 6"/>
                      <a:gd name="T22" fmla="*/ 0 w 20"/>
                      <a:gd name="T23" fmla="*/ 1 h 6"/>
                      <a:gd name="T24" fmla="*/ 0 w 20"/>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6">
                        <a:moveTo>
                          <a:pt x="0" y="6"/>
                        </a:moveTo>
                        <a:lnTo>
                          <a:pt x="4" y="4"/>
                        </a:lnTo>
                        <a:lnTo>
                          <a:pt x="7" y="3"/>
                        </a:lnTo>
                        <a:lnTo>
                          <a:pt x="10" y="1"/>
                        </a:lnTo>
                        <a:lnTo>
                          <a:pt x="13" y="1"/>
                        </a:lnTo>
                        <a:lnTo>
                          <a:pt x="16" y="1"/>
                        </a:lnTo>
                        <a:lnTo>
                          <a:pt x="20" y="1"/>
                        </a:lnTo>
                        <a:lnTo>
                          <a:pt x="15" y="1"/>
                        </a:lnTo>
                        <a:lnTo>
                          <a:pt x="12" y="0"/>
                        </a:lnTo>
                        <a:lnTo>
                          <a:pt x="7" y="3"/>
                        </a:lnTo>
                        <a:lnTo>
                          <a:pt x="4" y="3"/>
                        </a:lnTo>
                        <a:lnTo>
                          <a:pt x="0" y="4"/>
                        </a:lnTo>
                        <a:lnTo>
                          <a:pt x="0" y="6"/>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6" name="Freeform 93"/>
                  <p:cNvSpPr>
                    <a:spLocks noChangeArrowheads="1"/>
                  </p:cNvSpPr>
                  <p:nvPr/>
                </p:nvSpPr>
                <p:spPr bwMode="auto">
                  <a:xfrm flipH="1">
                    <a:off x="1073" y="3335"/>
                    <a:ext cx="9" cy="0"/>
                  </a:xfrm>
                  <a:custGeom>
                    <a:avLst/>
                    <a:gdLst>
                      <a:gd name="T0" fmla="*/ 2 w 16"/>
                      <a:gd name="T1" fmla="*/ 0 h 3"/>
                      <a:gd name="T2" fmla="*/ 2 w 16"/>
                      <a:gd name="T3" fmla="*/ 0 h 3"/>
                      <a:gd name="T4" fmla="*/ 0 w 16"/>
                      <a:gd name="T5" fmla="*/ 0 h 3"/>
                      <a:gd name="T6" fmla="*/ 1 w 16"/>
                      <a:gd name="T7" fmla="*/ 0 h 3"/>
                      <a:gd name="T8" fmla="*/ 2 w 16"/>
                      <a:gd name="T9" fmla="*/ 0 h 3"/>
                      <a:gd name="T10" fmla="*/ 5 w 16"/>
                      <a:gd name="T11" fmla="*/ 0 h 3"/>
                      <a:gd name="T12" fmla="*/ 7 w 16"/>
                      <a:gd name="T13" fmla="*/ 1 h 3"/>
                      <a:gd name="T14" fmla="*/ 9 w 16"/>
                      <a:gd name="T15" fmla="*/ 1 h 3"/>
                      <a:gd name="T16" fmla="*/ 9 w 16"/>
                      <a:gd name="T17" fmla="*/ 1 h 3"/>
                      <a:gd name="T18" fmla="*/ 7 w 16"/>
                      <a:gd name="T19" fmla="*/ 0 h 3"/>
                      <a:gd name="T20" fmla="*/ 5 w 16"/>
                      <a:gd name="T21" fmla="*/ 0 h 3"/>
                      <a:gd name="T22" fmla="*/ 2 w 16"/>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3">
                        <a:moveTo>
                          <a:pt x="4" y="0"/>
                        </a:moveTo>
                        <a:lnTo>
                          <a:pt x="3" y="0"/>
                        </a:lnTo>
                        <a:lnTo>
                          <a:pt x="0" y="1"/>
                        </a:lnTo>
                        <a:lnTo>
                          <a:pt x="1" y="1"/>
                        </a:lnTo>
                        <a:lnTo>
                          <a:pt x="4" y="0"/>
                        </a:lnTo>
                        <a:lnTo>
                          <a:pt x="9" y="1"/>
                        </a:lnTo>
                        <a:lnTo>
                          <a:pt x="12" y="3"/>
                        </a:lnTo>
                        <a:lnTo>
                          <a:pt x="16" y="3"/>
                        </a:lnTo>
                        <a:lnTo>
                          <a:pt x="12" y="1"/>
                        </a:lnTo>
                        <a:lnTo>
                          <a:pt x="8" y="1"/>
                        </a:lnTo>
                        <a:lnTo>
                          <a:pt x="4"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7" name="Freeform 94"/>
                  <p:cNvSpPr>
                    <a:spLocks noChangeArrowheads="1"/>
                  </p:cNvSpPr>
                  <p:nvPr/>
                </p:nvSpPr>
                <p:spPr bwMode="auto">
                  <a:xfrm flipH="1">
                    <a:off x="1083" y="3351"/>
                    <a:ext cx="0" cy="0"/>
                  </a:xfrm>
                  <a:custGeom>
                    <a:avLst/>
                    <a:gdLst>
                      <a:gd name="T0" fmla="*/ 0 w 8"/>
                      <a:gd name="T1" fmla="*/ 0 h 1"/>
                      <a:gd name="T2" fmla="*/ 0 w 8"/>
                      <a:gd name="T3" fmla="*/ 1 h 1"/>
                      <a:gd name="T4" fmla="*/ 0 w 8"/>
                      <a:gd name="T5" fmla="*/ 1 h 1"/>
                      <a:gd name="T6" fmla="*/ 1 w 8"/>
                      <a:gd name="T7" fmla="*/ 1 h 1"/>
                      <a:gd name="T8" fmla="*/ 1 w 8"/>
                      <a:gd name="T9" fmla="*/ 0 h 1"/>
                      <a:gd name="T10" fmla="*/ 1 w 8"/>
                      <a:gd name="T11" fmla="*/ 0 h 1"/>
                      <a:gd name="T12" fmla="*/ 0 w 8"/>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
                        <a:moveTo>
                          <a:pt x="0" y="0"/>
                        </a:moveTo>
                        <a:lnTo>
                          <a:pt x="2" y="1"/>
                        </a:lnTo>
                        <a:lnTo>
                          <a:pt x="3" y="1"/>
                        </a:lnTo>
                        <a:lnTo>
                          <a:pt x="7" y="1"/>
                        </a:lnTo>
                        <a:lnTo>
                          <a:pt x="8" y="0"/>
                        </a:lnTo>
                        <a:lnTo>
                          <a:pt x="7" y="0"/>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8" name="Freeform 95"/>
                  <p:cNvSpPr>
                    <a:spLocks noChangeArrowheads="1"/>
                  </p:cNvSpPr>
                  <p:nvPr/>
                </p:nvSpPr>
                <p:spPr bwMode="auto">
                  <a:xfrm flipH="1">
                    <a:off x="1105" y="3349"/>
                    <a:ext cx="0" cy="0"/>
                  </a:xfrm>
                  <a:custGeom>
                    <a:avLst/>
                    <a:gdLst>
                      <a:gd name="T0" fmla="*/ 1 w 2"/>
                      <a:gd name="T1" fmla="*/ 0 h 3"/>
                      <a:gd name="T2" fmla="*/ 1 w 2"/>
                      <a:gd name="T3" fmla="*/ 1 h 3"/>
                      <a:gd name="T4" fmla="*/ 1 w 2"/>
                      <a:gd name="T5" fmla="*/ 1 h 3"/>
                      <a:gd name="T6" fmla="*/ 0 w 2"/>
                      <a:gd name="T7" fmla="*/ 1 h 3"/>
                      <a:gd name="T8" fmla="*/ 1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2" y="0"/>
                        </a:moveTo>
                        <a:lnTo>
                          <a:pt x="2" y="2"/>
                        </a:lnTo>
                        <a:lnTo>
                          <a:pt x="0" y="3"/>
                        </a:lnTo>
                        <a:lnTo>
                          <a:pt x="2"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9" name="Freeform 96"/>
                  <p:cNvSpPr>
                    <a:spLocks noChangeArrowheads="1"/>
                  </p:cNvSpPr>
                  <p:nvPr/>
                </p:nvSpPr>
                <p:spPr bwMode="auto">
                  <a:xfrm flipH="1">
                    <a:off x="1097" y="3358"/>
                    <a:ext cx="0" cy="0"/>
                  </a:xfrm>
                  <a:custGeom>
                    <a:avLst/>
                    <a:gdLst>
                      <a:gd name="T0" fmla="*/ 1 w 2"/>
                      <a:gd name="T1" fmla="*/ 0 h 2"/>
                      <a:gd name="T2" fmla="*/ 1 w 2"/>
                      <a:gd name="T3" fmla="*/ 0 h 2"/>
                      <a:gd name="T4" fmla="*/ 0 w 2"/>
                      <a:gd name="T5" fmla="*/ 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2"/>
                        </a:lnTo>
                        <a:lnTo>
                          <a:pt x="2"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0" name="Freeform 97"/>
                  <p:cNvSpPr>
                    <a:spLocks noChangeArrowheads="1"/>
                  </p:cNvSpPr>
                  <p:nvPr/>
                </p:nvSpPr>
                <p:spPr bwMode="auto">
                  <a:xfrm flipH="1">
                    <a:off x="1071" y="3344"/>
                    <a:ext cx="0" cy="0"/>
                  </a:xfrm>
                  <a:custGeom>
                    <a:avLst/>
                    <a:gdLst>
                      <a:gd name="T0" fmla="*/ 0 w 3"/>
                      <a:gd name="T1" fmla="*/ 0 h 5"/>
                      <a:gd name="T2" fmla="*/ 0 w 3"/>
                      <a:gd name="T3" fmla="*/ 0 h 5"/>
                      <a:gd name="T4" fmla="*/ 0 w 3"/>
                      <a:gd name="T5" fmla="*/ 1 h 5"/>
                      <a:gd name="T6" fmla="*/ 1 w 3"/>
                      <a:gd name="T7" fmla="*/ 1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1"/>
                        </a:lnTo>
                        <a:lnTo>
                          <a:pt x="0" y="3"/>
                        </a:lnTo>
                        <a:lnTo>
                          <a:pt x="3" y="5"/>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1" name="Freeform 98"/>
                  <p:cNvSpPr>
                    <a:spLocks noChangeArrowheads="1"/>
                  </p:cNvSpPr>
                  <p:nvPr/>
                </p:nvSpPr>
                <p:spPr bwMode="auto">
                  <a:xfrm flipH="1">
                    <a:off x="1057" y="3344"/>
                    <a:ext cx="1" cy="3"/>
                  </a:xfrm>
                  <a:custGeom>
                    <a:avLst/>
                    <a:gdLst>
                      <a:gd name="T0" fmla="*/ 0 w 9"/>
                      <a:gd name="T1" fmla="*/ 0 h 11"/>
                      <a:gd name="T2" fmla="*/ 0 w 9"/>
                      <a:gd name="T3" fmla="*/ 1 h 11"/>
                      <a:gd name="T4" fmla="*/ 0 w 9"/>
                      <a:gd name="T5" fmla="*/ 2 h 11"/>
                      <a:gd name="T6" fmla="*/ 1 w 9"/>
                      <a:gd name="T7" fmla="*/ 3 h 11"/>
                      <a:gd name="T8" fmla="*/ 0 w 9"/>
                      <a:gd name="T9" fmla="*/ 1 h 11"/>
                      <a:gd name="T10" fmla="*/ 0 w 9"/>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1">
                        <a:moveTo>
                          <a:pt x="0" y="0"/>
                        </a:moveTo>
                        <a:lnTo>
                          <a:pt x="1" y="3"/>
                        </a:lnTo>
                        <a:lnTo>
                          <a:pt x="3" y="6"/>
                        </a:lnTo>
                        <a:lnTo>
                          <a:pt x="9" y="11"/>
                        </a:lnTo>
                        <a:lnTo>
                          <a:pt x="3" y="5"/>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 name="Freeform 99"/>
                  <p:cNvSpPr>
                    <a:spLocks noChangeArrowheads="1"/>
                  </p:cNvSpPr>
                  <p:nvPr/>
                </p:nvSpPr>
                <p:spPr bwMode="auto">
                  <a:xfrm flipH="1">
                    <a:off x="1049" y="3364"/>
                    <a:ext cx="0" cy="1"/>
                  </a:xfrm>
                  <a:custGeom>
                    <a:avLst/>
                    <a:gdLst>
                      <a:gd name="T0" fmla="*/ 1 w 2"/>
                      <a:gd name="T1" fmla="*/ 0 h 9"/>
                      <a:gd name="T2" fmla="*/ 0 w 2"/>
                      <a:gd name="T3" fmla="*/ 0 h 9"/>
                      <a:gd name="T4" fmla="*/ 0 w 2"/>
                      <a:gd name="T5" fmla="*/ 1 h 9"/>
                      <a:gd name="T6" fmla="*/ 0 w 2"/>
                      <a:gd name="T7" fmla="*/ 1 h 9"/>
                      <a:gd name="T8" fmla="*/ 0 w 2"/>
                      <a:gd name="T9" fmla="*/ 1 h 9"/>
                      <a:gd name="T10" fmla="*/ 0 w 2"/>
                      <a:gd name="T11" fmla="*/ 0 h 9"/>
                      <a:gd name="T12" fmla="*/ 1 w 2"/>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2" y="0"/>
                        </a:moveTo>
                        <a:lnTo>
                          <a:pt x="0" y="3"/>
                        </a:lnTo>
                        <a:lnTo>
                          <a:pt x="0" y="6"/>
                        </a:lnTo>
                        <a:lnTo>
                          <a:pt x="0" y="9"/>
                        </a:lnTo>
                        <a:lnTo>
                          <a:pt x="0" y="5"/>
                        </a:lnTo>
                        <a:lnTo>
                          <a:pt x="0" y="3"/>
                        </a:lnTo>
                        <a:lnTo>
                          <a:pt x="2"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3" name="Freeform 100"/>
                  <p:cNvSpPr>
                    <a:spLocks noChangeArrowheads="1"/>
                  </p:cNvSpPr>
                  <p:nvPr/>
                </p:nvSpPr>
                <p:spPr bwMode="auto">
                  <a:xfrm flipH="1">
                    <a:off x="1078" y="3354"/>
                    <a:ext cx="0" cy="0"/>
                  </a:xfrm>
                  <a:custGeom>
                    <a:avLst/>
                    <a:gdLst>
                      <a:gd name="T0" fmla="*/ 1 w 1"/>
                      <a:gd name="T1" fmla="*/ 0 h 3"/>
                      <a:gd name="T2" fmla="*/ 1 w 1"/>
                      <a:gd name="T3" fmla="*/ 0 h 3"/>
                      <a:gd name="T4" fmla="*/ 0 w 1"/>
                      <a:gd name="T5" fmla="*/ 1 h 3"/>
                      <a:gd name="T6" fmla="*/ 1 w 1"/>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1" y="0"/>
                        </a:moveTo>
                        <a:lnTo>
                          <a:pt x="1" y="1"/>
                        </a:lnTo>
                        <a:lnTo>
                          <a:pt x="0" y="3"/>
                        </a:lnTo>
                        <a:lnTo>
                          <a:pt x="1"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49" name="Group 101"/>
                <p:cNvGrpSpPr>
                  <a:grpSpLocks/>
                </p:cNvGrpSpPr>
                <p:nvPr/>
              </p:nvGrpSpPr>
              <p:grpSpPr bwMode="auto">
                <a:xfrm>
                  <a:off x="877" y="3218"/>
                  <a:ext cx="163" cy="214"/>
                  <a:chOff x="877" y="3218"/>
                  <a:chExt cx="163" cy="214"/>
                </a:xfrm>
              </p:grpSpPr>
              <p:sp>
                <p:nvSpPr>
                  <p:cNvPr id="50" name="Freeform 102"/>
                  <p:cNvSpPr>
                    <a:spLocks noChangeArrowheads="1"/>
                  </p:cNvSpPr>
                  <p:nvPr/>
                </p:nvSpPr>
                <p:spPr bwMode="auto">
                  <a:xfrm flipH="1">
                    <a:off x="969" y="3218"/>
                    <a:ext cx="0" cy="0"/>
                  </a:xfrm>
                  <a:custGeom>
                    <a:avLst/>
                    <a:gdLst>
                      <a:gd name="T0" fmla="*/ 0 w 5"/>
                      <a:gd name="T1" fmla="*/ 0 h 3"/>
                      <a:gd name="T2" fmla="*/ 0 w 5"/>
                      <a:gd name="T3" fmla="*/ 0 h 3"/>
                      <a:gd name="T4" fmla="*/ 1 w 5"/>
                      <a:gd name="T5" fmla="*/ 0 h 3"/>
                      <a:gd name="T6" fmla="*/ 1 w 5"/>
                      <a:gd name="T7" fmla="*/ 0 h 3"/>
                      <a:gd name="T8" fmla="*/ 1 w 5"/>
                      <a:gd name="T9" fmla="*/ 1 h 3"/>
                      <a:gd name="T10" fmla="*/ 1 w 5"/>
                      <a:gd name="T11" fmla="*/ 1 h 3"/>
                      <a:gd name="T12" fmla="*/ 0 w 5"/>
                      <a:gd name="T13" fmla="*/ 0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0"/>
                        </a:moveTo>
                        <a:lnTo>
                          <a:pt x="1" y="1"/>
                        </a:lnTo>
                        <a:lnTo>
                          <a:pt x="3" y="1"/>
                        </a:lnTo>
                        <a:lnTo>
                          <a:pt x="5" y="1"/>
                        </a:lnTo>
                        <a:lnTo>
                          <a:pt x="5" y="3"/>
                        </a:lnTo>
                        <a:lnTo>
                          <a:pt x="3" y="3"/>
                        </a:lnTo>
                        <a:lnTo>
                          <a:pt x="1" y="1"/>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 name="Freeform 103"/>
                  <p:cNvSpPr>
                    <a:spLocks noChangeArrowheads="1"/>
                  </p:cNvSpPr>
                  <p:nvPr/>
                </p:nvSpPr>
                <p:spPr bwMode="auto">
                  <a:xfrm flipH="1">
                    <a:off x="974" y="3222"/>
                    <a:ext cx="0" cy="0"/>
                  </a:xfrm>
                  <a:custGeom>
                    <a:avLst/>
                    <a:gdLst>
                      <a:gd name="T0" fmla="*/ 0 w 1"/>
                      <a:gd name="T1" fmla="*/ 0 h 4"/>
                      <a:gd name="T2" fmla="*/ 1 w 1"/>
                      <a:gd name="T3" fmla="*/ 0 h 4"/>
                      <a:gd name="T4" fmla="*/ 1 w 1"/>
                      <a:gd name="T5" fmla="*/ 1 h 4"/>
                      <a:gd name="T6" fmla="*/ 0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0" y="0"/>
                        </a:moveTo>
                        <a:lnTo>
                          <a:pt x="1" y="0"/>
                        </a:lnTo>
                        <a:lnTo>
                          <a:pt x="1" y="4"/>
                        </a:lnTo>
                        <a:lnTo>
                          <a:pt x="0" y="0"/>
                        </a:lnTo>
                        <a:close/>
                      </a:path>
                    </a:pathLst>
                  </a:custGeom>
                  <a:solidFill>
                    <a:srgbClr val="402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2" name="Freeform 104"/>
                  <p:cNvSpPr>
                    <a:spLocks noChangeArrowheads="1"/>
                  </p:cNvSpPr>
                  <p:nvPr/>
                </p:nvSpPr>
                <p:spPr bwMode="auto">
                  <a:xfrm flipH="1">
                    <a:off x="952" y="3247"/>
                    <a:ext cx="35" cy="123"/>
                  </a:xfrm>
                  <a:custGeom>
                    <a:avLst/>
                    <a:gdLst>
                      <a:gd name="T0" fmla="*/ 30 w 37"/>
                      <a:gd name="T1" fmla="*/ 0 h 109"/>
                      <a:gd name="T2" fmla="*/ 27 w 37"/>
                      <a:gd name="T3" fmla="*/ 6 h 109"/>
                      <a:gd name="T4" fmla="*/ 26 w 37"/>
                      <a:gd name="T5" fmla="*/ 12 h 109"/>
                      <a:gd name="T6" fmla="*/ 22 w 37"/>
                      <a:gd name="T7" fmla="*/ 19 h 109"/>
                      <a:gd name="T8" fmla="*/ 10 w 37"/>
                      <a:gd name="T9" fmla="*/ 52 h 109"/>
                      <a:gd name="T10" fmla="*/ 5 w 37"/>
                      <a:gd name="T11" fmla="*/ 82 h 109"/>
                      <a:gd name="T12" fmla="*/ 0 w 37"/>
                      <a:gd name="T13" fmla="*/ 123 h 109"/>
                      <a:gd name="T14" fmla="*/ 15 w 37"/>
                      <a:gd name="T15" fmla="*/ 105 h 109"/>
                      <a:gd name="T16" fmla="*/ 35 w 37"/>
                      <a:gd name="T17" fmla="*/ 16 h 109"/>
                      <a:gd name="T18" fmla="*/ 30 w 37"/>
                      <a:gd name="T19" fmla="*/ 0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09">
                        <a:moveTo>
                          <a:pt x="32" y="0"/>
                        </a:moveTo>
                        <a:lnTo>
                          <a:pt x="29" y="5"/>
                        </a:lnTo>
                        <a:lnTo>
                          <a:pt x="27" y="11"/>
                        </a:lnTo>
                        <a:lnTo>
                          <a:pt x="23" y="17"/>
                        </a:lnTo>
                        <a:lnTo>
                          <a:pt x="11" y="46"/>
                        </a:lnTo>
                        <a:lnTo>
                          <a:pt x="5" y="73"/>
                        </a:lnTo>
                        <a:lnTo>
                          <a:pt x="0" y="109"/>
                        </a:lnTo>
                        <a:lnTo>
                          <a:pt x="16" y="93"/>
                        </a:lnTo>
                        <a:lnTo>
                          <a:pt x="37" y="14"/>
                        </a:lnTo>
                        <a:lnTo>
                          <a:pt x="32" y="0"/>
                        </a:lnTo>
                        <a:close/>
                      </a:path>
                    </a:pathLst>
                  </a:custGeom>
                  <a:solidFill>
                    <a:srgbClr val="40000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3" name="Freeform 105"/>
                  <p:cNvSpPr>
                    <a:spLocks noChangeArrowheads="1"/>
                  </p:cNvSpPr>
                  <p:nvPr/>
                </p:nvSpPr>
                <p:spPr bwMode="auto">
                  <a:xfrm flipH="1">
                    <a:off x="877" y="3221"/>
                    <a:ext cx="163" cy="211"/>
                  </a:xfrm>
                  <a:custGeom>
                    <a:avLst/>
                    <a:gdLst>
                      <a:gd name="T0" fmla="*/ 133 w 141"/>
                      <a:gd name="T1" fmla="*/ 10 h 181"/>
                      <a:gd name="T2" fmla="*/ 128 w 141"/>
                      <a:gd name="T3" fmla="*/ 0 h 181"/>
                      <a:gd name="T4" fmla="*/ 89 w 141"/>
                      <a:gd name="T5" fmla="*/ 19 h 181"/>
                      <a:gd name="T6" fmla="*/ 87 w 141"/>
                      <a:gd name="T7" fmla="*/ 34 h 181"/>
                      <a:gd name="T8" fmla="*/ 83 w 141"/>
                      <a:gd name="T9" fmla="*/ 40 h 181"/>
                      <a:gd name="T10" fmla="*/ 77 w 141"/>
                      <a:gd name="T11" fmla="*/ 44 h 181"/>
                      <a:gd name="T12" fmla="*/ 76 w 141"/>
                      <a:gd name="T13" fmla="*/ 56 h 181"/>
                      <a:gd name="T14" fmla="*/ 67 w 141"/>
                      <a:gd name="T15" fmla="*/ 80 h 181"/>
                      <a:gd name="T16" fmla="*/ 59 w 141"/>
                      <a:gd name="T17" fmla="*/ 108 h 181"/>
                      <a:gd name="T18" fmla="*/ 57 w 141"/>
                      <a:gd name="T19" fmla="*/ 128 h 181"/>
                      <a:gd name="T20" fmla="*/ 24 w 141"/>
                      <a:gd name="T21" fmla="*/ 128 h 181"/>
                      <a:gd name="T22" fmla="*/ 20 w 141"/>
                      <a:gd name="T23" fmla="*/ 133 h 181"/>
                      <a:gd name="T24" fmla="*/ 5 w 141"/>
                      <a:gd name="T25" fmla="*/ 133 h 181"/>
                      <a:gd name="T26" fmla="*/ 0 w 141"/>
                      <a:gd name="T27" fmla="*/ 140 h 181"/>
                      <a:gd name="T28" fmla="*/ 0 w 141"/>
                      <a:gd name="T29" fmla="*/ 149 h 181"/>
                      <a:gd name="T30" fmla="*/ 1 w 141"/>
                      <a:gd name="T31" fmla="*/ 156 h 181"/>
                      <a:gd name="T32" fmla="*/ 14 w 141"/>
                      <a:gd name="T33" fmla="*/ 161 h 181"/>
                      <a:gd name="T34" fmla="*/ 22 w 141"/>
                      <a:gd name="T35" fmla="*/ 171 h 181"/>
                      <a:gd name="T36" fmla="*/ 34 w 141"/>
                      <a:gd name="T37" fmla="*/ 176 h 181"/>
                      <a:gd name="T38" fmla="*/ 44 w 141"/>
                      <a:gd name="T39" fmla="*/ 176 h 181"/>
                      <a:gd name="T40" fmla="*/ 55 w 141"/>
                      <a:gd name="T41" fmla="*/ 177 h 181"/>
                      <a:gd name="T42" fmla="*/ 55 w 141"/>
                      <a:gd name="T43" fmla="*/ 183 h 181"/>
                      <a:gd name="T44" fmla="*/ 55 w 141"/>
                      <a:gd name="T45" fmla="*/ 195 h 181"/>
                      <a:gd name="T46" fmla="*/ 55 w 141"/>
                      <a:gd name="T47" fmla="*/ 202 h 181"/>
                      <a:gd name="T48" fmla="*/ 61 w 141"/>
                      <a:gd name="T49" fmla="*/ 202 h 181"/>
                      <a:gd name="T50" fmla="*/ 68 w 141"/>
                      <a:gd name="T51" fmla="*/ 204 h 181"/>
                      <a:gd name="T52" fmla="*/ 76 w 141"/>
                      <a:gd name="T53" fmla="*/ 211 h 181"/>
                      <a:gd name="T54" fmla="*/ 83 w 141"/>
                      <a:gd name="T55" fmla="*/ 211 h 181"/>
                      <a:gd name="T56" fmla="*/ 92 w 141"/>
                      <a:gd name="T57" fmla="*/ 209 h 181"/>
                      <a:gd name="T58" fmla="*/ 104 w 141"/>
                      <a:gd name="T59" fmla="*/ 205 h 181"/>
                      <a:gd name="T60" fmla="*/ 117 w 141"/>
                      <a:gd name="T61" fmla="*/ 208 h 181"/>
                      <a:gd name="T62" fmla="*/ 129 w 141"/>
                      <a:gd name="T63" fmla="*/ 211 h 181"/>
                      <a:gd name="T64" fmla="*/ 141 w 141"/>
                      <a:gd name="T65" fmla="*/ 208 h 181"/>
                      <a:gd name="T66" fmla="*/ 150 w 141"/>
                      <a:gd name="T67" fmla="*/ 198 h 181"/>
                      <a:gd name="T68" fmla="*/ 148 w 141"/>
                      <a:gd name="T69" fmla="*/ 185 h 181"/>
                      <a:gd name="T70" fmla="*/ 153 w 141"/>
                      <a:gd name="T71" fmla="*/ 170 h 181"/>
                      <a:gd name="T72" fmla="*/ 154 w 141"/>
                      <a:gd name="T73" fmla="*/ 152 h 181"/>
                      <a:gd name="T74" fmla="*/ 157 w 141"/>
                      <a:gd name="T75" fmla="*/ 133 h 181"/>
                      <a:gd name="T76" fmla="*/ 163 w 141"/>
                      <a:gd name="T77" fmla="*/ 106 h 181"/>
                      <a:gd name="T78" fmla="*/ 163 w 141"/>
                      <a:gd name="T79" fmla="*/ 80 h 181"/>
                      <a:gd name="T80" fmla="*/ 163 w 141"/>
                      <a:gd name="T81" fmla="*/ 56 h 181"/>
                      <a:gd name="T82" fmla="*/ 162 w 141"/>
                      <a:gd name="T83" fmla="*/ 40 h 181"/>
                      <a:gd name="T84" fmla="*/ 157 w 141"/>
                      <a:gd name="T85" fmla="*/ 31 h 181"/>
                      <a:gd name="T86" fmla="*/ 150 w 141"/>
                      <a:gd name="T87" fmla="*/ 26 h 181"/>
                      <a:gd name="T88" fmla="*/ 142 w 141"/>
                      <a:gd name="T89" fmla="*/ 16 h 181"/>
                      <a:gd name="T90" fmla="*/ 133 w 141"/>
                      <a:gd name="T91" fmla="*/ 10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1" h="181">
                        <a:moveTo>
                          <a:pt x="115" y="9"/>
                        </a:moveTo>
                        <a:lnTo>
                          <a:pt x="111" y="0"/>
                        </a:lnTo>
                        <a:lnTo>
                          <a:pt x="77" y="16"/>
                        </a:lnTo>
                        <a:lnTo>
                          <a:pt x="75" y="29"/>
                        </a:lnTo>
                        <a:lnTo>
                          <a:pt x="72" y="34"/>
                        </a:lnTo>
                        <a:lnTo>
                          <a:pt x="67" y="38"/>
                        </a:lnTo>
                        <a:lnTo>
                          <a:pt x="66" y="48"/>
                        </a:lnTo>
                        <a:lnTo>
                          <a:pt x="58" y="69"/>
                        </a:lnTo>
                        <a:lnTo>
                          <a:pt x="51" y="93"/>
                        </a:lnTo>
                        <a:lnTo>
                          <a:pt x="49" y="110"/>
                        </a:lnTo>
                        <a:lnTo>
                          <a:pt x="21" y="110"/>
                        </a:lnTo>
                        <a:lnTo>
                          <a:pt x="17" y="114"/>
                        </a:lnTo>
                        <a:lnTo>
                          <a:pt x="4" y="114"/>
                        </a:lnTo>
                        <a:lnTo>
                          <a:pt x="0" y="120"/>
                        </a:lnTo>
                        <a:lnTo>
                          <a:pt x="0" y="128"/>
                        </a:lnTo>
                        <a:lnTo>
                          <a:pt x="1" y="134"/>
                        </a:lnTo>
                        <a:lnTo>
                          <a:pt x="12" y="138"/>
                        </a:lnTo>
                        <a:lnTo>
                          <a:pt x="19" y="147"/>
                        </a:lnTo>
                        <a:lnTo>
                          <a:pt x="29" y="151"/>
                        </a:lnTo>
                        <a:lnTo>
                          <a:pt x="38" y="151"/>
                        </a:lnTo>
                        <a:lnTo>
                          <a:pt x="48" y="152"/>
                        </a:lnTo>
                        <a:lnTo>
                          <a:pt x="48" y="157"/>
                        </a:lnTo>
                        <a:lnTo>
                          <a:pt x="48" y="167"/>
                        </a:lnTo>
                        <a:lnTo>
                          <a:pt x="48" y="173"/>
                        </a:lnTo>
                        <a:lnTo>
                          <a:pt x="53" y="173"/>
                        </a:lnTo>
                        <a:lnTo>
                          <a:pt x="59" y="175"/>
                        </a:lnTo>
                        <a:lnTo>
                          <a:pt x="66" y="181"/>
                        </a:lnTo>
                        <a:lnTo>
                          <a:pt x="72" y="181"/>
                        </a:lnTo>
                        <a:lnTo>
                          <a:pt x="80" y="179"/>
                        </a:lnTo>
                        <a:lnTo>
                          <a:pt x="90" y="176"/>
                        </a:lnTo>
                        <a:lnTo>
                          <a:pt x="101" y="178"/>
                        </a:lnTo>
                        <a:lnTo>
                          <a:pt x="112" y="181"/>
                        </a:lnTo>
                        <a:lnTo>
                          <a:pt x="122" y="178"/>
                        </a:lnTo>
                        <a:lnTo>
                          <a:pt x="130" y="170"/>
                        </a:lnTo>
                        <a:lnTo>
                          <a:pt x="128" y="159"/>
                        </a:lnTo>
                        <a:lnTo>
                          <a:pt x="132" y="146"/>
                        </a:lnTo>
                        <a:lnTo>
                          <a:pt x="133" y="130"/>
                        </a:lnTo>
                        <a:lnTo>
                          <a:pt x="136" y="114"/>
                        </a:lnTo>
                        <a:lnTo>
                          <a:pt x="141" y="91"/>
                        </a:lnTo>
                        <a:lnTo>
                          <a:pt x="141" y="69"/>
                        </a:lnTo>
                        <a:lnTo>
                          <a:pt x="141" y="48"/>
                        </a:lnTo>
                        <a:lnTo>
                          <a:pt x="140" y="34"/>
                        </a:lnTo>
                        <a:lnTo>
                          <a:pt x="136" y="27"/>
                        </a:lnTo>
                        <a:lnTo>
                          <a:pt x="130" y="22"/>
                        </a:lnTo>
                        <a:lnTo>
                          <a:pt x="123" y="14"/>
                        </a:lnTo>
                        <a:lnTo>
                          <a:pt x="115" y="9"/>
                        </a:lnTo>
                        <a:close/>
                      </a:path>
                    </a:pathLst>
                  </a:custGeom>
                  <a:solidFill>
                    <a:srgbClr val="C0C0C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4" name="Freeform 106"/>
                  <p:cNvSpPr>
                    <a:spLocks noChangeArrowheads="1"/>
                  </p:cNvSpPr>
                  <p:nvPr/>
                </p:nvSpPr>
                <p:spPr bwMode="auto">
                  <a:xfrm flipH="1">
                    <a:off x="881" y="3232"/>
                    <a:ext cx="99" cy="198"/>
                  </a:xfrm>
                  <a:custGeom>
                    <a:avLst/>
                    <a:gdLst>
                      <a:gd name="T0" fmla="*/ 13 w 89"/>
                      <a:gd name="T1" fmla="*/ 165 h 170"/>
                      <a:gd name="T2" fmla="*/ 37 w 89"/>
                      <a:gd name="T3" fmla="*/ 161 h 170"/>
                      <a:gd name="T4" fmla="*/ 56 w 89"/>
                      <a:gd name="T5" fmla="*/ 156 h 170"/>
                      <a:gd name="T6" fmla="*/ 65 w 89"/>
                      <a:gd name="T7" fmla="*/ 136 h 170"/>
                      <a:gd name="T8" fmla="*/ 61 w 89"/>
                      <a:gd name="T9" fmla="*/ 126 h 170"/>
                      <a:gd name="T10" fmla="*/ 78 w 89"/>
                      <a:gd name="T11" fmla="*/ 99 h 170"/>
                      <a:gd name="T12" fmla="*/ 63 w 89"/>
                      <a:gd name="T13" fmla="*/ 111 h 170"/>
                      <a:gd name="T14" fmla="*/ 70 w 89"/>
                      <a:gd name="T15" fmla="*/ 89 h 170"/>
                      <a:gd name="T16" fmla="*/ 82 w 89"/>
                      <a:gd name="T17" fmla="*/ 61 h 170"/>
                      <a:gd name="T18" fmla="*/ 65 w 89"/>
                      <a:gd name="T19" fmla="*/ 85 h 170"/>
                      <a:gd name="T20" fmla="*/ 61 w 89"/>
                      <a:gd name="T21" fmla="*/ 45 h 170"/>
                      <a:gd name="T22" fmla="*/ 52 w 89"/>
                      <a:gd name="T23" fmla="*/ 33 h 170"/>
                      <a:gd name="T24" fmla="*/ 40 w 89"/>
                      <a:gd name="T25" fmla="*/ 27 h 170"/>
                      <a:gd name="T26" fmla="*/ 65 w 89"/>
                      <a:gd name="T27" fmla="*/ 15 h 170"/>
                      <a:gd name="T28" fmla="*/ 76 w 89"/>
                      <a:gd name="T29" fmla="*/ 27 h 170"/>
                      <a:gd name="T30" fmla="*/ 69 w 89"/>
                      <a:gd name="T31" fmla="*/ 15 h 170"/>
                      <a:gd name="T32" fmla="*/ 55 w 89"/>
                      <a:gd name="T33" fmla="*/ 9 h 170"/>
                      <a:gd name="T34" fmla="*/ 65 w 89"/>
                      <a:gd name="T35" fmla="*/ 6 h 170"/>
                      <a:gd name="T36" fmla="*/ 73 w 89"/>
                      <a:gd name="T37" fmla="*/ 0 h 170"/>
                      <a:gd name="T38" fmla="*/ 85 w 89"/>
                      <a:gd name="T39" fmla="*/ 12 h 170"/>
                      <a:gd name="T40" fmla="*/ 96 w 89"/>
                      <a:gd name="T41" fmla="*/ 23 h 170"/>
                      <a:gd name="T42" fmla="*/ 99 w 89"/>
                      <a:gd name="T43" fmla="*/ 40 h 170"/>
                      <a:gd name="T44" fmla="*/ 99 w 89"/>
                      <a:gd name="T45" fmla="*/ 76 h 170"/>
                      <a:gd name="T46" fmla="*/ 96 w 89"/>
                      <a:gd name="T47" fmla="*/ 116 h 170"/>
                      <a:gd name="T48" fmla="*/ 90 w 89"/>
                      <a:gd name="T49" fmla="*/ 156 h 170"/>
                      <a:gd name="T50" fmla="*/ 87 w 89"/>
                      <a:gd name="T51" fmla="*/ 182 h 170"/>
                      <a:gd name="T52" fmla="*/ 81 w 89"/>
                      <a:gd name="T53" fmla="*/ 193 h 170"/>
                      <a:gd name="T54" fmla="*/ 69 w 89"/>
                      <a:gd name="T55" fmla="*/ 198 h 170"/>
                      <a:gd name="T56" fmla="*/ 60 w 89"/>
                      <a:gd name="T57" fmla="*/ 197 h 170"/>
                      <a:gd name="T58" fmla="*/ 52 w 89"/>
                      <a:gd name="T59" fmla="*/ 185 h 170"/>
                      <a:gd name="T60" fmla="*/ 51 w 89"/>
                      <a:gd name="T61" fmla="*/ 182 h 170"/>
                      <a:gd name="T62" fmla="*/ 40 w 89"/>
                      <a:gd name="T63" fmla="*/ 193 h 170"/>
                      <a:gd name="T64" fmla="*/ 28 w 89"/>
                      <a:gd name="T65" fmla="*/ 197 h 170"/>
                      <a:gd name="T66" fmla="*/ 17 w 89"/>
                      <a:gd name="T67" fmla="*/ 195 h 170"/>
                      <a:gd name="T68" fmla="*/ 23 w 89"/>
                      <a:gd name="T69" fmla="*/ 185 h 170"/>
                      <a:gd name="T70" fmla="*/ 34 w 89"/>
                      <a:gd name="T71" fmla="*/ 172 h 170"/>
                      <a:gd name="T72" fmla="*/ 19 w 89"/>
                      <a:gd name="T73" fmla="*/ 184 h 170"/>
                      <a:gd name="T74" fmla="*/ 4 w 89"/>
                      <a:gd name="T75" fmla="*/ 189 h 170"/>
                      <a:gd name="T76" fmla="*/ 0 w 89"/>
                      <a:gd name="T77" fmla="*/ 182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9" h="170">
                        <a:moveTo>
                          <a:pt x="0" y="143"/>
                        </a:moveTo>
                        <a:lnTo>
                          <a:pt x="12" y="142"/>
                        </a:lnTo>
                        <a:lnTo>
                          <a:pt x="21" y="140"/>
                        </a:lnTo>
                        <a:lnTo>
                          <a:pt x="33" y="138"/>
                        </a:lnTo>
                        <a:lnTo>
                          <a:pt x="46" y="137"/>
                        </a:lnTo>
                        <a:lnTo>
                          <a:pt x="50" y="134"/>
                        </a:lnTo>
                        <a:lnTo>
                          <a:pt x="65" y="111"/>
                        </a:lnTo>
                        <a:lnTo>
                          <a:pt x="58" y="117"/>
                        </a:lnTo>
                        <a:lnTo>
                          <a:pt x="52" y="122"/>
                        </a:lnTo>
                        <a:lnTo>
                          <a:pt x="55" y="108"/>
                        </a:lnTo>
                        <a:lnTo>
                          <a:pt x="62" y="101"/>
                        </a:lnTo>
                        <a:lnTo>
                          <a:pt x="70" y="85"/>
                        </a:lnTo>
                        <a:lnTo>
                          <a:pt x="62" y="93"/>
                        </a:lnTo>
                        <a:lnTo>
                          <a:pt x="57" y="95"/>
                        </a:lnTo>
                        <a:lnTo>
                          <a:pt x="58" y="84"/>
                        </a:lnTo>
                        <a:lnTo>
                          <a:pt x="63" y="76"/>
                        </a:lnTo>
                        <a:lnTo>
                          <a:pt x="68" y="69"/>
                        </a:lnTo>
                        <a:lnTo>
                          <a:pt x="74" y="52"/>
                        </a:lnTo>
                        <a:lnTo>
                          <a:pt x="63" y="66"/>
                        </a:lnTo>
                        <a:lnTo>
                          <a:pt x="58" y="73"/>
                        </a:lnTo>
                        <a:lnTo>
                          <a:pt x="57" y="49"/>
                        </a:lnTo>
                        <a:lnTo>
                          <a:pt x="55" y="39"/>
                        </a:lnTo>
                        <a:lnTo>
                          <a:pt x="52" y="34"/>
                        </a:lnTo>
                        <a:lnTo>
                          <a:pt x="47" y="28"/>
                        </a:lnTo>
                        <a:lnTo>
                          <a:pt x="39" y="25"/>
                        </a:lnTo>
                        <a:lnTo>
                          <a:pt x="36" y="23"/>
                        </a:lnTo>
                        <a:lnTo>
                          <a:pt x="47" y="10"/>
                        </a:lnTo>
                        <a:lnTo>
                          <a:pt x="58" y="13"/>
                        </a:lnTo>
                        <a:lnTo>
                          <a:pt x="66" y="18"/>
                        </a:lnTo>
                        <a:lnTo>
                          <a:pt x="68" y="23"/>
                        </a:lnTo>
                        <a:lnTo>
                          <a:pt x="66" y="17"/>
                        </a:lnTo>
                        <a:lnTo>
                          <a:pt x="62" y="13"/>
                        </a:lnTo>
                        <a:lnTo>
                          <a:pt x="55" y="10"/>
                        </a:lnTo>
                        <a:lnTo>
                          <a:pt x="49" y="8"/>
                        </a:lnTo>
                        <a:lnTo>
                          <a:pt x="52" y="7"/>
                        </a:lnTo>
                        <a:lnTo>
                          <a:pt x="58" y="5"/>
                        </a:lnTo>
                        <a:lnTo>
                          <a:pt x="63" y="4"/>
                        </a:lnTo>
                        <a:lnTo>
                          <a:pt x="66" y="0"/>
                        </a:lnTo>
                        <a:lnTo>
                          <a:pt x="73" y="5"/>
                        </a:lnTo>
                        <a:lnTo>
                          <a:pt x="76" y="10"/>
                        </a:lnTo>
                        <a:lnTo>
                          <a:pt x="81" y="17"/>
                        </a:lnTo>
                        <a:lnTo>
                          <a:pt x="86" y="20"/>
                        </a:lnTo>
                        <a:lnTo>
                          <a:pt x="87" y="25"/>
                        </a:lnTo>
                        <a:lnTo>
                          <a:pt x="89" y="34"/>
                        </a:lnTo>
                        <a:lnTo>
                          <a:pt x="89" y="49"/>
                        </a:lnTo>
                        <a:lnTo>
                          <a:pt x="89" y="65"/>
                        </a:lnTo>
                        <a:lnTo>
                          <a:pt x="87" y="82"/>
                        </a:lnTo>
                        <a:lnTo>
                          <a:pt x="86" y="100"/>
                        </a:lnTo>
                        <a:lnTo>
                          <a:pt x="83" y="117"/>
                        </a:lnTo>
                        <a:lnTo>
                          <a:pt x="81" y="134"/>
                        </a:lnTo>
                        <a:lnTo>
                          <a:pt x="78" y="145"/>
                        </a:lnTo>
                        <a:lnTo>
                          <a:pt x="78" y="156"/>
                        </a:lnTo>
                        <a:lnTo>
                          <a:pt x="76" y="161"/>
                        </a:lnTo>
                        <a:lnTo>
                          <a:pt x="73" y="166"/>
                        </a:lnTo>
                        <a:lnTo>
                          <a:pt x="68" y="170"/>
                        </a:lnTo>
                        <a:lnTo>
                          <a:pt x="62" y="170"/>
                        </a:lnTo>
                        <a:lnTo>
                          <a:pt x="58" y="169"/>
                        </a:lnTo>
                        <a:lnTo>
                          <a:pt x="54" y="169"/>
                        </a:lnTo>
                        <a:lnTo>
                          <a:pt x="44" y="166"/>
                        </a:lnTo>
                        <a:lnTo>
                          <a:pt x="47" y="159"/>
                        </a:lnTo>
                        <a:lnTo>
                          <a:pt x="52" y="150"/>
                        </a:lnTo>
                        <a:lnTo>
                          <a:pt x="46" y="156"/>
                        </a:lnTo>
                        <a:lnTo>
                          <a:pt x="41" y="162"/>
                        </a:lnTo>
                        <a:lnTo>
                          <a:pt x="36" y="166"/>
                        </a:lnTo>
                        <a:lnTo>
                          <a:pt x="31" y="169"/>
                        </a:lnTo>
                        <a:lnTo>
                          <a:pt x="25" y="169"/>
                        </a:lnTo>
                        <a:lnTo>
                          <a:pt x="18" y="169"/>
                        </a:lnTo>
                        <a:lnTo>
                          <a:pt x="15" y="167"/>
                        </a:lnTo>
                        <a:lnTo>
                          <a:pt x="13" y="164"/>
                        </a:lnTo>
                        <a:lnTo>
                          <a:pt x="21" y="159"/>
                        </a:lnTo>
                        <a:lnTo>
                          <a:pt x="29" y="151"/>
                        </a:lnTo>
                        <a:lnTo>
                          <a:pt x="31" y="148"/>
                        </a:lnTo>
                        <a:lnTo>
                          <a:pt x="25" y="150"/>
                        </a:lnTo>
                        <a:lnTo>
                          <a:pt x="17" y="158"/>
                        </a:lnTo>
                        <a:lnTo>
                          <a:pt x="12" y="161"/>
                        </a:lnTo>
                        <a:lnTo>
                          <a:pt x="4" y="162"/>
                        </a:lnTo>
                        <a:lnTo>
                          <a:pt x="0" y="161"/>
                        </a:lnTo>
                        <a:lnTo>
                          <a:pt x="0" y="156"/>
                        </a:lnTo>
                        <a:lnTo>
                          <a:pt x="0" y="143"/>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5" name="Freeform 107"/>
                  <p:cNvSpPr>
                    <a:spLocks noChangeArrowheads="1"/>
                  </p:cNvSpPr>
                  <p:nvPr/>
                </p:nvSpPr>
                <p:spPr bwMode="auto">
                  <a:xfrm flipH="1">
                    <a:off x="889" y="3335"/>
                    <a:ext cx="22" cy="87"/>
                  </a:xfrm>
                  <a:custGeom>
                    <a:avLst/>
                    <a:gdLst>
                      <a:gd name="T0" fmla="*/ 0 w 26"/>
                      <a:gd name="T1" fmla="*/ 87 h 79"/>
                      <a:gd name="T2" fmla="*/ 4 w 26"/>
                      <a:gd name="T3" fmla="*/ 84 h 79"/>
                      <a:gd name="T4" fmla="*/ 8 w 26"/>
                      <a:gd name="T5" fmla="*/ 76 h 79"/>
                      <a:gd name="T6" fmla="*/ 11 w 26"/>
                      <a:gd name="T7" fmla="*/ 64 h 79"/>
                      <a:gd name="T8" fmla="*/ 14 w 26"/>
                      <a:gd name="T9" fmla="*/ 54 h 79"/>
                      <a:gd name="T10" fmla="*/ 16 w 26"/>
                      <a:gd name="T11" fmla="*/ 41 h 79"/>
                      <a:gd name="T12" fmla="*/ 18 w 26"/>
                      <a:gd name="T13" fmla="*/ 31 h 79"/>
                      <a:gd name="T14" fmla="*/ 20 w 26"/>
                      <a:gd name="T15" fmla="*/ 13 h 79"/>
                      <a:gd name="T16" fmla="*/ 22 w 26"/>
                      <a:gd name="T17" fmla="*/ 0 h 79"/>
                      <a:gd name="T18" fmla="*/ 18 w 26"/>
                      <a:gd name="T19" fmla="*/ 25 h 79"/>
                      <a:gd name="T20" fmla="*/ 14 w 26"/>
                      <a:gd name="T21" fmla="*/ 44 h 79"/>
                      <a:gd name="T22" fmla="*/ 9 w 26"/>
                      <a:gd name="T23" fmla="*/ 58 h 79"/>
                      <a:gd name="T24" fmla="*/ 3 w 26"/>
                      <a:gd name="T25" fmla="*/ 73 h 79"/>
                      <a:gd name="T26" fmla="*/ 0 w 26"/>
                      <a:gd name="T27" fmla="*/ 87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79">
                        <a:moveTo>
                          <a:pt x="0" y="79"/>
                        </a:moveTo>
                        <a:lnTo>
                          <a:pt x="5" y="76"/>
                        </a:lnTo>
                        <a:lnTo>
                          <a:pt x="9" y="69"/>
                        </a:lnTo>
                        <a:lnTo>
                          <a:pt x="13" y="58"/>
                        </a:lnTo>
                        <a:lnTo>
                          <a:pt x="16" y="49"/>
                        </a:lnTo>
                        <a:lnTo>
                          <a:pt x="19" y="37"/>
                        </a:lnTo>
                        <a:lnTo>
                          <a:pt x="21" y="28"/>
                        </a:lnTo>
                        <a:lnTo>
                          <a:pt x="24" y="12"/>
                        </a:lnTo>
                        <a:lnTo>
                          <a:pt x="26" y="0"/>
                        </a:lnTo>
                        <a:lnTo>
                          <a:pt x="21" y="23"/>
                        </a:lnTo>
                        <a:lnTo>
                          <a:pt x="16" y="40"/>
                        </a:lnTo>
                        <a:lnTo>
                          <a:pt x="11" y="53"/>
                        </a:lnTo>
                        <a:lnTo>
                          <a:pt x="3" y="66"/>
                        </a:lnTo>
                        <a:lnTo>
                          <a:pt x="0" y="79"/>
                        </a:lnTo>
                        <a:close/>
                      </a:path>
                    </a:pathLst>
                  </a:custGeom>
                  <a:solidFill>
                    <a:srgbClr val="C0C0C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6" name="Freeform 108"/>
                  <p:cNvSpPr>
                    <a:spLocks noChangeArrowheads="1"/>
                  </p:cNvSpPr>
                  <p:nvPr/>
                </p:nvSpPr>
                <p:spPr bwMode="auto">
                  <a:xfrm flipH="1">
                    <a:off x="923" y="3260"/>
                    <a:ext cx="117" cy="133"/>
                  </a:xfrm>
                  <a:custGeom>
                    <a:avLst/>
                    <a:gdLst>
                      <a:gd name="T0" fmla="*/ 82 w 103"/>
                      <a:gd name="T1" fmla="*/ 6 h 117"/>
                      <a:gd name="T2" fmla="*/ 72 w 103"/>
                      <a:gd name="T3" fmla="*/ 24 h 117"/>
                      <a:gd name="T4" fmla="*/ 73 w 103"/>
                      <a:gd name="T5" fmla="*/ 43 h 117"/>
                      <a:gd name="T6" fmla="*/ 73 w 103"/>
                      <a:gd name="T7" fmla="*/ 66 h 117"/>
                      <a:gd name="T8" fmla="*/ 73 w 103"/>
                      <a:gd name="T9" fmla="*/ 70 h 117"/>
                      <a:gd name="T10" fmla="*/ 73 w 103"/>
                      <a:gd name="T11" fmla="*/ 78 h 117"/>
                      <a:gd name="T12" fmla="*/ 69 w 103"/>
                      <a:gd name="T13" fmla="*/ 84 h 117"/>
                      <a:gd name="T14" fmla="*/ 64 w 103"/>
                      <a:gd name="T15" fmla="*/ 89 h 117"/>
                      <a:gd name="T16" fmla="*/ 57 w 103"/>
                      <a:gd name="T17" fmla="*/ 89 h 117"/>
                      <a:gd name="T18" fmla="*/ 31 w 103"/>
                      <a:gd name="T19" fmla="*/ 91 h 117"/>
                      <a:gd name="T20" fmla="*/ 16 w 103"/>
                      <a:gd name="T21" fmla="*/ 94 h 117"/>
                      <a:gd name="T22" fmla="*/ 0 w 103"/>
                      <a:gd name="T23" fmla="*/ 100 h 117"/>
                      <a:gd name="T24" fmla="*/ 0 w 103"/>
                      <a:gd name="T25" fmla="*/ 115 h 117"/>
                      <a:gd name="T26" fmla="*/ 10 w 103"/>
                      <a:gd name="T27" fmla="*/ 111 h 117"/>
                      <a:gd name="T28" fmla="*/ 12 w 103"/>
                      <a:gd name="T29" fmla="*/ 106 h 117"/>
                      <a:gd name="T30" fmla="*/ 15 w 103"/>
                      <a:gd name="T31" fmla="*/ 118 h 117"/>
                      <a:gd name="T32" fmla="*/ 22 w 103"/>
                      <a:gd name="T33" fmla="*/ 127 h 117"/>
                      <a:gd name="T34" fmla="*/ 40 w 103"/>
                      <a:gd name="T35" fmla="*/ 133 h 117"/>
                      <a:gd name="T36" fmla="*/ 39 w 103"/>
                      <a:gd name="T37" fmla="*/ 126 h 117"/>
                      <a:gd name="T38" fmla="*/ 27 w 103"/>
                      <a:gd name="T39" fmla="*/ 111 h 117"/>
                      <a:gd name="T40" fmla="*/ 36 w 103"/>
                      <a:gd name="T41" fmla="*/ 106 h 117"/>
                      <a:gd name="T42" fmla="*/ 40 w 103"/>
                      <a:gd name="T43" fmla="*/ 118 h 117"/>
                      <a:gd name="T44" fmla="*/ 52 w 103"/>
                      <a:gd name="T45" fmla="*/ 131 h 117"/>
                      <a:gd name="T46" fmla="*/ 72 w 103"/>
                      <a:gd name="T47" fmla="*/ 131 h 117"/>
                      <a:gd name="T48" fmla="*/ 51 w 103"/>
                      <a:gd name="T49" fmla="*/ 116 h 117"/>
                      <a:gd name="T50" fmla="*/ 43 w 103"/>
                      <a:gd name="T51" fmla="*/ 106 h 117"/>
                      <a:gd name="T52" fmla="*/ 48 w 103"/>
                      <a:gd name="T53" fmla="*/ 102 h 117"/>
                      <a:gd name="T54" fmla="*/ 55 w 103"/>
                      <a:gd name="T55" fmla="*/ 111 h 117"/>
                      <a:gd name="T56" fmla="*/ 67 w 103"/>
                      <a:gd name="T57" fmla="*/ 122 h 117"/>
                      <a:gd name="T58" fmla="*/ 78 w 103"/>
                      <a:gd name="T59" fmla="*/ 130 h 117"/>
                      <a:gd name="T60" fmla="*/ 91 w 103"/>
                      <a:gd name="T61" fmla="*/ 130 h 117"/>
                      <a:gd name="T62" fmla="*/ 82 w 103"/>
                      <a:gd name="T63" fmla="*/ 122 h 117"/>
                      <a:gd name="T64" fmla="*/ 73 w 103"/>
                      <a:gd name="T65" fmla="*/ 111 h 117"/>
                      <a:gd name="T66" fmla="*/ 75 w 103"/>
                      <a:gd name="T67" fmla="*/ 106 h 117"/>
                      <a:gd name="T68" fmla="*/ 81 w 103"/>
                      <a:gd name="T69" fmla="*/ 115 h 117"/>
                      <a:gd name="T70" fmla="*/ 91 w 103"/>
                      <a:gd name="T71" fmla="*/ 124 h 117"/>
                      <a:gd name="T72" fmla="*/ 105 w 103"/>
                      <a:gd name="T73" fmla="*/ 126 h 117"/>
                      <a:gd name="T74" fmla="*/ 111 w 103"/>
                      <a:gd name="T75" fmla="*/ 113 h 117"/>
                      <a:gd name="T76" fmla="*/ 87 w 103"/>
                      <a:gd name="T77" fmla="*/ 109 h 117"/>
                      <a:gd name="T78" fmla="*/ 73 w 103"/>
                      <a:gd name="T79" fmla="*/ 100 h 117"/>
                      <a:gd name="T80" fmla="*/ 72 w 103"/>
                      <a:gd name="T81" fmla="*/ 91 h 117"/>
                      <a:gd name="T82" fmla="*/ 76 w 103"/>
                      <a:gd name="T83" fmla="*/ 94 h 117"/>
                      <a:gd name="T84" fmla="*/ 93 w 103"/>
                      <a:gd name="T85" fmla="*/ 107 h 117"/>
                      <a:gd name="T86" fmla="*/ 111 w 103"/>
                      <a:gd name="T87" fmla="*/ 113 h 117"/>
                      <a:gd name="T88" fmla="*/ 115 w 103"/>
                      <a:gd name="T89" fmla="*/ 88 h 117"/>
                      <a:gd name="T90" fmla="*/ 105 w 103"/>
                      <a:gd name="T91" fmla="*/ 85 h 117"/>
                      <a:gd name="T92" fmla="*/ 82 w 103"/>
                      <a:gd name="T93" fmla="*/ 88 h 117"/>
                      <a:gd name="T94" fmla="*/ 78 w 103"/>
                      <a:gd name="T95" fmla="*/ 82 h 117"/>
                      <a:gd name="T96" fmla="*/ 90 w 103"/>
                      <a:gd name="T97" fmla="*/ 84 h 117"/>
                      <a:gd name="T98" fmla="*/ 115 w 103"/>
                      <a:gd name="T99" fmla="*/ 78 h 117"/>
                      <a:gd name="T100" fmla="*/ 117 w 103"/>
                      <a:gd name="T101" fmla="*/ 55 h 117"/>
                      <a:gd name="T102" fmla="*/ 115 w 103"/>
                      <a:gd name="T103" fmla="*/ 31 h 117"/>
                      <a:gd name="T104" fmla="*/ 102 w 103"/>
                      <a:gd name="T105" fmla="*/ 18 h 117"/>
                      <a:gd name="T106" fmla="*/ 115 w 103"/>
                      <a:gd name="T107" fmla="*/ 24 h 117"/>
                      <a:gd name="T108" fmla="*/ 109 w 103"/>
                      <a:gd name="T109" fmla="*/ 7 h 117"/>
                      <a:gd name="T110" fmla="*/ 94 w 103"/>
                      <a:gd name="T111" fmla="*/ 0 h 1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3" h="117">
                        <a:moveTo>
                          <a:pt x="83" y="0"/>
                        </a:moveTo>
                        <a:lnTo>
                          <a:pt x="72" y="5"/>
                        </a:lnTo>
                        <a:lnTo>
                          <a:pt x="66" y="10"/>
                        </a:lnTo>
                        <a:lnTo>
                          <a:pt x="63" y="21"/>
                        </a:lnTo>
                        <a:lnTo>
                          <a:pt x="63" y="32"/>
                        </a:lnTo>
                        <a:lnTo>
                          <a:pt x="64" y="38"/>
                        </a:lnTo>
                        <a:lnTo>
                          <a:pt x="64" y="50"/>
                        </a:lnTo>
                        <a:lnTo>
                          <a:pt x="64" y="58"/>
                        </a:lnTo>
                        <a:lnTo>
                          <a:pt x="66" y="59"/>
                        </a:lnTo>
                        <a:lnTo>
                          <a:pt x="64" y="62"/>
                        </a:lnTo>
                        <a:lnTo>
                          <a:pt x="63" y="66"/>
                        </a:lnTo>
                        <a:lnTo>
                          <a:pt x="64" y="69"/>
                        </a:lnTo>
                        <a:lnTo>
                          <a:pt x="64" y="72"/>
                        </a:lnTo>
                        <a:lnTo>
                          <a:pt x="61" y="74"/>
                        </a:lnTo>
                        <a:lnTo>
                          <a:pt x="61" y="77"/>
                        </a:lnTo>
                        <a:lnTo>
                          <a:pt x="56" y="78"/>
                        </a:lnTo>
                        <a:lnTo>
                          <a:pt x="53" y="77"/>
                        </a:lnTo>
                        <a:lnTo>
                          <a:pt x="50" y="78"/>
                        </a:lnTo>
                        <a:lnTo>
                          <a:pt x="37" y="80"/>
                        </a:lnTo>
                        <a:lnTo>
                          <a:pt x="27" y="80"/>
                        </a:lnTo>
                        <a:lnTo>
                          <a:pt x="19" y="80"/>
                        </a:lnTo>
                        <a:lnTo>
                          <a:pt x="14" y="83"/>
                        </a:lnTo>
                        <a:lnTo>
                          <a:pt x="3" y="83"/>
                        </a:lnTo>
                        <a:lnTo>
                          <a:pt x="0" y="88"/>
                        </a:lnTo>
                        <a:lnTo>
                          <a:pt x="0" y="93"/>
                        </a:lnTo>
                        <a:lnTo>
                          <a:pt x="0" y="101"/>
                        </a:lnTo>
                        <a:lnTo>
                          <a:pt x="9" y="104"/>
                        </a:lnTo>
                        <a:lnTo>
                          <a:pt x="9" y="98"/>
                        </a:lnTo>
                        <a:lnTo>
                          <a:pt x="9" y="94"/>
                        </a:lnTo>
                        <a:lnTo>
                          <a:pt x="11" y="93"/>
                        </a:lnTo>
                        <a:lnTo>
                          <a:pt x="13" y="98"/>
                        </a:lnTo>
                        <a:lnTo>
                          <a:pt x="13" y="104"/>
                        </a:lnTo>
                        <a:lnTo>
                          <a:pt x="14" y="107"/>
                        </a:lnTo>
                        <a:lnTo>
                          <a:pt x="19" y="112"/>
                        </a:lnTo>
                        <a:lnTo>
                          <a:pt x="29" y="115"/>
                        </a:lnTo>
                        <a:lnTo>
                          <a:pt x="35" y="117"/>
                        </a:lnTo>
                        <a:lnTo>
                          <a:pt x="43" y="117"/>
                        </a:lnTo>
                        <a:lnTo>
                          <a:pt x="34" y="111"/>
                        </a:lnTo>
                        <a:lnTo>
                          <a:pt x="26" y="104"/>
                        </a:lnTo>
                        <a:lnTo>
                          <a:pt x="24" y="98"/>
                        </a:lnTo>
                        <a:lnTo>
                          <a:pt x="26" y="94"/>
                        </a:lnTo>
                        <a:lnTo>
                          <a:pt x="32" y="93"/>
                        </a:lnTo>
                        <a:lnTo>
                          <a:pt x="34" y="98"/>
                        </a:lnTo>
                        <a:lnTo>
                          <a:pt x="35" y="104"/>
                        </a:lnTo>
                        <a:lnTo>
                          <a:pt x="40" y="111"/>
                        </a:lnTo>
                        <a:lnTo>
                          <a:pt x="46" y="115"/>
                        </a:lnTo>
                        <a:lnTo>
                          <a:pt x="53" y="117"/>
                        </a:lnTo>
                        <a:lnTo>
                          <a:pt x="63" y="115"/>
                        </a:lnTo>
                        <a:lnTo>
                          <a:pt x="53" y="107"/>
                        </a:lnTo>
                        <a:lnTo>
                          <a:pt x="45" y="102"/>
                        </a:lnTo>
                        <a:lnTo>
                          <a:pt x="40" y="98"/>
                        </a:lnTo>
                        <a:lnTo>
                          <a:pt x="38" y="93"/>
                        </a:lnTo>
                        <a:lnTo>
                          <a:pt x="38" y="90"/>
                        </a:lnTo>
                        <a:lnTo>
                          <a:pt x="42" y="90"/>
                        </a:lnTo>
                        <a:lnTo>
                          <a:pt x="46" y="93"/>
                        </a:lnTo>
                        <a:lnTo>
                          <a:pt x="48" y="98"/>
                        </a:lnTo>
                        <a:lnTo>
                          <a:pt x="53" y="104"/>
                        </a:lnTo>
                        <a:lnTo>
                          <a:pt x="59" y="107"/>
                        </a:lnTo>
                        <a:lnTo>
                          <a:pt x="64" y="111"/>
                        </a:lnTo>
                        <a:lnTo>
                          <a:pt x="69" y="114"/>
                        </a:lnTo>
                        <a:lnTo>
                          <a:pt x="74" y="114"/>
                        </a:lnTo>
                        <a:lnTo>
                          <a:pt x="80" y="114"/>
                        </a:lnTo>
                        <a:lnTo>
                          <a:pt x="87" y="114"/>
                        </a:lnTo>
                        <a:lnTo>
                          <a:pt x="72" y="107"/>
                        </a:lnTo>
                        <a:lnTo>
                          <a:pt x="67" y="104"/>
                        </a:lnTo>
                        <a:lnTo>
                          <a:pt x="64" y="98"/>
                        </a:lnTo>
                        <a:lnTo>
                          <a:pt x="63" y="93"/>
                        </a:lnTo>
                        <a:lnTo>
                          <a:pt x="66" y="93"/>
                        </a:lnTo>
                        <a:lnTo>
                          <a:pt x="67" y="98"/>
                        </a:lnTo>
                        <a:lnTo>
                          <a:pt x="71" y="101"/>
                        </a:lnTo>
                        <a:lnTo>
                          <a:pt x="75" y="106"/>
                        </a:lnTo>
                        <a:lnTo>
                          <a:pt x="80" y="109"/>
                        </a:lnTo>
                        <a:lnTo>
                          <a:pt x="87" y="112"/>
                        </a:lnTo>
                        <a:lnTo>
                          <a:pt x="92" y="111"/>
                        </a:lnTo>
                        <a:lnTo>
                          <a:pt x="95" y="107"/>
                        </a:lnTo>
                        <a:lnTo>
                          <a:pt x="98" y="99"/>
                        </a:lnTo>
                        <a:lnTo>
                          <a:pt x="90" y="98"/>
                        </a:lnTo>
                        <a:lnTo>
                          <a:pt x="77" y="96"/>
                        </a:lnTo>
                        <a:lnTo>
                          <a:pt x="69" y="91"/>
                        </a:lnTo>
                        <a:lnTo>
                          <a:pt x="64" y="88"/>
                        </a:lnTo>
                        <a:lnTo>
                          <a:pt x="63" y="82"/>
                        </a:lnTo>
                        <a:lnTo>
                          <a:pt x="63" y="80"/>
                        </a:lnTo>
                        <a:lnTo>
                          <a:pt x="64" y="80"/>
                        </a:lnTo>
                        <a:lnTo>
                          <a:pt x="67" y="83"/>
                        </a:lnTo>
                        <a:lnTo>
                          <a:pt x="71" y="90"/>
                        </a:lnTo>
                        <a:lnTo>
                          <a:pt x="82" y="94"/>
                        </a:lnTo>
                        <a:lnTo>
                          <a:pt x="90" y="98"/>
                        </a:lnTo>
                        <a:lnTo>
                          <a:pt x="98" y="99"/>
                        </a:lnTo>
                        <a:lnTo>
                          <a:pt x="101" y="86"/>
                        </a:lnTo>
                        <a:lnTo>
                          <a:pt x="101" y="77"/>
                        </a:lnTo>
                        <a:lnTo>
                          <a:pt x="101" y="69"/>
                        </a:lnTo>
                        <a:lnTo>
                          <a:pt x="92" y="75"/>
                        </a:lnTo>
                        <a:lnTo>
                          <a:pt x="80" y="77"/>
                        </a:lnTo>
                        <a:lnTo>
                          <a:pt x="72" y="77"/>
                        </a:lnTo>
                        <a:lnTo>
                          <a:pt x="69" y="75"/>
                        </a:lnTo>
                        <a:lnTo>
                          <a:pt x="69" y="72"/>
                        </a:lnTo>
                        <a:lnTo>
                          <a:pt x="74" y="72"/>
                        </a:lnTo>
                        <a:lnTo>
                          <a:pt x="79" y="74"/>
                        </a:lnTo>
                        <a:lnTo>
                          <a:pt x="92" y="75"/>
                        </a:lnTo>
                        <a:lnTo>
                          <a:pt x="101" y="69"/>
                        </a:lnTo>
                        <a:lnTo>
                          <a:pt x="101" y="58"/>
                        </a:lnTo>
                        <a:lnTo>
                          <a:pt x="103" y="48"/>
                        </a:lnTo>
                        <a:lnTo>
                          <a:pt x="103" y="40"/>
                        </a:lnTo>
                        <a:lnTo>
                          <a:pt x="101" y="27"/>
                        </a:lnTo>
                        <a:lnTo>
                          <a:pt x="100" y="21"/>
                        </a:lnTo>
                        <a:lnTo>
                          <a:pt x="90" y="16"/>
                        </a:lnTo>
                        <a:lnTo>
                          <a:pt x="93" y="16"/>
                        </a:lnTo>
                        <a:lnTo>
                          <a:pt x="101" y="21"/>
                        </a:lnTo>
                        <a:lnTo>
                          <a:pt x="98" y="11"/>
                        </a:lnTo>
                        <a:lnTo>
                          <a:pt x="96" y="6"/>
                        </a:lnTo>
                        <a:lnTo>
                          <a:pt x="93" y="3"/>
                        </a:lnTo>
                        <a:lnTo>
                          <a:pt x="83" y="0"/>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7" name="Freeform 109"/>
                  <p:cNvSpPr>
                    <a:spLocks noChangeArrowheads="1"/>
                  </p:cNvSpPr>
                  <p:nvPr/>
                </p:nvSpPr>
                <p:spPr bwMode="auto">
                  <a:xfrm flipH="1">
                    <a:off x="930" y="3312"/>
                    <a:ext cx="22" cy="23"/>
                  </a:xfrm>
                  <a:custGeom>
                    <a:avLst/>
                    <a:gdLst>
                      <a:gd name="T0" fmla="*/ 0 w 26"/>
                      <a:gd name="T1" fmla="*/ 0 h 27"/>
                      <a:gd name="T2" fmla="*/ 0 w 26"/>
                      <a:gd name="T3" fmla="*/ 2 h 27"/>
                      <a:gd name="T4" fmla="*/ 3 w 26"/>
                      <a:gd name="T5" fmla="*/ 7 h 27"/>
                      <a:gd name="T6" fmla="*/ 5 w 26"/>
                      <a:gd name="T7" fmla="*/ 9 h 27"/>
                      <a:gd name="T8" fmla="*/ 11 w 26"/>
                      <a:gd name="T9" fmla="*/ 14 h 27"/>
                      <a:gd name="T10" fmla="*/ 14 w 26"/>
                      <a:gd name="T11" fmla="*/ 16 h 27"/>
                      <a:gd name="T12" fmla="*/ 19 w 26"/>
                      <a:gd name="T13" fmla="*/ 20 h 27"/>
                      <a:gd name="T14" fmla="*/ 14 w 26"/>
                      <a:gd name="T15" fmla="*/ 20 h 27"/>
                      <a:gd name="T16" fmla="*/ 7 w 26"/>
                      <a:gd name="T17" fmla="*/ 16 h 27"/>
                      <a:gd name="T18" fmla="*/ 2 w 26"/>
                      <a:gd name="T19" fmla="*/ 16 h 27"/>
                      <a:gd name="T20" fmla="*/ 2 w 26"/>
                      <a:gd name="T21" fmla="*/ 18 h 27"/>
                      <a:gd name="T22" fmla="*/ 11 w 26"/>
                      <a:gd name="T23" fmla="*/ 20 h 27"/>
                      <a:gd name="T24" fmla="*/ 16 w 26"/>
                      <a:gd name="T25" fmla="*/ 23 h 27"/>
                      <a:gd name="T26" fmla="*/ 19 w 26"/>
                      <a:gd name="T27" fmla="*/ 23 h 27"/>
                      <a:gd name="T28" fmla="*/ 22 w 26"/>
                      <a:gd name="T29" fmla="*/ 22 h 27"/>
                      <a:gd name="T30" fmla="*/ 22 w 26"/>
                      <a:gd name="T31" fmla="*/ 20 h 27"/>
                      <a:gd name="T32" fmla="*/ 20 w 26"/>
                      <a:gd name="T33" fmla="*/ 18 h 27"/>
                      <a:gd name="T34" fmla="*/ 18 w 26"/>
                      <a:gd name="T35" fmla="*/ 14 h 27"/>
                      <a:gd name="T36" fmla="*/ 14 w 26"/>
                      <a:gd name="T37" fmla="*/ 9 h 27"/>
                      <a:gd name="T38" fmla="*/ 11 w 26"/>
                      <a:gd name="T39" fmla="*/ 6 h 27"/>
                      <a:gd name="T40" fmla="*/ 7 w 26"/>
                      <a:gd name="T41" fmla="*/ 2 h 27"/>
                      <a:gd name="T42" fmla="*/ 3 w 26"/>
                      <a:gd name="T43" fmla="*/ 0 h 27"/>
                      <a:gd name="T44" fmla="*/ 0 w 26"/>
                      <a:gd name="T45" fmla="*/ 0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7">
                        <a:moveTo>
                          <a:pt x="0" y="0"/>
                        </a:moveTo>
                        <a:lnTo>
                          <a:pt x="0" y="2"/>
                        </a:lnTo>
                        <a:lnTo>
                          <a:pt x="3" y="8"/>
                        </a:lnTo>
                        <a:lnTo>
                          <a:pt x="6" y="10"/>
                        </a:lnTo>
                        <a:lnTo>
                          <a:pt x="13" y="16"/>
                        </a:lnTo>
                        <a:lnTo>
                          <a:pt x="16" y="19"/>
                        </a:lnTo>
                        <a:lnTo>
                          <a:pt x="23" y="24"/>
                        </a:lnTo>
                        <a:lnTo>
                          <a:pt x="16" y="23"/>
                        </a:lnTo>
                        <a:lnTo>
                          <a:pt x="8" y="19"/>
                        </a:lnTo>
                        <a:lnTo>
                          <a:pt x="2" y="19"/>
                        </a:lnTo>
                        <a:lnTo>
                          <a:pt x="2" y="21"/>
                        </a:lnTo>
                        <a:lnTo>
                          <a:pt x="13" y="24"/>
                        </a:lnTo>
                        <a:lnTo>
                          <a:pt x="19" y="27"/>
                        </a:lnTo>
                        <a:lnTo>
                          <a:pt x="23" y="27"/>
                        </a:lnTo>
                        <a:lnTo>
                          <a:pt x="26" y="26"/>
                        </a:lnTo>
                        <a:lnTo>
                          <a:pt x="26" y="23"/>
                        </a:lnTo>
                        <a:lnTo>
                          <a:pt x="24" y="21"/>
                        </a:lnTo>
                        <a:lnTo>
                          <a:pt x="21" y="16"/>
                        </a:lnTo>
                        <a:lnTo>
                          <a:pt x="16" y="11"/>
                        </a:lnTo>
                        <a:lnTo>
                          <a:pt x="13" y="7"/>
                        </a:lnTo>
                        <a:lnTo>
                          <a:pt x="8" y="2"/>
                        </a:lnTo>
                        <a:lnTo>
                          <a:pt x="3" y="0"/>
                        </a:lnTo>
                        <a:lnTo>
                          <a:pt x="0" y="0"/>
                        </a:lnTo>
                        <a:close/>
                      </a:path>
                    </a:pathLst>
                  </a:custGeom>
                  <a:solidFill>
                    <a:srgbClr val="C0C0C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8" name="Freeform 110"/>
                  <p:cNvSpPr>
                    <a:spLocks noChangeArrowheads="1"/>
                  </p:cNvSpPr>
                  <p:nvPr/>
                </p:nvSpPr>
                <p:spPr bwMode="auto">
                  <a:xfrm flipH="1">
                    <a:off x="930" y="3286"/>
                    <a:ext cx="19" cy="33"/>
                  </a:xfrm>
                  <a:custGeom>
                    <a:avLst/>
                    <a:gdLst>
                      <a:gd name="T0" fmla="*/ 3 w 24"/>
                      <a:gd name="T1" fmla="*/ 0 h 35"/>
                      <a:gd name="T2" fmla="*/ 1 w 24"/>
                      <a:gd name="T3" fmla="*/ 0 h 35"/>
                      <a:gd name="T4" fmla="*/ 0 w 24"/>
                      <a:gd name="T5" fmla="*/ 3 h 35"/>
                      <a:gd name="T6" fmla="*/ 0 w 24"/>
                      <a:gd name="T7" fmla="*/ 6 h 35"/>
                      <a:gd name="T8" fmla="*/ 1 w 24"/>
                      <a:gd name="T9" fmla="*/ 8 h 35"/>
                      <a:gd name="T10" fmla="*/ 3 w 24"/>
                      <a:gd name="T11" fmla="*/ 10 h 35"/>
                      <a:gd name="T12" fmla="*/ 7 w 24"/>
                      <a:gd name="T13" fmla="*/ 15 h 35"/>
                      <a:gd name="T14" fmla="*/ 13 w 24"/>
                      <a:gd name="T15" fmla="*/ 18 h 35"/>
                      <a:gd name="T16" fmla="*/ 15 w 24"/>
                      <a:gd name="T17" fmla="*/ 25 h 35"/>
                      <a:gd name="T18" fmla="*/ 17 w 24"/>
                      <a:gd name="T19" fmla="*/ 31 h 35"/>
                      <a:gd name="T20" fmla="*/ 19 w 24"/>
                      <a:gd name="T21" fmla="*/ 33 h 35"/>
                      <a:gd name="T22" fmla="*/ 17 w 24"/>
                      <a:gd name="T23" fmla="*/ 25 h 35"/>
                      <a:gd name="T24" fmla="*/ 17 w 24"/>
                      <a:gd name="T25" fmla="*/ 20 h 35"/>
                      <a:gd name="T26" fmla="*/ 17 w 24"/>
                      <a:gd name="T27" fmla="*/ 13 h 35"/>
                      <a:gd name="T28" fmla="*/ 13 w 24"/>
                      <a:gd name="T29" fmla="*/ 8 h 35"/>
                      <a:gd name="T30" fmla="*/ 6 w 24"/>
                      <a:gd name="T31" fmla="*/ 1 h 35"/>
                      <a:gd name="T32" fmla="*/ 3 w 24"/>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35">
                        <a:moveTo>
                          <a:pt x="4" y="0"/>
                        </a:moveTo>
                        <a:lnTo>
                          <a:pt x="1" y="0"/>
                        </a:lnTo>
                        <a:lnTo>
                          <a:pt x="0" y="3"/>
                        </a:lnTo>
                        <a:lnTo>
                          <a:pt x="0" y="6"/>
                        </a:lnTo>
                        <a:lnTo>
                          <a:pt x="1" y="9"/>
                        </a:lnTo>
                        <a:lnTo>
                          <a:pt x="4" y="11"/>
                        </a:lnTo>
                        <a:lnTo>
                          <a:pt x="9" y="16"/>
                        </a:lnTo>
                        <a:lnTo>
                          <a:pt x="16" y="19"/>
                        </a:lnTo>
                        <a:lnTo>
                          <a:pt x="19" y="27"/>
                        </a:lnTo>
                        <a:lnTo>
                          <a:pt x="22" y="33"/>
                        </a:lnTo>
                        <a:lnTo>
                          <a:pt x="24" y="35"/>
                        </a:lnTo>
                        <a:lnTo>
                          <a:pt x="22" y="27"/>
                        </a:lnTo>
                        <a:lnTo>
                          <a:pt x="22" y="21"/>
                        </a:lnTo>
                        <a:lnTo>
                          <a:pt x="21" y="14"/>
                        </a:lnTo>
                        <a:lnTo>
                          <a:pt x="16" y="8"/>
                        </a:lnTo>
                        <a:lnTo>
                          <a:pt x="8" y="1"/>
                        </a:lnTo>
                        <a:lnTo>
                          <a:pt x="4" y="0"/>
                        </a:lnTo>
                        <a:close/>
                      </a:path>
                    </a:pathLst>
                  </a:custGeom>
                  <a:solidFill>
                    <a:srgbClr val="C0C0C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9" name="Freeform 111"/>
                  <p:cNvSpPr>
                    <a:spLocks noChangeArrowheads="1"/>
                  </p:cNvSpPr>
                  <p:nvPr/>
                </p:nvSpPr>
                <p:spPr bwMode="auto">
                  <a:xfrm flipH="1">
                    <a:off x="932" y="3244"/>
                    <a:ext cx="22" cy="13"/>
                  </a:xfrm>
                  <a:custGeom>
                    <a:avLst/>
                    <a:gdLst>
                      <a:gd name="T0" fmla="*/ 0 w 26"/>
                      <a:gd name="T1" fmla="*/ 13 h 19"/>
                      <a:gd name="T2" fmla="*/ 4 w 26"/>
                      <a:gd name="T3" fmla="*/ 10 h 19"/>
                      <a:gd name="T4" fmla="*/ 9 w 26"/>
                      <a:gd name="T5" fmla="*/ 9 h 19"/>
                      <a:gd name="T6" fmla="*/ 14 w 26"/>
                      <a:gd name="T7" fmla="*/ 8 h 19"/>
                      <a:gd name="T8" fmla="*/ 22 w 26"/>
                      <a:gd name="T9" fmla="*/ 0 h 19"/>
                      <a:gd name="T10" fmla="*/ 16 w 26"/>
                      <a:gd name="T11" fmla="*/ 3 h 19"/>
                      <a:gd name="T12" fmla="*/ 11 w 26"/>
                      <a:gd name="T13" fmla="*/ 5 h 19"/>
                      <a:gd name="T14" fmla="*/ 7 w 26"/>
                      <a:gd name="T15" fmla="*/ 7 h 19"/>
                      <a:gd name="T16" fmla="*/ 5 w 26"/>
                      <a:gd name="T17" fmla="*/ 9 h 19"/>
                      <a:gd name="T18" fmla="*/ 0 w 26"/>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9">
                        <a:moveTo>
                          <a:pt x="0" y="19"/>
                        </a:moveTo>
                        <a:lnTo>
                          <a:pt x="5" y="15"/>
                        </a:lnTo>
                        <a:lnTo>
                          <a:pt x="11" y="13"/>
                        </a:lnTo>
                        <a:lnTo>
                          <a:pt x="16" y="11"/>
                        </a:lnTo>
                        <a:lnTo>
                          <a:pt x="26" y="0"/>
                        </a:lnTo>
                        <a:lnTo>
                          <a:pt x="19" y="5"/>
                        </a:lnTo>
                        <a:lnTo>
                          <a:pt x="13" y="7"/>
                        </a:lnTo>
                        <a:lnTo>
                          <a:pt x="8" y="10"/>
                        </a:lnTo>
                        <a:lnTo>
                          <a:pt x="6" y="13"/>
                        </a:lnTo>
                        <a:lnTo>
                          <a:pt x="0" y="19"/>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0" name="Freeform 112"/>
                  <p:cNvSpPr>
                    <a:spLocks noChangeArrowheads="1"/>
                  </p:cNvSpPr>
                  <p:nvPr/>
                </p:nvSpPr>
                <p:spPr bwMode="auto">
                  <a:xfrm flipH="1">
                    <a:off x="969" y="3289"/>
                    <a:ext cx="9" cy="53"/>
                  </a:xfrm>
                  <a:custGeom>
                    <a:avLst/>
                    <a:gdLst>
                      <a:gd name="T0" fmla="*/ 0 w 15"/>
                      <a:gd name="T1" fmla="*/ 53 h 51"/>
                      <a:gd name="T2" fmla="*/ 4 w 15"/>
                      <a:gd name="T3" fmla="*/ 53 h 51"/>
                      <a:gd name="T4" fmla="*/ 6 w 15"/>
                      <a:gd name="T5" fmla="*/ 53 h 51"/>
                      <a:gd name="T6" fmla="*/ 6 w 15"/>
                      <a:gd name="T7" fmla="*/ 50 h 51"/>
                      <a:gd name="T8" fmla="*/ 7 w 15"/>
                      <a:gd name="T9" fmla="*/ 48 h 51"/>
                      <a:gd name="T10" fmla="*/ 8 w 15"/>
                      <a:gd name="T11" fmla="*/ 47 h 51"/>
                      <a:gd name="T12" fmla="*/ 8 w 15"/>
                      <a:gd name="T13" fmla="*/ 45 h 51"/>
                      <a:gd name="T14" fmla="*/ 8 w 15"/>
                      <a:gd name="T15" fmla="*/ 42 h 51"/>
                      <a:gd name="T16" fmla="*/ 9 w 15"/>
                      <a:gd name="T17" fmla="*/ 38 h 51"/>
                      <a:gd name="T18" fmla="*/ 9 w 15"/>
                      <a:gd name="T19" fmla="*/ 35 h 51"/>
                      <a:gd name="T20" fmla="*/ 8 w 15"/>
                      <a:gd name="T21" fmla="*/ 31 h 51"/>
                      <a:gd name="T22" fmla="*/ 8 w 15"/>
                      <a:gd name="T23" fmla="*/ 23 h 51"/>
                      <a:gd name="T24" fmla="*/ 9 w 15"/>
                      <a:gd name="T25" fmla="*/ 15 h 51"/>
                      <a:gd name="T26" fmla="*/ 9 w 15"/>
                      <a:gd name="T27" fmla="*/ 10 h 51"/>
                      <a:gd name="T28" fmla="*/ 9 w 15"/>
                      <a:gd name="T29" fmla="*/ 0 h 51"/>
                      <a:gd name="T30" fmla="*/ 6 w 15"/>
                      <a:gd name="T31" fmla="*/ 15 h 51"/>
                      <a:gd name="T32" fmla="*/ 3 w 15"/>
                      <a:gd name="T33" fmla="*/ 28 h 51"/>
                      <a:gd name="T34" fmla="*/ 2 w 15"/>
                      <a:gd name="T35" fmla="*/ 44 h 51"/>
                      <a:gd name="T36" fmla="*/ 0 w 15"/>
                      <a:gd name="T37" fmla="*/ 53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51">
                        <a:moveTo>
                          <a:pt x="0" y="51"/>
                        </a:moveTo>
                        <a:lnTo>
                          <a:pt x="7" y="51"/>
                        </a:lnTo>
                        <a:lnTo>
                          <a:pt x="10" y="51"/>
                        </a:lnTo>
                        <a:lnTo>
                          <a:pt x="10" y="48"/>
                        </a:lnTo>
                        <a:lnTo>
                          <a:pt x="11" y="46"/>
                        </a:lnTo>
                        <a:lnTo>
                          <a:pt x="13" y="45"/>
                        </a:lnTo>
                        <a:lnTo>
                          <a:pt x="13" y="43"/>
                        </a:lnTo>
                        <a:lnTo>
                          <a:pt x="13" y="40"/>
                        </a:lnTo>
                        <a:lnTo>
                          <a:pt x="15" y="37"/>
                        </a:lnTo>
                        <a:lnTo>
                          <a:pt x="15" y="34"/>
                        </a:lnTo>
                        <a:lnTo>
                          <a:pt x="13" y="30"/>
                        </a:lnTo>
                        <a:lnTo>
                          <a:pt x="13" y="22"/>
                        </a:lnTo>
                        <a:lnTo>
                          <a:pt x="15" y="14"/>
                        </a:lnTo>
                        <a:lnTo>
                          <a:pt x="15" y="10"/>
                        </a:lnTo>
                        <a:lnTo>
                          <a:pt x="15" y="0"/>
                        </a:lnTo>
                        <a:lnTo>
                          <a:pt x="10" y="14"/>
                        </a:lnTo>
                        <a:lnTo>
                          <a:pt x="5" y="27"/>
                        </a:lnTo>
                        <a:lnTo>
                          <a:pt x="3" y="42"/>
                        </a:lnTo>
                        <a:lnTo>
                          <a:pt x="0" y="51"/>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 name="Freeform 113"/>
                  <p:cNvSpPr>
                    <a:spLocks noChangeArrowheads="1"/>
                  </p:cNvSpPr>
                  <p:nvPr/>
                </p:nvSpPr>
                <p:spPr bwMode="auto">
                  <a:xfrm flipH="1">
                    <a:off x="932" y="3357"/>
                    <a:ext cx="19" cy="2"/>
                  </a:xfrm>
                  <a:custGeom>
                    <a:avLst/>
                    <a:gdLst>
                      <a:gd name="T0" fmla="*/ 15 w 24"/>
                      <a:gd name="T1" fmla="*/ 1 h 10"/>
                      <a:gd name="T2" fmla="*/ 11 w 24"/>
                      <a:gd name="T3" fmla="*/ 0 h 10"/>
                      <a:gd name="T4" fmla="*/ 8 w 24"/>
                      <a:gd name="T5" fmla="*/ 0 h 10"/>
                      <a:gd name="T6" fmla="*/ 2 w 24"/>
                      <a:gd name="T7" fmla="*/ 0 h 10"/>
                      <a:gd name="T8" fmla="*/ 0 w 24"/>
                      <a:gd name="T9" fmla="*/ 0 h 10"/>
                      <a:gd name="T10" fmla="*/ 2 w 24"/>
                      <a:gd name="T11" fmla="*/ 1 h 10"/>
                      <a:gd name="T12" fmla="*/ 2 w 24"/>
                      <a:gd name="T13" fmla="*/ 1 h 10"/>
                      <a:gd name="T14" fmla="*/ 8 w 24"/>
                      <a:gd name="T15" fmla="*/ 2 h 10"/>
                      <a:gd name="T16" fmla="*/ 14 w 24"/>
                      <a:gd name="T17" fmla="*/ 2 h 10"/>
                      <a:gd name="T18" fmla="*/ 19 w 24"/>
                      <a:gd name="T19" fmla="*/ 2 h 10"/>
                      <a:gd name="T20" fmla="*/ 15 w 24"/>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0">
                        <a:moveTo>
                          <a:pt x="19" y="5"/>
                        </a:moveTo>
                        <a:lnTo>
                          <a:pt x="14" y="2"/>
                        </a:lnTo>
                        <a:lnTo>
                          <a:pt x="10" y="0"/>
                        </a:lnTo>
                        <a:lnTo>
                          <a:pt x="3" y="0"/>
                        </a:lnTo>
                        <a:lnTo>
                          <a:pt x="0" y="0"/>
                        </a:lnTo>
                        <a:lnTo>
                          <a:pt x="2" y="3"/>
                        </a:lnTo>
                        <a:lnTo>
                          <a:pt x="3" y="6"/>
                        </a:lnTo>
                        <a:lnTo>
                          <a:pt x="10" y="8"/>
                        </a:lnTo>
                        <a:lnTo>
                          <a:pt x="18" y="10"/>
                        </a:lnTo>
                        <a:lnTo>
                          <a:pt x="24" y="10"/>
                        </a:lnTo>
                        <a:lnTo>
                          <a:pt x="19" y="5"/>
                        </a:lnTo>
                        <a:close/>
                      </a:path>
                    </a:pathLst>
                  </a:custGeom>
                  <a:solidFill>
                    <a:srgbClr val="C0C0C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2" name="Freeform 114"/>
                  <p:cNvSpPr>
                    <a:spLocks noChangeArrowheads="1"/>
                  </p:cNvSpPr>
                  <p:nvPr/>
                </p:nvSpPr>
                <p:spPr bwMode="auto">
                  <a:xfrm flipH="1">
                    <a:off x="969" y="3363"/>
                    <a:ext cx="9" cy="17"/>
                  </a:xfrm>
                  <a:custGeom>
                    <a:avLst/>
                    <a:gdLst>
                      <a:gd name="T0" fmla="*/ 4 w 15"/>
                      <a:gd name="T1" fmla="*/ 5 h 22"/>
                      <a:gd name="T2" fmla="*/ 3 w 15"/>
                      <a:gd name="T3" fmla="*/ 1 h 22"/>
                      <a:gd name="T4" fmla="*/ 1 w 15"/>
                      <a:gd name="T5" fmla="*/ 0 h 22"/>
                      <a:gd name="T6" fmla="*/ 0 w 15"/>
                      <a:gd name="T7" fmla="*/ 1 h 22"/>
                      <a:gd name="T8" fmla="*/ 0 w 15"/>
                      <a:gd name="T9" fmla="*/ 2 h 22"/>
                      <a:gd name="T10" fmla="*/ 1 w 15"/>
                      <a:gd name="T11" fmla="*/ 6 h 22"/>
                      <a:gd name="T12" fmla="*/ 2 w 15"/>
                      <a:gd name="T13" fmla="*/ 9 h 22"/>
                      <a:gd name="T14" fmla="*/ 4 w 15"/>
                      <a:gd name="T15" fmla="*/ 12 h 22"/>
                      <a:gd name="T16" fmla="*/ 6 w 15"/>
                      <a:gd name="T17" fmla="*/ 15 h 22"/>
                      <a:gd name="T18" fmla="*/ 9 w 15"/>
                      <a:gd name="T19" fmla="*/ 17 h 22"/>
                      <a:gd name="T20" fmla="*/ 6 w 15"/>
                      <a:gd name="T21" fmla="*/ 12 h 22"/>
                      <a:gd name="T22" fmla="*/ 5 w 15"/>
                      <a:gd name="T23" fmla="*/ 9 h 22"/>
                      <a:gd name="T24" fmla="*/ 4 w 15"/>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22">
                        <a:moveTo>
                          <a:pt x="7" y="6"/>
                        </a:moveTo>
                        <a:lnTo>
                          <a:pt x="5" y="1"/>
                        </a:lnTo>
                        <a:lnTo>
                          <a:pt x="2" y="0"/>
                        </a:lnTo>
                        <a:lnTo>
                          <a:pt x="0" y="1"/>
                        </a:lnTo>
                        <a:lnTo>
                          <a:pt x="0" y="3"/>
                        </a:lnTo>
                        <a:lnTo>
                          <a:pt x="2" y="8"/>
                        </a:lnTo>
                        <a:lnTo>
                          <a:pt x="3" y="11"/>
                        </a:lnTo>
                        <a:lnTo>
                          <a:pt x="7" y="16"/>
                        </a:lnTo>
                        <a:lnTo>
                          <a:pt x="10" y="19"/>
                        </a:lnTo>
                        <a:lnTo>
                          <a:pt x="15" y="22"/>
                        </a:lnTo>
                        <a:lnTo>
                          <a:pt x="10" y="16"/>
                        </a:lnTo>
                        <a:lnTo>
                          <a:pt x="8" y="11"/>
                        </a:lnTo>
                        <a:lnTo>
                          <a:pt x="7" y="6"/>
                        </a:lnTo>
                        <a:close/>
                      </a:path>
                    </a:pathLst>
                  </a:custGeom>
                  <a:solidFill>
                    <a:srgbClr val="C0C0C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3" name="Freeform 115"/>
                  <p:cNvSpPr>
                    <a:spLocks noChangeArrowheads="1"/>
                  </p:cNvSpPr>
                  <p:nvPr/>
                </p:nvSpPr>
                <p:spPr bwMode="auto">
                  <a:xfrm flipH="1">
                    <a:off x="913" y="3222"/>
                    <a:ext cx="35" cy="22"/>
                  </a:xfrm>
                  <a:custGeom>
                    <a:avLst/>
                    <a:gdLst>
                      <a:gd name="T0" fmla="*/ 0 w 37"/>
                      <a:gd name="T1" fmla="*/ 22 h 26"/>
                      <a:gd name="T2" fmla="*/ 2 w 37"/>
                      <a:gd name="T3" fmla="*/ 13 h 26"/>
                      <a:gd name="T4" fmla="*/ 9 w 37"/>
                      <a:gd name="T5" fmla="*/ 10 h 26"/>
                      <a:gd name="T6" fmla="*/ 19 w 37"/>
                      <a:gd name="T7" fmla="*/ 6 h 26"/>
                      <a:gd name="T8" fmla="*/ 26 w 37"/>
                      <a:gd name="T9" fmla="*/ 3 h 26"/>
                      <a:gd name="T10" fmla="*/ 32 w 37"/>
                      <a:gd name="T11" fmla="*/ 0 h 26"/>
                      <a:gd name="T12" fmla="*/ 35 w 37"/>
                      <a:gd name="T13" fmla="*/ 7 h 26"/>
                      <a:gd name="T14" fmla="*/ 29 w 37"/>
                      <a:gd name="T15" fmla="*/ 10 h 26"/>
                      <a:gd name="T16" fmla="*/ 22 w 37"/>
                      <a:gd name="T17" fmla="*/ 13 h 26"/>
                      <a:gd name="T18" fmla="*/ 15 w 37"/>
                      <a:gd name="T19" fmla="*/ 15 h 26"/>
                      <a:gd name="T20" fmla="*/ 8 w 37"/>
                      <a:gd name="T21" fmla="*/ 18 h 26"/>
                      <a:gd name="T22" fmla="*/ 0 w 37"/>
                      <a:gd name="T23" fmla="*/ 22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26">
                        <a:moveTo>
                          <a:pt x="0" y="26"/>
                        </a:moveTo>
                        <a:lnTo>
                          <a:pt x="2" y="15"/>
                        </a:lnTo>
                        <a:lnTo>
                          <a:pt x="10" y="12"/>
                        </a:lnTo>
                        <a:lnTo>
                          <a:pt x="20" y="7"/>
                        </a:lnTo>
                        <a:lnTo>
                          <a:pt x="28" y="4"/>
                        </a:lnTo>
                        <a:lnTo>
                          <a:pt x="34" y="0"/>
                        </a:lnTo>
                        <a:lnTo>
                          <a:pt x="37" y="8"/>
                        </a:lnTo>
                        <a:lnTo>
                          <a:pt x="31" y="12"/>
                        </a:lnTo>
                        <a:lnTo>
                          <a:pt x="23" y="15"/>
                        </a:lnTo>
                        <a:lnTo>
                          <a:pt x="16" y="18"/>
                        </a:lnTo>
                        <a:lnTo>
                          <a:pt x="8" y="21"/>
                        </a:lnTo>
                        <a:lnTo>
                          <a:pt x="0" y="26"/>
                        </a:lnTo>
                        <a:close/>
                      </a:path>
                    </a:pathLst>
                  </a:custGeom>
                  <a:solidFill>
                    <a:srgbClr val="E0E0E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grpSp>
            <p:nvGrpSpPr>
              <p:cNvPr id="31" name="Group 116"/>
              <p:cNvGrpSpPr>
                <a:grpSpLocks/>
              </p:cNvGrpSpPr>
              <p:nvPr/>
            </p:nvGrpSpPr>
            <p:grpSpPr bwMode="auto">
              <a:xfrm>
                <a:off x="860" y="3376"/>
                <a:ext cx="83" cy="135"/>
                <a:chOff x="860" y="3376"/>
                <a:chExt cx="83" cy="135"/>
              </a:xfrm>
            </p:grpSpPr>
            <p:sp>
              <p:nvSpPr>
                <p:cNvPr id="33" name="Freeform 117"/>
                <p:cNvSpPr>
                  <a:spLocks noChangeArrowheads="1"/>
                </p:cNvSpPr>
                <p:nvPr/>
              </p:nvSpPr>
              <p:spPr bwMode="auto">
                <a:xfrm flipH="1">
                  <a:off x="860" y="3376"/>
                  <a:ext cx="83" cy="135"/>
                </a:xfrm>
                <a:custGeom>
                  <a:avLst/>
                  <a:gdLst>
                    <a:gd name="T0" fmla="*/ 37 w 76"/>
                    <a:gd name="T1" fmla="*/ 21 h 118"/>
                    <a:gd name="T2" fmla="*/ 54 w 76"/>
                    <a:gd name="T3" fmla="*/ 18 h 118"/>
                    <a:gd name="T4" fmla="*/ 62 w 76"/>
                    <a:gd name="T5" fmla="*/ 15 h 118"/>
                    <a:gd name="T6" fmla="*/ 63 w 76"/>
                    <a:gd name="T7" fmla="*/ 10 h 118"/>
                    <a:gd name="T8" fmla="*/ 63 w 76"/>
                    <a:gd name="T9" fmla="*/ 6 h 118"/>
                    <a:gd name="T10" fmla="*/ 68 w 76"/>
                    <a:gd name="T11" fmla="*/ 1 h 118"/>
                    <a:gd name="T12" fmla="*/ 76 w 76"/>
                    <a:gd name="T13" fmla="*/ 0 h 118"/>
                    <a:gd name="T14" fmla="*/ 83 w 76"/>
                    <a:gd name="T15" fmla="*/ 0 h 118"/>
                    <a:gd name="T16" fmla="*/ 74 w 76"/>
                    <a:gd name="T17" fmla="*/ 106 h 118"/>
                    <a:gd name="T18" fmla="*/ 68 w 76"/>
                    <a:gd name="T19" fmla="*/ 116 h 118"/>
                    <a:gd name="T20" fmla="*/ 59 w 76"/>
                    <a:gd name="T21" fmla="*/ 125 h 118"/>
                    <a:gd name="T22" fmla="*/ 46 w 76"/>
                    <a:gd name="T23" fmla="*/ 132 h 118"/>
                    <a:gd name="T24" fmla="*/ 32 w 76"/>
                    <a:gd name="T25" fmla="*/ 134 h 118"/>
                    <a:gd name="T26" fmla="*/ 14 w 76"/>
                    <a:gd name="T27" fmla="*/ 135 h 118"/>
                    <a:gd name="T28" fmla="*/ 2 w 76"/>
                    <a:gd name="T29" fmla="*/ 134 h 118"/>
                    <a:gd name="T30" fmla="*/ 0 w 76"/>
                    <a:gd name="T31" fmla="*/ 126 h 118"/>
                    <a:gd name="T32" fmla="*/ 2 w 76"/>
                    <a:gd name="T33" fmla="*/ 117 h 118"/>
                    <a:gd name="T34" fmla="*/ 9 w 76"/>
                    <a:gd name="T35" fmla="*/ 88 h 118"/>
                    <a:gd name="T36" fmla="*/ 16 w 76"/>
                    <a:gd name="T37" fmla="*/ 58 h 118"/>
                    <a:gd name="T38" fmla="*/ 20 w 76"/>
                    <a:gd name="T39" fmla="*/ 37 h 118"/>
                    <a:gd name="T40" fmla="*/ 20 w 76"/>
                    <a:gd name="T41" fmla="*/ 30 h 118"/>
                    <a:gd name="T42" fmla="*/ 23 w 76"/>
                    <a:gd name="T43" fmla="*/ 22 h 118"/>
                    <a:gd name="T44" fmla="*/ 28 w 76"/>
                    <a:gd name="T45" fmla="*/ 21 h 118"/>
                    <a:gd name="T46" fmla="*/ 37 w 76"/>
                    <a:gd name="T47" fmla="*/ 21 h 1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118">
                      <a:moveTo>
                        <a:pt x="34" y="18"/>
                      </a:moveTo>
                      <a:lnTo>
                        <a:pt x="49" y="16"/>
                      </a:lnTo>
                      <a:lnTo>
                        <a:pt x="57" y="13"/>
                      </a:lnTo>
                      <a:lnTo>
                        <a:pt x="58" y="9"/>
                      </a:lnTo>
                      <a:lnTo>
                        <a:pt x="58" y="5"/>
                      </a:lnTo>
                      <a:lnTo>
                        <a:pt x="62" y="1"/>
                      </a:lnTo>
                      <a:lnTo>
                        <a:pt x="70" y="0"/>
                      </a:lnTo>
                      <a:lnTo>
                        <a:pt x="76" y="0"/>
                      </a:lnTo>
                      <a:lnTo>
                        <a:pt x="68" y="93"/>
                      </a:lnTo>
                      <a:lnTo>
                        <a:pt x="62" y="101"/>
                      </a:lnTo>
                      <a:lnTo>
                        <a:pt x="54" y="109"/>
                      </a:lnTo>
                      <a:lnTo>
                        <a:pt x="42" y="115"/>
                      </a:lnTo>
                      <a:lnTo>
                        <a:pt x="29" y="117"/>
                      </a:lnTo>
                      <a:lnTo>
                        <a:pt x="13" y="118"/>
                      </a:lnTo>
                      <a:lnTo>
                        <a:pt x="2" y="117"/>
                      </a:lnTo>
                      <a:lnTo>
                        <a:pt x="0" y="110"/>
                      </a:lnTo>
                      <a:lnTo>
                        <a:pt x="2" y="102"/>
                      </a:lnTo>
                      <a:lnTo>
                        <a:pt x="8" y="77"/>
                      </a:lnTo>
                      <a:lnTo>
                        <a:pt x="15" y="51"/>
                      </a:lnTo>
                      <a:lnTo>
                        <a:pt x="18" y="32"/>
                      </a:lnTo>
                      <a:lnTo>
                        <a:pt x="18" y="26"/>
                      </a:lnTo>
                      <a:lnTo>
                        <a:pt x="21" y="19"/>
                      </a:lnTo>
                      <a:lnTo>
                        <a:pt x="26" y="18"/>
                      </a:lnTo>
                      <a:lnTo>
                        <a:pt x="34" y="18"/>
                      </a:lnTo>
                      <a:close/>
                    </a:path>
                  </a:pathLst>
                </a:custGeom>
                <a:solidFill>
                  <a:srgbClr val="404040"/>
                </a:solidFill>
                <a:ln w="144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4" name="Freeform 118"/>
                <p:cNvSpPr>
                  <a:spLocks noChangeArrowheads="1"/>
                </p:cNvSpPr>
                <p:nvPr/>
              </p:nvSpPr>
              <p:spPr bwMode="auto">
                <a:xfrm flipH="1">
                  <a:off x="864" y="3383"/>
                  <a:ext cx="71" cy="123"/>
                </a:xfrm>
                <a:custGeom>
                  <a:avLst/>
                  <a:gdLst>
                    <a:gd name="T0" fmla="*/ 25 w 66"/>
                    <a:gd name="T1" fmla="*/ 24 h 108"/>
                    <a:gd name="T2" fmla="*/ 39 w 66"/>
                    <a:gd name="T3" fmla="*/ 24 h 108"/>
                    <a:gd name="T4" fmla="*/ 53 w 66"/>
                    <a:gd name="T5" fmla="*/ 21 h 108"/>
                    <a:gd name="T6" fmla="*/ 61 w 66"/>
                    <a:gd name="T7" fmla="*/ 17 h 108"/>
                    <a:gd name="T8" fmla="*/ 65 w 66"/>
                    <a:gd name="T9" fmla="*/ 11 h 108"/>
                    <a:gd name="T10" fmla="*/ 71 w 66"/>
                    <a:gd name="T11" fmla="*/ 0 h 108"/>
                    <a:gd name="T12" fmla="*/ 62 w 66"/>
                    <a:gd name="T13" fmla="*/ 96 h 108"/>
                    <a:gd name="T14" fmla="*/ 56 w 66"/>
                    <a:gd name="T15" fmla="*/ 103 h 108"/>
                    <a:gd name="T16" fmla="*/ 51 w 66"/>
                    <a:gd name="T17" fmla="*/ 112 h 108"/>
                    <a:gd name="T18" fmla="*/ 42 w 66"/>
                    <a:gd name="T19" fmla="*/ 117 h 108"/>
                    <a:gd name="T20" fmla="*/ 33 w 66"/>
                    <a:gd name="T21" fmla="*/ 118 h 108"/>
                    <a:gd name="T22" fmla="*/ 25 w 66"/>
                    <a:gd name="T23" fmla="*/ 121 h 108"/>
                    <a:gd name="T24" fmla="*/ 16 w 66"/>
                    <a:gd name="T25" fmla="*/ 123 h 108"/>
                    <a:gd name="T26" fmla="*/ 8 w 66"/>
                    <a:gd name="T27" fmla="*/ 123 h 108"/>
                    <a:gd name="T28" fmla="*/ 2 w 66"/>
                    <a:gd name="T29" fmla="*/ 121 h 108"/>
                    <a:gd name="T30" fmla="*/ 0 w 66"/>
                    <a:gd name="T31" fmla="*/ 117 h 108"/>
                    <a:gd name="T32" fmla="*/ 2 w 66"/>
                    <a:gd name="T33" fmla="*/ 109 h 108"/>
                    <a:gd name="T34" fmla="*/ 8 w 66"/>
                    <a:gd name="T35" fmla="*/ 93 h 108"/>
                    <a:gd name="T36" fmla="*/ 18 w 66"/>
                    <a:gd name="T37" fmla="*/ 36 h 108"/>
                    <a:gd name="T38" fmla="*/ 19 w 66"/>
                    <a:gd name="T39" fmla="*/ 30 h 108"/>
                    <a:gd name="T40" fmla="*/ 25 w 66"/>
                    <a:gd name="T41" fmla="*/ 24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08">
                      <a:moveTo>
                        <a:pt x="23" y="21"/>
                      </a:moveTo>
                      <a:lnTo>
                        <a:pt x="36" y="21"/>
                      </a:lnTo>
                      <a:lnTo>
                        <a:pt x="49" y="18"/>
                      </a:lnTo>
                      <a:lnTo>
                        <a:pt x="57" y="15"/>
                      </a:lnTo>
                      <a:lnTo>
                        <a:pt x="60" y="10"/>
                      </a:lnTo>
                      <a:lnTo>
                        <a:pt x="66" y="0"/>
                      </a:lnTo>
                      <a:lnTo>
                        <a:pt x="58" y="84"/>
                      </a:lnTo>
                      <a:lnTo>
                        <a:pt x="52" y="90"/>
                      </a:lnTo>
                      <a:lnTo>
                        <a:pt x="47" y="98"/>
                      </a:lnTo>
                      <a:lnTo>
                        <a:pt x="39" y="103"/>
                      </a:lnTo>
                      <a:lnTo>
                        <a:pt x="31" y="104"/>
                      </a:lnTo>
                      <a:lnTo>
                        <a:pt x="23" y="106"/>
                      </a:lnTo>
                      <a:lnTo>
                        <a:pt x="15" y="108"/>
                      </a:lnTo>
                      <a:lnTo>
                        <a:pt x="7" y="108"/>
                      </a:lnTo>
                      <a:lnTo>
                        <a:pt x="2" y="106"/>
                      </a:lnTo>
                      <a:lnTo>
                        <a:pt x="0" y="103"/>
                      </a:lnTo>
                      <a:lnTo>
                        <a:pt x="2" y="96"/>
                      </a:lnTo>
                      <a:lnTo>
                        <a:pt x="7" y="82"/>
                      </a:lnTo>
                      <a:lnTo>
                        <a:pt x="17" y="32"/>
                      </a:lnTo>
                      <a:lnTo>
                        <a:pt x="18" y="26"/>
                      </a:lnTo>
                      <a:lnTo>
                        <a:pt x="23" y="21"/>
                      </a:lnTo>
                      <a:close/>
                    </a:path>
                  </a:pathLst>
                </a:custGeom>
                <a:solidFill>
                  <a:srgbClr val="60606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pic>
          <p:nvPicPr>
            <p:cNvPr id="20" name="Picture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 y="3059"/>
              <a:ext cx="666" cy="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Line 120"/>
            <p:cNvSpPr>
              <a:spLocks noChangeShapeType="1"/>
            </p:cNvSpPr>
            <p:nvPr/>
          </p:nvSpPr>
          <p:spPr bwMode="auto">
            <a:xfrm>
              <a:off x="1343" y="3422"/>
              <a:ext cx="2804" cy="0"/>
            </a:xfrm>
            <a:prstGeom prst="line">
              <a:avLst/>
            </a:prstGeom>
            <a:noFill/>
            <a:ln w="72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 name="Line 121"/>
            <p:cNvSpPr>
              <a:spLocks noChangeShapeType="1"/>
            </p:cNvSpPr>
            <p:nvPr/>
          </p:nvSpPr>
          <p:spPr bwMode="auto">
            <a:xfrm>
              <a:off x="1389" y="3158"/>
              <a:ext cx="2713" cy="0"/>
            </a:xfrm>
            <a:prstGeom prst="line">
              <a:avLst/>
            </a:prstGeom>
            <a:noFill/>
            <a:ln w="36000">
              <a:solidFill>
                <a:srgbClr val="66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5" name="Text Box 122"/>
            <p:cNvSpPr txBox="1">
              <a:spLocks noChangeArrowheads="1"/>
            </p:cNvSpPr>
            <p:nvPr/>
          </p:nvSpPr>
          <p:spPr bwMode="auto">
            <a:xfrm>
              <a:off x="1902" y="3503"/>
              <a:ext cx="1746"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9pPr>
            </a:lstStyle>
            <a:p>
              <a:pPr>
                <a:buClrTx/>
                <a:buFontTx/>
                <a:buNone/>
              </a:pPr>
              <a:r>
                <a:rPr lang="it-IT" altLang="it-IT" sz="1400" b="1" dirty="0">
                  <a:solidFill>
                    <a:srgbClr val="002060"/>
                  </a:solidFill>
                </a:rPr>
                <a:t>Collegamento fisico in fibra ottica</a:t>
              </a:r>
            </a:p>
          </p:txBody>
        </p:sp>
        <p:sp>
          <p:nvSpPr>
            <p:cNvPr id="26" name="Text Box 123"/>
            <p:cNvSpPr txBox="1">
              <a:spLocks noChangeArrowheads="1"/>
            </p:cNvSpPr>
            <p:nvPr/>
          </p:nvSpPr>
          <p:spPr bwMode="auto">
            <a:xfrm>
              <a:off x="1902" y="3158"/>
              <a:ext cx="1799"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9pPr>
            </a:lstStyle>
            <a:p>
              <a:pPr>
                <a:buClrTx/>
                <a:buFontTx/>
                <a:buNone/>
              </a:pPr>
              <a:r>
                <a:rPr lang="it-IT" altLang="it-IT" sz="1400" b="1" dirty="0">
                  <a:solidFill>
                    <a:srgbClr val="C00000"/>
                  </a:solidFill>
                </a:rPr>
                <a:t>Collegamento logico RUPAR/SPC</a:t>
              </a:r>
            </a:p>
          </p:txBody>
        </p:sp>
        <p:sp>
          <p:nvSpPr>
            <p:cNvPr id="27" name="Text Box 124"/>
            <p:cNvSpPr txBox="1">
              <a:spLocks noChangeArrowheads="1"/>
            </p:cNvSpPr>
            <p:nvPr/>
          </p:nvSpPr>
          <p:spPr bwMode="auto">
            <a:xfrm>
              <a:off x="4156" y="2832"/>
              <a:ext cx="1006"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9pPr>
            </a:lstStyle>
            <a:p>
              <a:pPr>
                <a:buClrTx/>
                <a:buFontTx/>
                <a:buNone/>
              </a:pPr>
              <a:r>
                <a:rPr lang="it-IT" altLang="it-IT" sz="1400" b="1" dirty="0">
                  <a:solidFill>
                    <a:srgbClr val="C00000"/>
                  </a:solidFill>
                </a:rPr>
                <a:t>Datacenter Cloud </a:t>
              </a:r>
            </a:p>
          </p:txBody>
        </p:sp>
        <p:sp>
          <p:nvSpPr>
            <p:cNvPr id="28" name="Text Box 125"/>
            <p:cNvSpPr txBox="1">
              <a:spLocks noChangeArrowheads="1"/>
            </p:cNvSpPr>
            <p:nvPr/>
          </p:nvSpPr>
          <p:spPr bwMode="auto">
            <a:xfrm>
              <a:off x="234" y="2877"/>
              <a:ext cx="1536"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chemeClr val="bg1"/>
                  </a:solidFill>
                  <a:latin typeface="Arial" panose="020B0604020202020204" pitchFamily="34" charset="0"/>
                  <a:ea typeface="MS PGothic" panose="020B0600070205080204" pitchFamily="34" charset="-128"/>
                </a:defRPr>
              </a:lvl9pPr>
            </a:lstStyle>
            <a:p>
              <a:pPr>
                <a:buClrTx/>
                <a:buFontTx/>
                <a:buNone/>
              </a:pPr>
              <a:r>
                <a:rPr lang="it-IT" altLang="it-IT" sz="1400" b="1" dirty="0">
                  <a:solidFill>
                    <a:srgbClr val="C00000"/>
                  </a:solidFill>
                </a:rPr>
                <a:t>Funzionario in sede Comune</a:t>
              </a:r>
            </a:p>
          </p:txBody>
        </p:sp>
      </p:grpSp>
    </p:spTree>
    <p:extLst>
      <p:ext uri="{BB962C8B-B14F-4D97-AF65-F5344CB8AC3E}">
        <p14:creationId xmlns:p14="http://schemas.microsoft.com/office/powerpoint/2010/main" val="180526031"/>
      </p:ext>
    </p:extLst>
  </p:cSld>
  <p:clrMapOvr>
    <a:masterClrMapping/>
  </p:clrMapOvr>
  <p:transition advClick="0" advTm="1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21" name="Rectangle 1"/>
          <p:cNvSpPr>
            <a:spLocks noChangeArrowheads="1"/>
          </p:cNvSpPr>
          <p:nvPr/>
        </p:nvSpPr>
        <p:spPr bwMode="auto">
          <a:xfrm>
            <a:off x="3221250" y="875877"/>
            <a:ext cx="3006934"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168275" indent="-166688">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1pPr>
            <a:lvl2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2pPr>
            <a:lvl3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3pPr>
            <a:lvl4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4pPr>
            <a:lvl5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9pPr>
          </a:lstStyle>
          <a:p>
            <a:pPr>
              <a:buSzPct val="100000"/>
              <a:defRPr/>
            </a:pPr>
            <a:r>
              <a:rPr lang="it-IT" sz="1400" b="1" dirty="0" smtClean="0">
                <a:solidFill>
                  <a:srgbClr val="004080"/>
                </a:solidFill>
              </a:rPr>
              <a:t>	</a:t>
            </a:r>
            <a:r>
              <a:rPr lang="it-IT" sz="1600" b="1" dirty="0" smtClean="0">
                <a:solidFill>
                  <a:srgbClr val="C00000"/>
                </a:solidFill>
              </a:rPr>
              <a:t>INIZIATIVE GIÀ ATTIVE</a:t>
            </a:r>
            <a:endParaRPr lang="it-IT" sz="1400" b="1" dirty="0" smtClean="0">
              <a:solidFill>
                <a:srgbClr val="004080"/>
              </a:solidFill>
            </a:endParaRPr>
          </a:p>
        </p:txBody>
      </p:sp>
      <p:sp>
        <p:nvSpPr>
          <p:cNvPr id="22" name="Rectangle 2"/>
          <p:cNvSpPr>
            <a:spLocks noChangeArrowheads="1"/>
          </p:cNvSpPr>
          <p:nvPr/>
        </p:nvSpPr>
        <p:spPr bwMode="auto">
          <a:xfrm>
            <a:off x="324921" y="-26987"/>
            <a:ext cx="8229600" cy="6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a:solidFill>
                  <a:srgbClr val="000000"/>
                </a:solidFill>
                <a:latin typeface="Arial" panose="020B0604020202020204" pitchFamily="34" charset="0"/>
                <a:ea typeface="MS PGothic" panose="020B0600070205080204" pitchFamily="34" charset="-128"/>
              </a:defRPr>
            </a:lvl9pPr>
          </a:lstStyle>
          <a:p>
            <a:pPr lvl="0" algn="ctr" eaLnBrk="1" hangingPunct="1">
              <a:buSzPct val="100000"/>
              <a:tabLst/>
              <a:defRPr/>
            </a:pPr>
            <a:r>
              <a:rPr lang="it-IT" sz="2000" b="1" dirty="0">
                <a:solidFill>
                  <a:srgbClr val="CC3300"/>
                </a:solidFill>
                <a:effectLst>
                  <a:outerShdw blurRad="38100" dist="38100" dir="2700000" algn="tl">
                    <a:srgbClr val="C0C0C0"/>
                  </a:outerShdw>
                </a:effectLst>
                <a:latin typeface="Arial Rounded MT Bold" panose="020F0704030504030204" pitchFamily="34" charset="0"/>
                <a:ea typeface="ＭＳ Ｐゴシック" panose="020B0600070205080204" pitchFamily="34" charset="-128"/>
              </a:rPr>
              <a:t>Il nuovo ecosistema per la Pubblica Amministrazione Locale</a:t>
            </a:r>
          </a:p>
          <a:p>
            <a:pPr algn="ctr" eaLnBrk="1" hangingPunct="1">
              <a:buSzPct val="100000"/>
              <a:defRPr/>
            </a:pPr>
            <a:r>
              <a:rPr lang="it-IT" sz="3200" b="1" dirty="0" smtClean="0">
                <a:solidFill>
                  <a:srgbClr val="CC3300"/>
                </a:solidFill>
                <a:effectLst>
                  <a:outerShdw blurRad="38100" dist="38100" dir="2700000" algn="tl">
                    <a:srgbClr val="C0C0C0"/>
                  </a:outerShdw>
                </a:effectLst>
                <a:latin typeface="Arial Rounded MT Bold" panose="020F0704030504030204" pitchFamily="34" charset="0"/>
              </a:rPr>
              <a:t>La RUPAR per i Comuni</a:t>
            </a:r>
            <a:endParaRPr lang="it-IT" sz="2800" b="1" dirty="0" smtClean="0">
              <a:solidFill>
                <a:srgbClr val="004080"/>
              </a:solidFill>
              <a:effectLst>
                <a:outerShdw blurRad="38100" dist="38100" dir="2700000" algn="tl">
                  <a:srgbClr val="C0C0C0"/>
                </a:outerShdw>
              </a:effectLst>
              <a:latin typeface="Arial Rounded MT Bold" panose="020F0704030504030204" pitchFamily="34" charset="0"/>
            </a:endParaRPr>
          </a:p>
        </p:txBody>
      </p:sp>
      <p:sp>
        <p:nvSpPr>
          <p:cNvPr id="23" name="Rectangle 1"/>
          <p:cNvSpPr>
            <a:spLocks noChangeArrowheads="1"/>
          </p:cNvSpPr>
          <p:nvPr/>
        </p:nvSpPr>
        <p:spPr bwMode="auto">
          <a:xfrm>
            <a:off x="467544" y="1246187"/>
            <a:ext cx="3528392" cy="2602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168275" indent="-166688">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1pPr>
            <a:lvl2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2pPr>
            <a:lvl3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3pPr>
            <a:lvl4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4pPr>
            <a:lvl5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9pPr>
          </a:lstStyle>
          <a:p>
            <a:pPr>
              <a:buSzPct val="100000"/>
              <a:defRPr/>
            </a:pPr>
            <a:r>
              <a:rPr lang="it-IT" sz="1600" b="1" dirty="0" smtClean="0">
                <a:solidFill>
                  <a:srgbClr val="C00000"/>
                </a:solidFill>
              </a:rPr>
              <a:t>Livello infrastrutturale</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Banda Ultra Larga</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Rete RUPAR-SPC e relativi servizi infrastrutturali di rete</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Cooperazione Applicativa, Porta di Dominio certificata (</a:t>
            </a:r>
            <a:r>
              <a:rPr lang="it-IT" sz="1400" b="1" dirty="0" err="1" smtClean="0">
                <a:solidFill>
                  <a:srgbClr val="004080"/>
                </a:solidFill>
              </a:rPr>
              <a:t>FastTrack</a:t>
            </a:r>
            <a:r>
              <a:rPr lang="it-IT" sz="1400" b="1" dirty="0" smtClean="0">
                <a:solidFill>
                  <a:srgbClr val="004080"/>
                </a:solidFill>
              </a:rPr>
              <a:t>)</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Gestore di Identità (</a:t>
            </a:r>
            <a:r>
              <a:rPr lang="it-IT" sz="1400" b="1" dirty="0" err="1" smtClean="0">
                <a:solidFill>
                  <a:srgbClr val="004080"/>
                </a:solidFill>
              </a:rPr>
              <a:t>IdP</a:t>
            </a:r>
            <a:r>
              <a:rPr lang="it-IT" sz="1400" b="1" dirty="0" smtClean="0">
                <a:solidFill>
                  <a:srgbClr val="004080"/>
                </a:solidFill>
              </a:rPr>
              <a:t> – SPID)</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Posta Elettronica Certificata (PEC)</a:t>
            </a:r>
          </a:p>
          <a:p>
            <a:pPr marL="215900" indent="-214313">
              <a:buSzPct val="45000"/>
              <a:defRPr/>
            </a:pPr>
            <a:endParaRPr lang="it-IT" dirty="0" smtClean="0"/>
          </a:p>
          <a:p>
            <a:pPr>
              <a:buSzPct val="100000"/>
              <a:defRPr/>
            </a:pPr>
            <a:r>
              <a:rPr lang="it-IT" sz="1400" b="1" dirty="0" smtClean="0">
                <a:solidFill>
                  <a:srgbClr val="004080"/>
                </a:solidFill>
              </a:rPr>
              <a:t>	</a:t>
            </a:r>
          </a:p>
        </p:txBody>
      </p:sp>
      <p:sp>
        <p:nvSpPr>
          <p:cNvPr id="24" name="Rectangle 1"/>
          <p:cNvSpPr>
            <a:spLocks noChangeArrowheads="1"/>
          </p:cNvSpPr>
          <p:nvPr/>
        </p:nvSpPr>
        <p:spPr bwMode="auto">
          <a:xfrm>
            <a:off x="4067944" y="1246187"/>
            <a:ext cx="4896544" cy="3172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168275" indent="-166688">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1pPr>
            <a:lvl2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2pPr>
            <a:lvl3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3pPr>
            <a:lvl4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4pPr>
            <a:lvl5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9pPr>
          </a:lstStyle>
          <a:p>
            <a:pPr>
              <a:buSzPct val="100000"/>
              <a:defRPr/>
            </a:pPr>
            <a:r>
              <a:rPr lang="it-IT" sz="1400" b="1" dirty="0" smtClean="0">
                <a:solidFill>
                  <a:srgbClr val="004080"/>
                </a:solidFill>
              </a:rPr>
              <a:t>	</a:t>
            </a:r>
            <a:r>
              <a:rPr lang="it-IT" sz="1600" b="1" dirty="0" smtClean="0">
                <a:solidFill>
                  <a:srgbClr val="C00000"/>
                </a:solidFill>
              </a:rPr>
              <a:t>Livello di servizio</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Soggetto Aggregatore – Centrale di acquisto </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Sistema Informativo Territoriale (SIT Puglia)</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Nodo regionale per la fatturazione Elettronica</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Software di dematerializzazione in distribuzione Open Source (Protocollo Informatico e Gestione documentale)</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Componenti software in riuso per portali Anagrafi e Tributi </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Soluzione software in riuso dall'Umbria per SUAP/SUAE (Az. 1.5.2)</a:t>
            </a:r>
          </a:p>
          <a:p>
            <a:pPr>
              <a:buSzPct val="100000"/>
              <a:defRPr/>
            </a:pPr>
            <a:endParaRPr lang="it-IT" sz="1400" b="1" dirty="0" smtClean="0">
              <a:solidFill>
                <a:srgbClr val="004080"/>
              </a:solidFill>
            </a:endParaRPr>
          </a:p>
        </p:txBody>
      </p:sp>
      <p:sp>
        <p:nvSpPr>
          <p:cNvPr id="25" name="Rectangle 1"/>
          <p:cNvSpPr>
            <a:spLocks noChangeArrowheads="1"/>
          </p:cNvSpPr>
          <p:nvPr/>
        </p:nvSpPr>
        <p:spPr bwMode="auto">
          <a:xfrm>
            <a:off x="462026" y="4580906"/>
            <a:ext cx="7924800" cy="1064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68275" indent="-166688">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1pPr>
            <a:lvl2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2pPr>
            <a:lvl3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3pPr>
            <a:lvl4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4pPr>
            <a:lvl5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9pPr>
          </a:lstStyle>
          <a:p>
            <a:pPr marL="87313" lvl="1">
              <a:buSzPct val="100000"/>
              <a:tabLst>
                <a:tab pos="87313"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pPr>
            <a:r>
              <a:rPr lang="it-IT" sz="1600" b="1" dirty="0" smtClean="0">
                <a:solidFill>
                  <a:srgbClr val="C00000"/>
                </a:solidFill>
              </a:rPr>
              <a:t>NUOVI SERVIZI</a:t>
            </a:r>
          </a:p>
          <a:p>
            <a:pPr marL="269875" indent="-269875">
              <a:spcBef>
                <a:spcPts val="600"/>
              </a:spcBef>
              <a:buClr>
                <a:srgbClr val="004080"/>
              </a:buClr>
              <a:buSzPct val="100000"/>
              <a:buFont typeface="Wingdings" panose="05000000000000000000" pitchFamily="2" charset="2"/>
              <a:buChar char="Ø"/>
              <a:tabLst>
                <a:tab pos="446088" algn="l"/>
                <a:tab pos="715963"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pPr>
            <a:r>
              <a:rPr lang="it-IT" sz="1400" b="1" dirty="0" smtClean="0">
                <a:solidFill>
                  <a:srgbClr val="004080"/>
                </a:solidFill>
              </a:rPr>
              <a:t>Nodo regionale dei Pagamenti elettronici (già attivo)</a:t>
            </a:r>
          </a:p>
          <a:p>
            <a:pPr marL="269875" indent="-269875">
              <a:buClr>
                <a:srgbClr val="004080"/>
              </a:buClr>
              <a:buSzPct val="100000"/>
              <a:buFont typeface="Wingdings" panose="05000000000000000000" pitchFamily="2" charset="2"/>
              <a:buChar char="Ø"/>
              <a:tabLst>
                <a:tab pos="446088" algn="l"/>
                <a:tab pos="715963"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pPr>
            <a:r>
              <a:rPr lang="it-IT" sz="1400" b="1" dirty="0" smtClean="0">
                <a:solidFill>
                  <a:srgbClr val="004080"/>
                </a:solidFill>
              </a:rPr>
              <a:t>Conservazione a norma dei documenti digitali</a:t>
            </a:r>
          </a:p>
          <a:p>
            <a:pPr marL="269875" indent="-269875">
              <a:buClr>
                <a:srgbClr val="004080"/>
              </a:buClr>
              <a:buSzPct val="100000"/>
              <a:buFont typeface="Wingdings" panose="05000000000000000000" pitchFamily="2" charset="2"/>
              <a:buChar char="Ø"/>
              <a:tabLst>
                <a:tab pos="446088" algn="l"/>
                <a:tab pos="715963"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pPr>
            <a:r>
              <a:rPr lang="it-IT" sz="1400" b="1" dirty="0" smtClean="0">
                <a:solidFill>
                  <a:srgbClr val="004080"/>
                </a:solidFill>
              </a:rPr>
              <a:t>SOC (Security </a:t>
            </a:r>
            <a:r>
              <a:rPr lang="it-IT" sz="1400" b="1" dirty="0" err="1" smtClean="0">
                <a:solidFill>
                  <a:srgbClr val="004080"/>
                </a:solidFill>
              </a:rPr>
              <a:t>Operation</a:t>
            </a:r>
            <a:r>
              <a:rPr lang="it-IT" sz="1400" b="1" dirty="0" smtClean="0">
                <a:solidFill>
                  <a:srgbClr val="004080"/>
                </a:solidFill>
              </a:rPr>
              <a:t> Center), riferimento per sicurezza informatica </a:t>
            </a:r>
          </a:p>
        </p:txBody>
      </p:sp>
      <p:sp>
        <p:nvSpPr>
          <p:cNvPr id="26" name="Rectangle 1"/>
          <p:cNvSpPr>
            <a:spLocks noChangeArrowheads="1"/>
          </p:cNvSpPr>
          <p:nvPr/>
        </p:nvSpPr>
        <p:spPr bwMode="auto">
          <a:xfrm>
            <a:off x="462026" y="3617268"/>
            <a:ext cx="3691136" cy="848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168275" indent="-166688">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1pPr>
            <a:lvl2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2pPr>
            <a:lvl3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3pPr>
            <a:lvl4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4pPr>
            <a:lvl5pPr>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168275"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sz="1000">
                <a:solidFill>
                  <a:srgbClr val="000000"/>
                </a:solidFill>
                <a:latin typeface="Arial" panose="020B0604020202020204" pitchFamily="34" charset="0"/>
                <a:ea typeface="MS PGothic" panose="020B0600070205080204" pitchFamily="34" charset="-128"/>
              </a:defRPr>
            </a:lvl9pPr>
          </a:lstStyle>
          <a:p>
            <a:pPr marL="87313" lvl="1">
              <a:buSzPct val="100000"/>
              <a:tabLst>
                <a:tab pos="87313" algn="l"/>
                <a:tab pos="1682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pPr>
            <a:r>
              <a:rPr lang="it-IT" sz="1600" b="1" dirty="0" smtClean="0">
                <a:solidFill>
                  <a:srgbClr val="C00000"/>
                </a:solidFill>
              </a:rPr>
              <a:t>NUOVE INFRASTRUTTURE</a:t>
            </a:r>
          </a:p>
          <a:p>
            <a:pPr marL="287338" indent="-285750">
              <a:spcBef>
                <a:spcPts val="600"/>
              </a:spcBef>
              <a:buClr>
                <a:srgbClr val="004080"/>
              </a:buClr>
              <a:buSzPct val="100000"/>
              <a:buFont typeface="Wingdings" panose="05000000000000000000" pitchFamily="2" charset="2"/>
              <a:buChar char="Ø"/>
              <a:defRPr/>
            </a:pPr>
            <a:r>
              <a:rPr lang="it-IT" sz="1400" b="1" dirty="0" smtClean="0">
                <a:solidFill>
                  <a:srgbClr val="004080"/>
                </a:solidFill>
              </a:rPr>
              <a:t>Servizio Cloud per razionalizzazione Datacenter</a:t>
            </a:r>
          </a:p>
        </p:txBody>
      </p:sp>
    </p:spTree>
    <p:extLst>
      <p:ext uri="{BB962C8B-B14F-4D97-AF65-F5344CB8AC3E}">
        <p14:creationId xmlns:p14="http://schemas.microsoft.com/office/powerpoint/2010/main" val="128718455"/>
      </p:ext>
    </p:extLst>
  </p:cSld>
  <p:clrMapOvr>
    <a:masterClrMapping/>
  </p:clrMapOvr>
  <p:transition advClick="0" advTm="1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2" name="Rectangle 2"/>
          <p:cNvSpPr txBox="1">
            <a:spLocks noChangeArrowheads="1"/>
          </p:cNvSpPr>
          <p:nvPr/>
        </p:nvSpPr>
        <p:spPr bwMode="auto">
          <a:xfrm>
            <a:off x="395288" y="0"/>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3200" b="1" dirty="0" smtClean="0">
                <a:solidFill>
                  <a:srgbClr val="CC0000"/>
                </a:solidFill>
                <a:effectLst>
                  <a:outerShdw blurRad="38100" dist="38100" dir="2700000" algn="tl">
                    <a:srgbClr val="DDDDDD"/>
                  </a:outerShdw>
                </a:effectLst>
                <a:latin typeface="Arial Rounded MT Bold" charset="0"/>
              </a:rPr>
              <a:t>Servizi di e-government per la Regione</a:t>
            </a:r>
            <a:br>
              <a:rPr lang="it-IT" sz="3200" b="1" dirty="0" smtClean="0">
                <a:solidFill>
                  <a:srgbClr val="CC0000"/>
                </a:solidFill>
                <a:effectLst>
                  <a:outerShdw blurRad="38100" dist="38100" dir="2700000" algn="tl">
                    <a:srgbClr val="DDDDDD"/>
                  </a:outerShdw>
                </a:effectLst>
                <a:latin typeface="Arial Rounded MT Bold" charset="0"/>
              </a:rPr>
            </a:br>
            <a:r>
              <a:rPr lang="it-IT" sz="1600" b="1" dirty="0" smtClean="0">
                <a:solidFill>
                  <a:srgbClr val="CC0000"/>
                </a:solidFill>
                <a:effectLst>
                  <a:outerShdw blurRad="38100" dist="38100" dir="2700000" algn="tl">
                    <a:srgbClr val="DDDDDD"/>
                  </a:outerShdw>
                </a:effectLst>
              </a:rPr>
              <a:t>www.regione.puglia.it</a:t>
            </a:r>
            <a:br>
              <a:rPr lang="it-IT" sz="1600" b="1" dirty="0" smtClean="0">
                <a:solidFill>
                  <a:srgbClr val="CC0000"/>
                </a:solidFill>
                <a:effectLst>
                  <a:outerShdw blurRad="38100" dist="38100" dir="2700000" algn="tl">
                    <a:srgbClr val="DDDDDD"/>
                  </a:outerShdw>
                </a:effectLst>
              </a:rPr>
            </a:br>
            <a:r>
              <a:rPr lang="it-IT" sz="1600" b="1" dirty="0" smtClean="0">
                <a:solidFill>
                  <a:srgbClr val="CC0000"/>
                </a:solidFill>
                <a:effectLst>
                  <a:outerShdw blurRad="38100" dist="38100" dir="2700000" algn="tl">
                    <a:srgbClr val="DDDDDD"/>
                  </a:outerShdw>
                </a:effectLst>
              </a:rPr>
              <a:t>Sistema</a:t>
            </a:r>
            <a:r>
              <a:rPr lang="it-IT" sz="1600" dirty="0" smtClean="0">
                <a:solidFill>
                  <a:srgbClr val="CC0000"/>
                </a:solidFill>
              </a:rPr>
              <a:t> </a:t>
            </a:r>
            <a:r>
              <a:rPr lang="it-IT" sz="1600" b="1" dirty="0" smtClean="0">
                <a:solidFill>
                  <a:srgbClr val="CC0000"/>
                </a:solidFill>
                <a:effectLst>
                  <a:outerShdw blurRad="38100" dist="38100" dir="2700000" algn="tl">
                    <a:srgbClr val="DDDDDD"/>
                  </a:outerShdw>
                </a:effectLst>
              </a:rPr>
              <a:t>Informativo Regionale</a:t>
            </a:r>
            <a:r>
              <a:rPr lang="it-IT" sz="1600" dirty="0" smtClean="0">
                <a:solidFill>
                  <a:srgbClr val="CC0000"/>
                </a:solidFill>
              </a:rPr>
              <a:t> </a:t>
            </a:r>
            <a:endParaRPr lang="it-IT" sz="1600" dirty="0">
              <a:solidFill>
                <a:srgbClr val="CC0000"/>
              </a:solidFill>
            </a:endParaRPr>
          </a:p>
        </p:txBody>
      </p:sp>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129823"/>
            <a:ext cx="5580390" cy="2740898"/>
          </a:xfrm>
          <a:prstGeom prst="rect">
            <a:avLst/>
          </a:prstGeom>
        </p:spPr>
      </p:pic>
      <p:sp>
        <p:nvSpPr>
          <p:cNvPr id="20" name="Rettangolo 1"/>
          <p:cNvSpPr>
            <a:spLocks noChangeArrowheads="1"/>
          </p:cNvSpPr>
          <p:nvPr/>
        </p:nvSpPr>
        <p:spPr bwMode="auto">
          <a:xfrm>
            <a:off x="5622252" y="4788737"/>
            <a:ext cx="3312368" cy="1107996"/>
          </a:xfrm>
          <a:prstGeom prst="rect">
            <a:avLst/>
          </a:prstGeom>
          <a:noFill/>
          <a:ln w="9525">
            <a:noFill/>
            <a:miter lim="800000"/>
            <a:headEnd/>
            <a:tailEnd/>
          </a:ln>
        </p:spPr>
        <p:txBody>
          <a:bodyPr wrap="square">
            <a:spAutoFit/>
          </a:bodyPr>
          <a:lstStyle>
            <a:lvl1pPr marL="190500" indent="-1905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dirty="0"/>
          </a:p>
          <a:p>
            <a:endParaRPr lang="it-IT" sz="1400" b="1" dirty="0">
              <a:solidFill>
                <a:srgbClr val="004080"/>
              </a:solidFill>
            </a:endParaRPr>
          </a:p>
          <a:p>
            <a:r>
              <a:rPr lang="it-IT" sz="1400" b="1" dirty="0" smtClean="0">
                <a:solidFill>
                  <a:srgbClr val="CC0000"/>
                </a:solidFill>
              </a:rPr>
              <a:t>dematerializzare </a:t>
            </a:r>
            <a:r>
              <a:rPr lang="it-IT" sz="1400" b="1" dirty="0" smtClean="0">
                <a:solidFill>
                  <a:schemeClr val="tx2"/>
                </a:solidFill>
              </a:rPr>
              <a:t>atti </a:t>
            </a:r>
            <a:r>
              <a:rPr lang="it-IT" sz="1400" b="1" dirty="0">
                <a:solidFill>
                  <a:schemeClr val="tx2"/>
                </a:solidFill>
              </a:rPr>
              <a:t>e procedimenti</a:t>
            </a:r>
            <a:r>
              <a:rPr lang="it-IT" sz="1400" b="1" dirty="0">
                <a:solidFill>
                  <a:srgbClr val="CC0000"/>
                </a:solidFill>
              </a:rPr>
              <a:t>.</a:t>
            </a:r>
          </a:p>
          <a:p>
            <a:endParaRPr lang="it-IT" sz="1400" b="1" dirty="0">
              <a:solidFill>
                <a:srgbClr val="CC3300"/>
              </a:solidFill>
            </a:endParaRPr>
          </a:p>
          <a:p>
            <a:endParaRPr lang="it-IT" sz="1400" b="1" dirty="0">
              <a:solidFill>
                <a:srgbClr val="004080"/>
              </a:solidFill>
            </a:endParaRPr>
          </a:p>
        </p:txBody>
      </p:sp>
      <p:sp>
        <p:nvSpPr>
          <p:cNvPr id="21" name="Freccia a destra 20"/>
          <p:cNvSpPr/>
          <p:nvPr/>
        </p:nvSpPr>
        <p:spPr>
          <a:xfrm>
            <a:off x="4891740" y="4897854"/>
            <a:ext cx="504056" cy="216024"/>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1"/>
          <p:cNvSpPr>
            <a:spLocks noChangeArrowheads="1"/>
          </p:cNvSpPr>
          <p:nvPr/>
        </p:nvSpPr>
        <p:spPr bwMode="auto">
          <a:xfrm>
            <a:off x="5580112" y="4102443"/>
            <a:ext cx="3312368" cy="677108"/>
          </a:xfrm>
          <a:prstGeom prst="rect">
            <a:avLst/>
          </a:prstGeom>
          <a:noFill/>
          <a:ln w="9525">
            <a:noFill/>
            <a:miter lim="800000"/>
            <a:headEnd/>
            <a:tailEnd/>
          </a:ln>
        </p:spPr>
        <p:txBody>
          <a:bodyPr wrap="square">
            <a:spAutoFit/>
          </a:bodyPr>
          <a:lstStyle>
            <a:lvl1pPr marL="190500" indent="-1905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dirty="0"/>
          </a:p>
          <a:p>
            <a:pPr marL="0" indent="0"/>
            <a:r>
              <a:rPr lang="it-IT" sz="1400" b="1" dirty="0" smtClean="0">
                <a:solidFill>
                  <a:srgbClr val="004080"/>
                </a:solidFill>
              </a:rPr>
              <a:t>migliorare </a:t>
            </a:r>
            <a:r>
              <a:rPr lang="it-IT" sz="1400" b="1" dirty="0">
                <a:solidFill>
                  <a:srgbClr val="CC0000"/>
                </a:solidFill>
              </a:rPr>
              <a:t>l’efficienza interna </a:t>
            </a:r>
            <a:r>
              <a:rPr lang="it-IT" sz="1400" b="1" dirty="0">
                <a:solidFill>
                  <a:srgbClr val="004080"/>
                </a:solidFill>
              </a:rPr>
              <a:t>della struttura amministrativa </a:t>
            </a:r>
            <a:r>
              <a:rPr lang="it-IT" sz="1400" b="1" dirty="0" smtClean="0">
                <a:solidFill>
                  <a:srgbClr val="004080"/>
                </a:solidFill>
              </a:rPr>
              <a:t>regionale</a:t>
            </a:r>
            <a:endParaRPr lang="it-IT" sz="1400" b="1" dirty="0">
              <a:solidFill>
                <a:srgbClr val="004080"/>
              </a:solidFill>
            </a:endParaRPr>
          </a:p>
        </p:txBody>
      </p:sp>
      <p:sp>
        <p:nvSpPr>
          <p:cNvPr id="23" name="Rettangolo 1"/>
          <p:cNvSpPr>
            <a:spLocks noChangeArrowheads="1"/>
          </p:cNvSpPr>
          <p:nvPr/>
        </p:nvSpPr>
        <p:spPr bwMode="auto">
          <a:xfrm>
            <a:off x="229704" y="3836239"/>
            <a:ext cx="4548808" cy="2234458"/>
          </a:xfrm>
          <a:prstGeom prst="rect">
            <a:avLst/>
          </a:prstGeom>
          <a:noFill/>
          <a:ln w="9525">
            <a:noFill/>
            <a:miter lim="800000"/>
            <a:headEnd/>
            <a:tailEnd/>
          </a:ln>
        </p:spPr>
        <p:txBody>
          <a:bodyPr wrap="square">
            <a:spAutoFit/>
          </a:bodyPr>
          <a:lstStyle>
            <a:lvl1pPr marL="190500" indent="-1905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dirty="0"/>
          </a:p>
          <a:p>
            <a:pPr marL="0" indent="0" algn="just"/>
            <a:r>
              <a:rPr lang="it-IT" sz="1200" b="1" dirty="0">
                <a:solidFill>
                  <a:srgbClr val="004080"/>
                </a:solidFill>
              </a:rPr>
              <a:t>Nuovo approccio unitario per i </a:t>
            </a:r>
            <a:r>
              <a:rPr lang="it-IT" sz="1200" b="1" dirty="0">
                <a:solidFill>
                  <a:srgbClr val="CC0000"/>
                </a:solidFill>
              </a:rPr>
              <a:t>servizi info-telematici della Regione Puglia</a:t>
            </a:r>
            <a:r>
              <a:rPr lang="it-IT" sz="1200" b="1" dirty="0">
                <a:solidFill>
                  <a:srgbClr val="004080"/>
                </a:solidFill>
              </a:rPr>
              <a:t>, realizzazione del SIRP (</a:t>
            </a:r>
            <a:r>
              <a:rPr lang="it-IT" sz="1200" b="1" dirty="0">
                <a:solidFill>
                  <a:srgbClr val="CC0000"/>
                </a:solidFill>
              </a:rPr>
              <a:t>Sistema Informativo della Regione Puglia</a:t>
            </a:r>
            <a:r>
              <a:rPr lang="it-IT" sz="1200" b="1" dirty="0">
                <a:solidFill>
                  <a:srgbClr val="004080"/>
                </a:solidFill>
              </a:rPr>
              <a:t>) come federazione di sistemi integrati da un’unica autenticazione,  modello di cooperazione applicativa </a:t>
            </a:r>
            <a:r>
              <a:rPr lang="it-IT" sz="1200" b="1" dirty="0" smtClean="0">
                <a:solidFill>
                  <a:srgbClr val="004080"/>
                </a:solidFill>
              </a:rPr>
              <a:t>con </a:t>
            </a:r>
            <a:r>
              <a:rPr lang="it-IT" sz="1200" b="1" dirty="0">
                <a:solidFill>
                  <a:srgbClr val="004080"/>
                </a:solidFill>
              </a:rPr>
              <a:t>sistemi di base condivisi</a:t>
            </a:r>
            <a:r>
              <a:rPr lang="it-IT" sz="1200" b="1" dirty="0" smtClean="0">
                <a:solidFill>
                  <a:srgbClr val="004080"/>
                </a:solidFill>
              </a:rPr>
              <a:t>:</a:t>
            </a:r>
          </a:p>
          <a:p>
            <a:pPr marL="0" indent="0" algn="just"/>
            <a:endParaRPr lang="it-IT" sz="1200" b="1" dirty="0">
              <a:solidFill>
                <a:srgbClr val="004080"/>
              </a:solidFill>
            </a:endParaRPr>
          </a:p>
          <a:p>
            <a:pPr algn="just">
              <a:lnSpc>
                <a:spcPct val="90000"/>
              </a:lnSpc>
              <a:buFontTx/>
              <a:buBlip>
                <a:blip r:embed="rId4"/>
              </a:buBlip>
            </a:pPr>
            <a:r>
              <a:rPr lang="it-IT" altLang="zh-CN" sz="1200" b="1" dirty="0" smtClean="0">
                <a:solidFill>
                  <a:srgbClr val="CC0000"/>
                </a:solidFill>
                <a:ea typeface="SimSun" panose="02010600030101010101" pitchFamily="2" charset="-122"/>
              </a:rPr>
              <a:t>Gestore documentale </a:t>
            </a:r>
          </a:p>
          <a:p>
            <a:pPr algn="just">
              <a:lnSpc>
                <a:spcPct val="90000"/>
              </a:lnSpc>
              <a:buFontTx/>
              <a:buBlip>
                <a:blip r:embed="rId4"/>
              </a:buBlip>
            </a:pPr>
            <a:r>
              <a:rPr lang="it-IT" altLang="zh-CN" sz="1200" b="1" dirty="0" smtClean="0">
                <a:solidFill>
                  <a:srgbClr val="CC0000"/>
                </a:solidFill>
                <a:ea typeface="SimSun" panose="02010600030101010101" pitchFamily="2" charset="-122"/>
              </a:rPr>
              <a:t>Gestore procedimenti</a:t>
            </a:r>
          </a:p>
          <a:p>
            <a:pPr algn="just">
              <a:lnSpc>
                <a:spcPct val="90000"/>
              </a:lnSpc>
              <a:buFontTx/>
              <a:buBlip>
                <a:blip r:embed="rId4"/>
              </a:buBlip>
            </a:pPr>
            <a:r>
              <a:rPr lang="it-IT" altLang="zh-CN" sz="1200" b="1" dirty="0" smtClean="0">
                <a:solidFill>
                  <a:srgbClr val="CC0000"/>
                </a:solidFill>
                <a:ea typeface="SimSun" panose="02010600030101010101" pitchFamily="2" charset="-122"/>
              </a:rPr>
              <a:t>Nuovo </a:t>
            </a:r>
            <a:r>
              <a:rPr lang="it-IT" altLang="zh-CN" sz="1200" b="1" dirty="0">
                <a:solidFill>
                  <a:srgbClr val="CC0000"/>
                </a:solidFill>
                <a:ea typeface="SimSun" panose="02010600030101010101" pitchFamily="2" charset="-122"/>
              </a:rPr>
              <a:t>Portale istituzionale www.regione.puglia.it</a:t>
            </a:r>
          </a:p>
          <a:p>
            <a:pPr algn="just">
              <a:lnSpc>
                <a:spcPct val="90000"/>
              </a:lnSpc>
              <a:buFontTx/>
              <a:buBlip>
                <a:blip r:embed="rId4"/>
              </a:buBlip>
            </a:pPr>
            <a:r>
              <a:rPr lang="it-IT" altLang="zh-CN" sz="1200" b="1" dirty="0">
                <a:solidFill>
                  <a:srgbClr val="CC0000"/>
                </a:solidFill>
                <a:ea typeface="SimSun" panose="02010600030101010101" pitchFamily="2" charset="-122"/>
              </a:rPr>
              <a:t>Servizio Open Data (www.dati.puglia.it).</a:t>
            </a:r>
          </a:p>
          <a:p>
            <a:endParaRPr lang="it-IT" sz="1400" b="1" dirty="0">
              <a:solidFill>
                <a:srgbClr val="004080"/>
              </a:solidFill>
            </a:endParaRPr>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23037">
            <a:off x="7658140" y="1348188"/>
            <a:ext cx="380484" cy="470169"/>
          </a:xfrm>
          <a:prstGeom prst="rect">
            <a:avLst/>
          </a:prstGeom>
        </p:spPr>
      </p:pic>
      <p:sp>
        <p:nvSpPr>
          <p:cNvPr id="14" name="CasellaDiTesto 13"/>
          <p:cNvSpPr txBox="1"/>
          <p:nvPr/>
        </p:nvSpPr>
        <p:spPr>
          <a:xfrm>
            <a:off x="7577798" y="1775345"/>
            <a:ext cx="1333223" cy="1431161"/>
          </a:xfrm>
          <a:prstGeom prst="rect">
            <a:avLst/>
          </a:prstGeom>
          <a:solidFill>
            <a:srgbClr val="FCDBC0"/>
          </a:solidFill>
          <a:effectLst/>
        </p:spPr>
        <p:txBody>
          <a:bodyPr wrap="square" rtlCol="0">
            <a:spAutoFit/>
          </a:bodyPr>
          <a:lstStyle/>
          <a:p>
            <a:r>
              <a:rPr lang="it-IT" b="1" dirty="0">
                <a:solidFill>
                  <a:srgbClr val="C00000"/>
                </a:solidFill>
              </a:rPr>
              <a:t>UN PO’ DI </a:t>
            </a:r>
            <a:r>
              <a:rPr lang="it-IT" b="1" dirty="0" smtClean="0">
                <a:solidFill>
                  <a:srgbClr val="C00000"/>
                </a:solidFill>
              </a:rPr>
              <a:t>DATI</a:t>
            </a:r>
          </a:p>
          <a:p>
            <a:pPr lvl="0">
              <a:spcBef>
                <a:spcPts val="600"/>
              </a:spcBef>
            </a:pPr>
            <a:r>
              <a:rPr lang="it-IT" sz="800" b="1" dirty="0" smtClean="0">
                <a:solidFill>
                  <a:srgbClr val="C00000"/>
                </a:solidFill>
                <a:latin typeface="Avenir Book"/>
                <a:cs typeface="Avenir Book"/>
              </a:rPr>
              <a:t>100 </a:t>
            </a:r>
            <a:r>
              <a:rPr lang="it-IT" sz="800" b="1" dirty="0">
                <a:solidFill>
                  <a:srgbClr val="C00000"/>
                </a:solidFill>
                <a:latin typeface="Avenir Book"/>
                <a:cs typeface="Avenir Book"/>
              </a:rPr>
              <a:t>TB </a:t>
            </a:r>
            <a:r>
              <a:rPr lang="it-IT" sz="800" b="1" dirty="0">
                <a:solidFill>
                  <a:srgbClr val="004080"/>
                </a:solidFill>
                <a:latin typeface="Avenir Book"/>
                <a:cs typeface="Avenir Book"/>
              </a:rPr>
              <a:t>VOLUME ARCHIVI GESTITI </a:t>
            </a:r>
            <a:r>
              <a:rPr lang="it-IT" sz="800" b="1" dirty="0">
                <a:solidFill>
                  <a:srgbClr val="C00000"/>
                </a:solidFill>
                <a:latin typeface="Avenir Book"/>
                <a:cs typeface="Avenir Book"/>
              </a:rPr>
              <a:t>30.000 </a:t>
            </a:r>
            <a:r>
              <a:rPr lang="it-IT" sz="800" b="1" dirty="0">
                <a:solidFill>
                  <a:srgbClr val="004080"/>
                </a:solidFill>
                <a:latin typeface="Avenir Book"/>
                <a:cs typeface="Avenir Book"/>
              </a:rPr>
              <a:t>ATTI AMM./MESE</a:t>
            </a:r>
          </a:p>
          <a:p>
            <a:r>
              <a:rPr lang="it-IT" sz="800" b="1" dirty="0">
                <a:solidFill>
                  <a:srgbClr val="C00000"/>
                </a:solidFill>
                <a:latin typeface="Avenir Book"/>
                <a:cs typeface="Avenir Book"/>
              </a:rPr>
              <a:t>2,2 MILIONI </a:t>
            </a:r>
            <a:r>
              <a:rPr lang="it-IT" sz="800" b="1" dirty="0">
                <a:solidFill>
                  <a:srgbClr val="004080"/>
                </a:solidFill>
                <a:latin typeface="Avenir Book"/>
                <a:cs typeface="Avenir Book"/>
              </a:rPr>
              <a:t>DOCUMENTI DEMATERIALIZZATI</a:t>
            </a:r>
          </a:p>
          <a:p>
            <a:pPr lvl="0"/>
            <a:r>
              <a:rPr lang="it-IT" sz="800" b="1" dirty="0">
                <a:solidFill>
                  <a:srgbClr val="C00000"/>
                </a:solidFill>
                <a:latin typeface="Avenir Book"/>
                <a:cs typeface="Avenir Book"/>
              </a:rPr>
              <a:t>447.000 F</a:t>
            </a:r>
            <a:r>
              <a:rPr lang="it-IT" sz="800" b="1" dirty="0">
                <a:solidFill>
                  <a:srgbClr val="004080"/>
                </a:solidFill>
                <a:latin typeface="Avenir Book"/>
                <a:cs typeface="Avenir Book"/>
              </a:rPr>
              <a:t>ASCICOLI DIGITALI SU </a:t>
            </a:r>
            <a:r>
              <a:rPr lang="it-IT" sz="800" b="1" dirty="0" smtClean="0">
                <a:solidFill>
                  <a:srgbClr val="004080"/>
                </a:solidFill>
                <a:latin typeface="Avenir Book"/>
                <a:cs typeface="Avenir Book"/>
              </a:rPr>
              <a:t>DIOGENE</a:t>
            </a:r>
            <a:endParaRPr lang="it-IT" sz="800" b="1" dirty="0">
              <a:solidFill>
                <a:srgbClr val="004080"/>
              </a:solidFill>
              <a:latin typeface="Avenir Book"/>
              <a:cs typeface="Avenir Book"/>
            </a:endParaRPr>
          </a:p>
        </p:txBody>
      </p:sp>
    </p:spTree>
    <p:extLst>
      <p:ext uri="{BB962C8B-B14F-4D97-AF65-F5344CB8AC3E}">
        <p14:creationId xmlns:p14="http://schemas.microsoft.com/office/powerpoint/2010/main" val="433135497"/>
      </p:ext>
    </p:extLst>
  </p:cSld>
  <p:clrMapOvr>
    <a:masterClrMapping/>
  </p:clrMapOvr>
  <p:transition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36513" y="0"/>
            <a:ext cx="304801" cy="2708275"/>
          </a:xfrm>
          <a:prstGeom prst="rect">
            <a:avLst/>
          </a:prstGeom>
          <a:gradFill rotWithShape="1">
            <a:gsLst>
              <a:gs pos="0">
                <a:srgbClr val="336699">
                  <a:gamma/>
                  <a:shade val="46275"/>
                  <a:invGamma/>
                </a:srgbClr>
              </a:gs>
              <a:gs pos="100000">
                <a:srgbClr val="336699"/>
              </a:gs>
            </a:gsLst>
            <a:lin ang="5400000" scaled="1"/>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PROFILO  </a:t>
            </a:r>
            <a:r>
              <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SOCETARIO</a:t>
            </a:r>
          </a:p>
        </p:txBody>
      </p:sp>
      <p:sp>
        <p:nvSpPr>
          <p:cNvPr id="7" name="Rectangle 2"/>
          <p:cNvSpPr txBox="1">
            <a:spLocks noChangeArrowheads="1"/>
          </p:cNvSpPr>
          <p:nvPr/>
        </p:nvSpPr>
        <p:spPr bwMode="auto">
          <a:xfrm>
            <a:off x="544513" y="1125538"/>
            <a:ext cx="8229600" cy="4464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pPr>
              <a:buFontTx/>
              <a:buNone/>
              <a:defRPr/>
            </a:pPr>
            <a:r>
              <a:rPr lang="it-IT" sz="2400" b="1" dirty="0">
                <a:solidFill>
                  <a:srgbClr val="004080"/>
                </a:solidFill>
                <a:effectLst>
                  <a:outerShdw blurRad="38100" dist="38100" dir="2700000" algn="tl">
                    <a:srgbClr val="C0C0C0"/>
                  </a:outerShdw>
                </a:effectLst>
              </a:rPr>
              <a:t>A InnovaPuglia sono </a:t>
            </a:r>
            <a:r>
              <a:rPr lang="it-IT" sz="2400" b="1" dirty="0" smtClean="0">
                <a:solidFill>
                  <a:srgbClr val="004080"/>
                </a:solidFill>
                <a:effectLst>
                  <a:outerShdw blurRad="38100" dist="38100" dir="2700000" algn="tl">
                    <a:srgbClr val="C0C0C0"/>
                  </a:outerShdw>
                </a:effectLst>
              </a:rPr>
              <a:t>attribuite </a:t>
            </a:r>
            <a:r>
              <a:rPr lang="it-IT" sz="2400" b="1" dirty="0">
                <a:solidFill>
                  <a:srgbClr val="004080"/>
                </a:solidFill>
                <a:effectLst>
                  <a:outerShdw blurRad="38100" dist="38100" dir="2700000" algn="tl">
                    <a:srgbClr val="C0C0C0"/>
                  </a:outerShdw>
                </a:effectLst>
              </a:rPr>
              <a:t>anche funzioni di:</a:t>
            </a:r>
          </a:p>
          <a:p>
            <a:pPr algn="l">
              <a:buFontTx/>
              <a:buBlip>
                <a:blip r:embed="rId3"/>
              </a:buBlip>
              <a:defRPr/>
            </a:pPr>
            <a:r>
              <a:rPr lang="it-IT" sz="2400" b="1" dirty="0">
                <a:solidFill>
                  <a:srgbClr val="CC0000"/>
                </a:solidFill>
                <a:effectLst>
                  <a:outerShdw blurRad="38100" dist="38100" dir="2700000" algn="tl">
                    <a:srgbClr val="C0C0C0"/>
                  </a:outerShdw>
                </a:effectLst>
              </a:rPr>
              <a:t>Soggetto Aggregatore della regione Puglia </a:t>
            </a:r>
            <a:r>
              <a:rPr lang="it-IT" sz="2400" b="1" dirty="0">
                <a:solidFill>
                  <a:srgbClr val="004080"/>
                </a:solidFill>
                <a:effectLst>
                  <a:outerShdw blurRad="38100" dist="38100" dir="2700000" algn="tl">
                    <a:srgbClr val="C0C0C0"/>
                  </a:outerShdw>
                </a:effectLst>
              </a:rPr>
              <a:t>a cui sono delegate funzioni di:</a:t>
            </a:r>
            <a:endParaRPr lang="it-IT" sz="2400" b="1" dirty="0">
              <a:solidFill>
                <a:srgbClr val="CC0000"/>
              </a:solidFill>
              <a:effectLst>
                <a:outerShdw blurRad="38100" dist="38100" dir="2700000" algn="tl">
                  <a:srgbClr val="C0C0C0"/>
                </a:outerShdw>
              </a:effectLst>
            </a:endParaRPr>
          </a:p>
          <a:p>
            <a:pPr marL="342900" indent="-342900" algn="l">
              <a:buFont typeface="Wingdings" panose="05000000000000000000" pitchFamily="2" charset="2"/>
              <a:buChar char="v"/>
              <a:defRPr/>
            </a:pPr>
            <a:r>
              <a:rPr lang="it-IT" sz="2400" b="1" dirty="0">
                <a:solidFill>
                  <a:srgbClr val="CC0000"/>
                </a:solidFill>
                <a:effectLst>
                  <a:outerShdw blurRad="38100" dist="38100" dir="2700000" algn="tl">
                    <a:srgbClr val="C0C0C0"/>
                  </a:outerShdw>
                </a:effectLst>
              </a:rPr>
              <a:t> Stazione Unica Appaltante; </a:t>
            </a:r>
          </a:p>
          <a:p>
            <a:pPr marL="342900" indent="-342900" algn="l">
              <a:buFont typeface="Wingdings" panose="05000000000000000000" pitchFamily="2" charset="2"/>
              <a:buChar char="v"/>
              <a:defRPr/>
            </a:pPr>
            <a:r>
              <a:rPr lang="it-IT" sz="2400" b="1" dirty="0">
                <a:solidFill>
                  <a:srgbClr val="CC0000"/>
                </a:solidFill>
                <a:effectLst>
                  <a:outerShdw blurRad="38100" dist="38100" dir="2700000" algn="tl">
                    <a:srgbClr val="C0C0C0"/>
                  </a:outerShdw>
                </a:effectLst>
              </a:rPr>
              <a:t>Centrale di Acquisto Territoriale, </a:t>
            </a:r>
          </a:p>
          <a:p>
            <a:pPr marL="342900" indent="-342900" algn="l">
              <a:buFont typeface="Wingdings" panose="05000000000000000000" pitchFamily="2" charset="2"/>
              <a:buChar char="v"/>
              <a:defRPr/>
            </a:pPr>
            <a:r>
              <a:rPr lang="it-IT" sz="2400" b="1" dirty="0">
                <a:solidFill>
                  <a:srgbClr val="CC0000"/>
                </a:solidFill>
                <a:effectLst>
                  <a:outerShdw blurRad="38100" dist="38100" dir="2700000" algn="tl">
                    <a:srgbClr val="C0C0C0"/>
                  </a:outerShdw>
                </a:effectLst>
              </a:rPr>
              <a:t>Servizio telematico EmPULIA (</a:t>
            </a:r>
            <a:r>
              <a:rPr lang="it-IT" sz="2400" b="1" dirty="0">
                <a:solidFill>
                  <a:srgbClr val="CC0000"/>
                </a:solidFill>
                <a:effectLst>
                  <a:outerShdw blurRad="38100" dist="38100" dir="2700000" algn="tl">
                    <a:srgbClr val="C0C0C0"/>
                  </a:outerShdw>
                </a:effectLst>
                <a:hlinkClick r:id="rId4"/>
              </a:rPr>
              <a:t>www.empulia.it</a:t>
            </a:r>
            <a:r>
              <a:rPr lang="it-IT" sz="2400" b="1" dirty="0">
                <a:solidFill>
                  <a:srgbClr val="CC0000"/>
                </a:solidFill>
                <a:effectLst>
                  <a:outerShdw blurRad="38100" dist="38100" dir="2700000" algn="tl">
                    <a:srgbClr val="C0C0C0"/>
                  </a:outerShdw>
                </a:effectLst>
              </a:rPr>
              <a:t>);</a:t>
            </a:r>
          </a:p>
          <a:p>
            <a:pPr marL="342900" indent="-342900" algn="l">
              <a:buFont typeface="Arial" panose="020B0604020202020204" pitchFamily="34" charset="0"/>
              <a:buChar char="•"/>
              <a:defRPr/>
            </a:pPr>
            <a:endParaRPr lang="it-IT" sz="2400" b="1" dirty="0">
              <a:solidFill>
                <a:srgbClr val="004080"/>
              </a:solidFill>
              <a:effectLst>
                <a:outerShdw blurRad="38100" dist="38100" dir="2700000" algn="tl">
                  <a:srgbClr val="C0C0C0"/>
                </a:outerShdw>
              </a:effectLst>
            </a:endParaRPr>
          </a:p>
          <a:p>
            <a:pPr algn="l">
              <a:buFontTx/>
              <a:buBlip>
                <a:blip r:embed="rId3"/>
              </a:buBlip>
              <a:defRPr/>
            </a:pPr>
            <a:r>
              <a:rPr lang="it-IT" sz="2400" b="1" dirty="0">
                <a:solidFill>
                  <a:srgbClr val="CC0000"/>
                </a:solidFill>
                <a:effectLst>
                  <a:outerShdw blurRad="38100" dist="38100" dir="2700000" algn="tl">
                    <a:srgbClr val="C0C0C0"/>
                  </a:outerShdw>
                </a:effectLst>
              </a:rPr>
              <a:t>Organismo Intermedio</a:t>
            </a:r>
            <a:r>
              <a:rPr lang="it-IT" sz="2400" b="1" dirty="0">
                <a:solidFill>
                  <a:srgbClr val="004080"/>
                </a:solidFill>
                <a:effectLst>
                  <a:outerShdw blurRad="38100" dist="38100" dir="2700000" algn="tl">
                    <a:srgbClr val="C0C0C0"/>
                  </a:outerShdw>
                </a:effectLst>
              </a:rPr>
              <a:t>, ai sensi dei regolamenti comunitari vigenti, per la realizzazione di interventi pubblici  nel campo della  ricerca e </a:t>
            </a:r>
            <a:r>
              <a:rPr lang="it-IT" sz="2400" b="1" dirty="0" smtClean="0">
                <a:solidFill>
                  <a:srgbClr val="004080"/>
                </a:solidFill>
                <a:effectLst>
                  <a:outerShdw blurRad="38100" dist="38100" dir="2700000" algn="tl">
                    <a:srgbClr val="C0C0C0"/>
                  </a:outerShdw>
                </a:effectLst>
              </a:rPr>
              <a:t>dell’innovazione </a:t>
            </a:r>
            <a:r>
              <a:rPr lang="it-IT" sz="2400" b="1" dirty="0">
                <a:solidFill>
                  <a:srgbClr val="004080"/>
                </a:solidFill>
                <a:effectLst>
                  <a:outerShdw blurRad="38100" dist="38100" dir="2700000" algn="tl">
                    <a:srgbClr val="C0C0C0"/>
                  </a:outerShdw>
                </a:effectLst>
              </a:rPr>
              <a:t>digitale.</a:t>
            </a:r>
            <a:endParaRPr lang="it-IT" dirty="0"/>
          </a:p>
        </p:txBody>
      </p:sp>
      <p:sp>
        <p:nvSpPr>
          <p:cNvPr id="8" name="Text Box 4"/>
          <p:cNvSpPr txBox="1">
            <a:spLocks noChangeArrowheads="1"/>
          </p:cNvSpPr>
          <p:nvPr/>
        </p:nvSpPr>
        <p:spPr bwMode="auto">
          <a:xfrm>
            <a:off x="323850" y="260350"/>
            <a:ext cx="8424863" cy="584775"/>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it-IT" sz="3200" b="1" dirty="0">
                <a:solidFill>
                  <a:srgbClr val="CC0000"/>
                </a:solidFill>
                <a:effectLst>
                  <a:outerShdw blurRad="38100" dist="38100" dir="2700000" algn="tl">
                    <a:srgbClr val="C0C0C0"/>
                  </a:outerShdw>
                </a:effectLst>
              </a:rPr>
              <a:t>InnovaPuglia S.p.A</a:t>
            </a:r>
            <a:r>
              <a:rPr lang="it-IT" sz="3200" b="1" dirty="0" smtClean="0">
                <a:solidFill>
                  <a:srgbClr val="CC0000"/>
                </a:solidFill>
                <a:effectLst>
                  <a:outerShdw blurRad="38100" dist="38100" dir="2700000" algn="tl">
                    <a:srgbClr val="C0C0C0"/>
                  </a:outerShdw>
                </a:effectLst>
              </a:rPr>
              <a:t>.</a:t>
            </a:r>
            <a:endParaRPr lang="it-IT" sz="3200" b="1" dirty="0" smtClean="0">
              <a:solidFill>
                <a:srgbClr val="CC3300"/>
              </a:solidFill>
              <a:effectLst>
                <a:outerShdw blurRad="38100" dist="38100" dir="2700000" algn="tl">
                  <a:srgbClr val="C0C0C0"/>
                </a:outerShdw>
              </a:effectLst>
              <a:latin typeface="Arial Rounded MT Bold" panose="020F0704030504030204" pitchFamily="34" charset="0"/>
            </a:endParaRPr>
          </a:p>
        </p:txBody>
      </p:sp>
    </p:spTree>
    <p:extLst>
      <p:ext uri="{BB962C8B-B14F-4D97-AF65-F5344CB8AC3E}">
        <p14:creationId xmlns:p14="http://schemas.microsoft.com/office/powerpoint/2010/main" val="32701885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1" name="Rectangle 2"/>
          <p:cNvSpPr>
            <a:spLocks noChangeArrowheads="1"/>
          </p:cNvSpPr>
          <p:nvPr/>
        </p:nvSpPr>
        <p:spPr bwMode="auto">
          <a:xfrm>
            <a:off x="446856" y="404813"/>
            <a:ext cx="8229600" cy="765175"/>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sz="3200" b="1" dirty="0">
                <a:solidFill>
                  <a:srgbClr val="CC3300"/>
                </a:solidFill>
                <a:effectLst>
                  <a:outerShdw blurRad="38100" dist="38100" dir="2700000" algn="tl">
                    <a:srgbClr val="C0C0C0"/>
                  </a:outerShdw>
                </a:effectLst>
                <a:latin typeface="Avenir Book"/>
                <a:cs typeface="Avenir Book"/>
              </a:rPr>
              <a:t>www.sistema.puglia.it </a:t>
            </a:r>
            <a:br>
              <a:rPr lang="it-IT" sz="3200" b="1" dirty="0">
                <a:solidFill>
                  <a:srgbClr val="CC3300"/>
                </a:solidFill>
                <a:effectLst>
                  <a:outerShdw blurRad="38100" dist="38100" dir="2700000" algn="tl">
                    <a:srgbClr val="C0C0C0"/>
                  </a:outerShdw>
                </a:effectLst>
                <a:latin typeface="Avenir Book"/>
                <a:cs typeface="Avenir Book"/>
              </a:rPr>
            </a:br>
            <a:r>
              <a:rPr lang="it-IT" sz="2000" b="1" dirty="0">
                <a:solidFill>
                  <a:srgbClr val="CC3300"/>
                </a:solidFill>
                <a:effectLst>
                  <a:outerShdw blurRad="38100" dist="38100" dir="2700000" algn="tl">
                    <a:srgbClr val="C0C0C0"/>
                  </a:outerShdw>
                </a:effectLst>
                <a:latin typeface="Avenir Book"/>
                <a:cs typeface="Avenir Book"/>
              </a:rPr>
              <a:t>il portale per lo sviluppo e la promozione </a:t>
            </a:r>
            <a:br>
              <a:rPr lang="it-IT" sz="2000" b="1" dirty="0">
                <a:solidFill>
                  <a:srgbClr val="CC3300"/>
                </a:solidFill>
                <a:effectLst>
                  <a:outerShdw blurRad="38100" dist="38100" dir="2700000" algn="tl">
                    <a:srgbClr val="C0C0C0"/>
                  </a:outerShdw>
                </a:effectLst>
                <a:latin typeface="Avenir Book"/>
                <a:cs typeface="Avenir Book"/>
              </a:rPr>
            </a:br>
            <a:r>
              <a:rPr lang="it-IT" sz="2000" b="1" dirty="0">
                <a:solidFill>
                  <a:srgbClr val="CC3300"/>
                </a:solidFill>
                <a:effectLst>
                  <a:outerShdw blurRad="38100" dist="38100" dir="2700000" algn="tl">
                    <a:srgbClr val="C0C0C0"/>
                  </a:outerShdw>
                </a:effectLst>
                <a:latin typeface="Avenir Book"/>
                <a:cs typeface="Avenir Book"/>
              </a:rPr>
              <a:t>del territorio e delle imprese</a:t>
            </a:r>
          </a:p>
        </p:txBody>
      </p:sp>
      <p:sp>
        <p:nvSpPr>
          <p:cNvPr id="14" name="Text Box 11"/>
          <p:cNvSpPr txBox="1">
            <a:spLocks noChangeArrowheads="1"/>
          </p:cNvSpPr>
          <p:nvPr/>
        </p:nvSpPr>
        <p:spPr bwMode="auto">
          <a:xfrm>
            <a:off x="3995936" y="1520785"/>
            <a:ext cx="4968677" cy="1908215"/>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sz="1400" b="1" dirty="0">
                <a:solidFill>
                  <a:srgbClr val="004080"/>
                </a:solidFill>
                <a:effectLst>
                  <a:outerShdw blurRad="38100" dist="38100" dir="2700000" algn="tl">
                    <a:srgbClr val="C0C0C0"/>
                  </a:outerShdw>
                </a:effectLst>
                <a:latin typeface="Avenir Book"/>
                <a:cs typeface="Avenir Book"/>
              </a:rPr>
              <a:t>Centro servizi telematico integrato, porta di accesso alle iniziative </a:t>
            </a:r>
            <a:r>
              <a:rPr lang="it-IT" sz="1400" b="1" dirty="0">
                <a:solidFill>
                  <a:srgbClr val="CC3300"/>
                </a:solidFill>
                <a:effectLst>
                  <a:outerShdw blurRad="38100" dist="38100" dir="2700000" algn="tl">
                    <a:srgbClr val="C0C0C0"/>
                  </a:outerShdw>
                </a:effectLst>
                <a:latin typeface="Avenir Book"/>
                <a:cs typeface="Avenir Book"/>
              </a:rPr>
              <a:t>dell’Area Politiche per lo Sviluppo, il Lavoro e l’Innovazione della Regione Puglia, </a:t>
            </a:r>
            <a:r>
              <a:rPr lang="it-IT" sz="1400" b="1" dirty="0">
                <a:solidFill>
                  <a:srgbClr val="004080"/>
                </a:solidFill>
                <a:effectLst>
                  <a:outerShdw blurRad="38100" dist="38100" dir="2700000" algn="tl">
                    <a:srgbClr val="C0C0C0"/>
                  </a:outerShdw>
                </a:effectLst>
                <a:latin typeface="Avenir Book"/>
                <a:cs typeface="Avenir Book"/>
              </a:rPr>
              <a:t>per la gestione completamente telematica dei bandi regionali di sostegno alle imprese. </a:t>
            </a:r>
            <a:endParaRPr lang="it-IT" sz="1400" b="1" dirty="0" smtClean="0">
              <a:solidFill>
                <a:srgbClr val="004080"/>
              </a:solidFill>
              <a:effectLst>
                <a:outerShdw blurRad="38100" dist="38100" dir="2700000" algn="tl">
                  <a:srgbClr val="C0C0C0"/>
                </a:outerShdw>
              </a:effectLst>
              <a:latin typeface="Avenir Book"/>
              <a:cs typeface="Avenir Book"/>
            </a:endParaRPr>
          </a:p>
          <a:p>
            <a:pPr eaLnBrk="1" hangingPunct="1"/>
            <a:r>
              <a:rPr lang="it-IT" sz="1200" dirty="0" smtClean="0">
                <a:solidFill>
                  <a:srgbClr val="004080"/>
                </a:solidFill>
                <a:effectLst>
                  <a:outerShdw blurRad="38100" dist="38100" dir="2700000" algn="tl">
                    <a:srgbClr val="C0C0C0"/>
                  </a:outerShdw>
                </a:effectLst>
                <a:latin typeface="Avenir Book"/>
                <a:cs typeface="Avenir Book"/>
              </a:rPr>
              <a:t>Esempio </a:t>
            </a:r>
            <a:r>
              <a:rPr lang="it-IT" sz="1200" dirty="0">
                <a:solidFill>
                  <a:srgbClr val="004080"/>
                </a:solidFill>
                <a:effectLst>
                  <a:outerShdw blurRad="38100" dist="38100" dir="2700000" algn="tl">
                    <a:srgbClr val="C0C0C0"/>
                  </a:outerShdw>
                </a:effectLst>
                <a:latin typeface="Avenir Book"/>
                <a:cs typeface="Avenir Book"/>
              </a:rPr>
              <a:t>di semplificazione dei procedimenti regionali, in linea con le raccomandazioni del CAD (Codice dell’Amministrazione digitale) e gli obiettivi dell’Agenda digitale italiana ha permesso una significativa riduzione dei tempi di istruttoria delle procedure.</a:t>
            </a:r>
          </a:p>
        </p:txBody>
      </p:sp>
      <p:pic>
        <p:nvPicPr>
          <p:cNvPr id="16" name="Picture 15" descr="sispuglia_workinprog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293096"/>
            <a:ext cx="12969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1"/>
          <p:cNvSpPr txBox="1">
            <a:spLocks noChangeArrowheads="1"/>
          </p:cNvSpPr>
          <p:nvPr/>
        </p:nvSpPr>
        <p:spPr bwMode="auto">
          <a:xfrm>
            <a:off x="684213" y="3645024"/>
            <a:ext cx="8208962" cy="3048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sz="1400" b="1" dirty="0">
                <a:solidFill>
                  <a:srgbClr val="CC3300"/>
                </a:solidFill>
                <a:effectLst>
                  <a:outerShdw blurRad="38100" dist="38100" dir="2700000" algn="tl">
                    <a:srgbClr val="C0C0C0"/>
                  </a:outerShdw>
                </a:effectLst>
                <a:latin typeface="Avenir Book"/>
                <a:cs typeface="Avenir Book"/>
              </a:rPr>
              <a:t>Riduzione dei tempi di istruttoria: da 10 / 12 mesi di lavorazione fino a soli 20 giorni lavorativi.</a:t>
            </a:r>
          </a:p>
        </p:txBody>
      </p:sp>
      <p:sp>
        <p:nvSpPr>
          <p:cNvPr id="18" name="Text Box 11"/>
          <p:cNvSpPr txBox="1">
            <a:spLocks noChangeArrowheads="1"/>
          </p:cNvSpPr>
          <p:nvPr/>
        </p:nvSpPr>
        <p:spPr bwMode="auto">
          <a:xfrm>
            <a:off x="179388" y="4076700"/>
            <a:ext cx="3744912"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0975" indent="-180975">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sz="1400" b="1" dirty="0" smtClean="0">
                <a:solidFill>
                  <a:srgbClr val="CC3300"/>
                </a:solidFill>
                <a:effectLst>
                  <a:outerShdw blurRad="38100" dist="38100" dir="2700000" algn="tl">
                    <a:srgbClr val="C0C0C0"/>
                  </a:outerShdw>
                </a:effectLst>
                <a:latin typeface="Avenir Book"/>
                <a:cs typeface="Avenir Book"/>
              </a:rPr>
              <a:t>BANDI TELEMATICI</a:t>
            </a:r>
          </a:p>
          <a:p>
            <a:pPr eaLnBrk="1" hangingPunct="1">
              <a:buFontTx/>
              <a:buBlip>
                <a:blip r:embed="rId4"/>
              </a:buBlip>
            </a:pPr>
            <a:r>
              <a:rPr lang="it-IT" sz="1400" b="1" dirty="0" smtClean="0">
                <a:solidFill>
                  <a:srgbClr val="004080"/>
                </a:solidFill>
                <a:latin typeface="Avenir Book"/>
                <a:cs typeface="Avenir Book"/>
              </a:rPr>
              <a:t>Informativa e gestione delle candidature ai bandi</a:t>
            </a:r>
          </a:p>
          <a:p>
            <a:pPr eaLnBrk="1" hangingPunct="1">
              <a:buFontTx/>
              <a:buBlip>
                <a:blip r:embed="rId4"/>
              </a:buBlip>
            </a:pPr>
            <a:r>
              <a:rPr lang="it-IT" sz="1400" b="1" dirty="0" smtClean="0">
                <a:solidFill>
                  <a:srgbClr val="004080"/>
                </a:solidFill>
                <a:latin typeface="Avenir Book"/>
                <a:cs typeface="Avenir Book"/>
              </a:rPr>
              <a:t>Monitoraggio domande e istruttoria, </a:t>
            </a:r>
          </a:p>
          <a:p>
            <a:pPr eaLnBrk="1" hangingPunct="1">
              <a:buFontTx/>
              <a:buBlip>
                <a:blip r:embed="rId4"/>
              </a:buBlip>
            </a:pPr>
            <a:r>
              <a:rPr lang="it-IT" sz="1400" b="1" dirty="0" smtClean="0">
                <a:solidFill>
                  <a:srgbClr val="004080"/>
                </a:solidFill>
                <a:latin typeface="Avenir Book"/>
                <a:cs typeface="Avenir Book"/>
              </a:rPr>
              <a:t>Analisi post ammissibilità lato Regione, lato beneficiario, </a:t>
            </a:r>
          </a:p>
          <a:p>
            <a:pPr eaLnBrk="1" hangingPunct="1">
              <a:buFontTx/>
              <a:buBlip>
                <a:blip r:embed="rId4"/>
              </a:buBlip>
            </a:pPr>
            <a:r>
              <a:rPr lang="it-IT" sz="1400" b="1" dirty="0" smtClean="0">
                <a:solidFill>
                  <a:srgbClr val="004080"/>
                </a:solidFill>
                <a:latin typeface="Avenir Book"/>
                <a:cs typeface="Avenir Book"/>
              </a:rPr>
              <a:t>Analisi statistiche sulle domande in lavorazione  </a:t>
            </a:r>
            <a:endParaRPr lang="it-IT" sz="1400" b="1" dirty="0">
              <a:solidFill>
                <a:srgbClr val="CC3300"/>
              </a:solidFill>
              <a:latin typeface="Avenir Book"/>
              <a:cs typeface="Avenir Book"/>
            </a:endParaRPr>
          </a:p>
        </p:txBody>
      </p:sp>
      <p:pic>
        <p:nvPicPr>
          <p:cNvPr id="24" name="Picture 13" descr="soc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4869358"/>
            <a:ext cx="1727200" cy="7239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60" y="1412875"/>
            <a:ext cx="3561576" cy="2028287"/>
          </a:xfrm>
          <a:prstGeom prst="rect">
            <a:avLst/>
          </a:prstGeom>
        </p:spPr>
      </p:pic>
      <p:pic>
        <p:nvPicPr>
          <p:cNvPr id="15" name="Immagin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723037">
            <a:off x="5972676" y="14874"/>
            <a:ext cx="380484" cy="470169"/>
          </a:xfrm>
          <a:prstGeom prst="rect">
            <a:avLst/>
          </a:prstGeom>
        </p:spPr>
      </p:pic>
      <p:sp>
        <p:nvSpPr>
          <p:cNvPr id="20" name="CasellaDiTesto 19"/>
          <p:cNvSpPr txBox="1"/>
          <p:nvPr/>
        </p:nvSpPr>
        <p:spPr>
          <a:xfrm>
            <a:off x="5940152" y="431378"/>
            <a:ext cx="2959539" cy="1061829"/>
          </a:xfrm>
          <a:prstGeom prst="rect">
            <a:avLst/>
          </a:prstGeom>
          <a:solidFill>
            <a:srgbClr val="FCDBC0"/>
          </a:solidFill>
          <a:effectLst/>
        </p:spPr>
        <p:txBody>
          <a:bodyPr wrap="square" rtlCol="0">
            <a:spAutoFit/>
          </a:bodyPr>
          <a:lstStyle/>
          <a:p>
            <a:r>
              <a:rPr lang="it-IT" b="1" dirty="0">
                <a:solidFill>
                  <a:srgbClr val="C00000"/>
                </a:solidFill>
                <a:latin typeface="Avenir Book"/>
              </a:rPr>
              <a:t>UN PO’ DI DATI</a:t>
            </a:r>
          </a:p>
          <a:p>
            <a:pPr lvl="0">
              <a:spcBef>
                <a:spcPts val="600"/>
              </a:spcBef>
            </a:pPr>
            <a:r>
              <a:rPr lang="it-IT" sz="800" b="1" dirty="0" smtClean="0">
                <a:solidFill>
                  <a:srgbClr val="C00000"/>
                </a:solidFill>
                <a:latin typeface="Avenir Book"/>
              </a:rPr>
              <a:t>OLTRE </a:t>
            </a:r>
            <a:r>
              <a:rPr lang="it-IT" sz="800" b="1" dirty="0">
                <a:solidFill>
                  <a:srgbClr val="C00000"/>
                </a:solidFill>
                <a:latin typeface="Avenir Book"/>
              </a:rPr>
              <a:t>100 MILA </a:t>
            </a:r>
            <a:r>
              <a:rPr lang="it-IT" sz="800" b="1" dirty="0">
                <a:solidFill>
                  <a:srgbClr val="004080"/>
                </a:solidFill>
                <a:latin typeface="Avenir Book"/>
                <a:cs typeface="Avenir Book"/>
              </a:rPr>
              <a:t>UTENTI REGISTRATI SU SISTEMA PUGLIA</a:t>
            </a:r>
          </a:p>
          <a:p>
            <a:r>
              <a:rPr lang="it-IT" sz="800" b="1" dirty="0">
                <a:solidFill>
                  <a:srgbClr val="C00000"/>
                </a:solidFill>
                <a:latin typeface="Avenir Book"/>
              </a:rPr>
              <a:t>200 MILA </a:t>
            </a:r>
            <a:r>
              <a:rPr lang="it-IT" sz="800" b="1" dirty="0">
                <a:solidFill>
                  <a:srgbClr val="004080"/>
                </a:solidFill>
                <a:latin typeface="Avenir Book"/>
                <a:cs typeface="Avenir Book"/>
              </a:rPr>
              <a:t>ISTANZE DI PARTECIPAZ.  A BANDI REGIONALI</a:t>
            </a:r>
          </a:p>
          <a:p>
            <a:pPr lvl="0"/>
            <a:r>
              <a:rPr lang="it-IT" sz="800" b="1" dirty="0">
                <a:solidFill>
                  <a:srgbClr val="C00000"/>
                </a:solidFill>
                <a:latin typeface="Avenir Book"/>
              </a:rPr>
              <a:t>51.133 </a:t>
            </a:r>
            <a:r>
              <a:rPr lang="it-IT" sz="800" b="1" dirty="0">
                <a:solidFill>
                  <a:srgbClr val="004080"/>
                </a:solidFill>
                <a:latin typeface="Avenir Book"/>
                <a:cs typeface="Avenir Book"/>
              </a:rPr>
              <a:t>ISCRITTI AL SERVIZIO SMS SU BANDI </a:t>
            </a:r>
            <a:endParaRPr lang="it-IT" sz="800" b="1" dirty="0" smtClean="0">
              <a:solidFill>
                <a:srgbClr val="004080"/>
              </a:solidFill>
              <a:latin typeface="Avenir Book"/>
              <a:cs typeface="Avenir Book"/>
            </a:endParaRPr>
          </a:p>
          <a:p>
            <a:r>
              <a:rPr lang="it-IT" sz="800" b="1" dirty="0">
                <a:solidFill>
                  <a:srgbClr val="C00000"/>
                </a:solidFill>
                <a:latin typeface="Avenir Book"/>
              </a:rPr>
              <a:t>4.000 </a:t>
            </a:r>
            <a:r>
              <a:rPr lang="it-IT" sz="800" b="1" dirty="0">
                <a:solidFill>
                  <a:srgbClr val="004080"/>
                </a:solidFill>
                <a:latin typeface="Avenir Book"/>
                <a:cs typeface="Avenir Book"/>
              </a:rPr>
              <a:t>RISPOSTE ON LINE SISTEMA PUGLIA</a:t>
            </a:r>
          </a:p>
        </p:txBody>
      </p:sp>
      <p:sp>
        <p:nvSpPr>
          <p:cNvPr id="21" name="Text Box 11"/>
          <p:cNvSpPr txBox="1">
            <a:spLocks noChangeArrowheads="1"/>
          </p:cNvSpPr>
          <p:nvPr/>
        </p:nvSpPr>
        <p:spPr bwMode="auto">
          <a:xfrm>
            <a:off x="5903120" y="4035355"/>
            <a:ext cx="3061493"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80975" indent="-180975">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sz="1400" b="1" dirty="0">
                <a:solidFill>
                  <a:srgbClr val="CC3300"/>
                </a:solidFill>
                <a:effectLst>
                  <a:outerShdw blurRad="38100" dist="38100" dir="2700000" algn="tl">
                    <a:srgbClr val="C0C0C0"/>
                  </a:outerShdw>
                </a:effectLst>
                <a:latin typeface="Avenir Book"/>
                <a:cs typeface="Avenir Book"/>
              </a:rPr>
              <a:t>MONITORAGGIO SPESA</a:t>
            </a:r>
          </a:p>
          <a:p>
            <a:pPr eaLnBrk="1" hangingPunct="1">
              <a:buFontTx/>
              <a:buBlip>
                <a:blip r:embed="rId4"/>
              </a:buBlip>
            </a:pPr>
            <a:r>
              <a:rPr lang="it-IT" sz="1400" b="1" dirty="0" smtClean="0">
                <a:solidFill>
                  <a:srgbClr val="004080"/>
                </a:solidFill>
                <a:latin typeface="Avenir Book"/>
                <a:cs typeface="Avenir Book"/>
              </a:rPr>
              <a:t>Strumenti </a:t>
            </a:r>
            <a:r>
              <a:rPr lang="it-IT" sz="1400" b="1" dirty="0">
                <a:solidFill>
                  <a:srgbClr val="004080"/>
                </a:solidFill>
                <a:latin typeface="Avenir Book"/>
                <a:cs typeface="Avenir Book"/>
              </a:rPr>
              <a:t>integrati a supporto </a:t>
            </a:r>
            <a:r>
              <a:rPr lang="it-IT" sz="1400" b="1" dirty="0" smtClean="0">
                <a:solidFill>
                  <a:srgbClr val="004080"/>
                </a:solidFill>
                <a:latin typeface="Avenir Book"/>
                <a:cs typeface="Avenir Book"/>
              </a:rPr>
              <a:t>della spesa </a:t>
            </a:r>
            <a:r>
              <a:rPr lang="it-IT" sz="1400" b="1" dirty="0">
                <a:solidFill>
                  <a:srgbClr val="004080"/>
                </a:solidFill>
                <a:latin typeface="Avenir Book"/>
                <a:cs typeface="Avenir Book"/>
              </a:rPr>
              <a:t>interna (Bilancio Regionale),</a:t>
            </a:r>
          </a:p>
          <a:p>
            <a:pPr eaLnBrk="1" hangingPunct="1">
              <a:buFontTx/>
              <a:buBlip>
                <a:blip r:embed="rId4"/>
              </a:buBlip>
            </a:pPr>
            <a:r>
              <a:rPr lang="it-IT" sz="1400" b="1" dirty="0" smtClean="0">
                <a:solidFill>
                  <a:srgbClr val="004080"/>
                </a:solidFill>
                <a:latin typeface="Avenir Book"/>
                <a:cs typeface="Avenir Book"/>
              </a:rPr>
              <a:t>Spesa </a:t>
            </a:r>
            <a:r>
              <a:rPr lang="it-IT" sz="1400" b="1" dirty="0">
                <a:solidFill>
                  <a:srgbClr val="004080"/>
                </a:solidFill>
                <a:latin typeface="Avenir Book"/>
                <a:cs typeface="Avenir Book"/>
              </a:rPr>
              <a:t>verso la Comunità Europea (dati convogliati in maniera automatica verso il Sistema di Monitoraggio MIR) </a:t>
            </a:r>
          </a:p>
        </p:txBody>
      </p:sp>
    </p:spTree>
    <p:extLst>
      <p:ext uri="{BB962C8B-B14F-4D97-AF65-F5344CB8AC3E}">
        <p14:creationId xmlns:p14="http://schemas.microsoft.com/office/powerpoint/2010/main" val="1530587950"/>
      </p:ext>
    </p:extLst>
  </p:cSld>
  <p:clrMapOvr>
    <a:masterClrMapping/>
  </p:clrMapOvr>
  <p:transition advClick="0" advTm="1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p:cNvSpPr>
          <p:nvPr>
            <p:ph type="body" idx="4294967295"/>
          </p:nvPr>
        </p:nvSpPr>
        <p:spPr>
          <a:xfrm>
            <a:off x="3563888" y="2662262"/>
            <a:ext cx="4968354" cy="2592388"/>
          </a:xfrm>
        </p:spPr>
        <p:txBody>
          <a:bodyPr/>
          <a:lstStyle/>
          <a:p>
            <a:pPr marL="0" indent="0">
              <a:lnSpc>
                <a:spcPct val="90000"/>
              </a:lnSpc>
              <a:buFont typeface="Arial" panose="020B0604020202020204" pitchFamily="34" charset="0"/>
              <a:buNone/>
            </a:pPr>
            <a:r>
              <a:rPr lang="it-IT" sz="14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Integrazione</a:t>
            </a:r>
            <a:r>
              <a:rPr lang="it-IT" sz="1400" dirty="0" smtClean="0">
                <a:solidFill>
                  <a:schemeClr val="tx2"/>
                </a:solidFill>
                <a:latin typeface="Avenir Book"/>
                <a:ea typeface="ＭＳ Ｐゴシック" panose="020B0600070205080204" pitchFamily="34" charset="-128"/>
              </a:rPr>
              <a:t> con il mercato e il mondo del lavoro (educazione permanente per giovani ed adulti, formazione continua degli occupati, leva dell'apprendistato e del tirocinio, patti formativi e di innovazione locali) </a:t>
            </a:r>
          </a:p>
          <a:p>
            <a:pPr marL="0" indent="0">
              <a:lnSpc>
                <a:spcPct val="90000"/>
              </a:lnSpc>
              <a:buFont typeface="Arial" panose="020B0604020202020204" pitchFamily="34" charset="0"/>
              <a:buNone/>
            </a:pPr>
            <a:r>
              <a:rPr lang="it-IT" sz="14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Inclusione</a:t>
            </a:r>
            <a:r>
              <a:rPr lang="it-IT" sz="1400" dirty="0" smtClean="0">
                <a:solidFill>
                  <a:schemeClr val="tx2"/>
                </a:solidFill>
                <a:latin typeface="Avenir Book"/>
                <a:ea typeface="ＭＳ Ｐゴシック" panose="020B0600070205080204" pitchFamily="34" charset="-128"/>
              </a:rPr>
              <a:t> (pari opportunità, riduzione ed eliminazione della dispersione e degli abbandoni scolastici; diritto allo studio) </a:t>
            </a:r>
          </a:p>
          <a:p>
            <a:pPr marL="0" indent="0">
              <a:lnSpc>
                <a:spcPct val="90000"/>
              </a:lnSpc>
              <a:buFont typeface="Arial" panose="020B0604020202020204" pitchFamily="34" charset="0"/>
              <a:buNone/>
            </a:pPr>
            <a:r>
              <a:rPr lang="it-IT" sz="14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Qualificazione</a:t>
            </a:r>
            <a:r>
              <a:rPr lang="it-IT" sz="1400" dirty="0" smtClean="0">
                <a:solidFill>
                  <a:schemeClr val="tx2"/>
                </a:solidFill>
                <a:latin typeface="Avenir Book"/>
                <a:ea typeface="ＭＳ Ｐゴシック" panose="020B0600070205080204" pitchFamily="34" charset="-128"/>
              </a:rPr>
              <a:t> (accreditamento delle strutture formative, analisi dei fabbisogni formativi, certificazione delle attività, costituzione di un sistema di crediti formativi e di valutazione dell'apprendimento)</a:t>
            </a:r>
          </a:p>
        </p:txBody>
      </p:sp>
      <p:sp>
        <p:nvSpPr>
          <p:cNvPr id="179205" name="Rectangle 5"/>
          <p:cNvSpPr>
            <a:spLocks noGrp="1"/>
          </p:cNvSpPr>
          <p:nvPr>
            <p:ph type="title" idx="4294967295"/>
          </p:nvPr>
        </p:nvSpPr>
        <p:spPr>
          <a:xfrm>
            <a:off x="457200" y="149034"/>
            <a:ext cx="8229600" cy="1143000"/>
          </a:xfrm>
          <a:noFill/>
        </p:spPr>
        <p:txBody>
          <a:bodyPr/>
          <a:lstStyle/>
          <a:p>
            <a:pPr algn="l"/>
            <a:r>
              <a:rPr lang="it-IT" sz="3200" b="1" dirty="0">
                <a:solidFill>
                  <a:srgbClr val="CC3300"/>
                </a:solidFill>
                <a:effectLst>
                  <a:outerShdw blurRad="38100" dist="38100" dir="2700000" algn="tl">
                    <a:srgbClr val="C0C0C0"/>
                  </a:outerShdw>
                </a:effectLst>
                <a:latin typeface="Avenir Book"/>
                <a:ea typeface="ＭＳ Ｐゴシック" panose="020B0600070205080204" pitchFamily="34" charset="-128"/>
                <a:cs typeface="+mn-cs"/>
              </a:rPr>
              <a:t>Sistema Puglia </a:t>
            </a:r>
            <a:r>
              <a:rPr lang="it-IT" sz="3200" b="1" dirty="0" smtClean="0">
                <a:solidFill>
                  <a:srgbClr val="CC3300"/>
                </a:solidFill>
                <a:effectLst>
                  <a:outerShdw blurRad="38100" dist="38100" dir="2700000" algn="tl">
                    <a:srgbClr val="C0C0C0"/>
                  </a:outerShdw>
                </a:effectLst>
                <a:latin typeface="Avenir Book"/>
                <a:ea typeface="ＭＳ Ｐゴシック" panose="020B0600070205080204" pitchFamily="34" charset="-128"/>
                <a:cs typeface="+mn-cs"/>
              </a:rPr>
              <a:t>lavoro</a:t>
            </a:r>
            <a:endParaRPr lang="it-IT" sz="1600" b="1" dirty="0">
              <a:solidFill>
                <a:srgbClr val="CC3300"/>
              </a:solidFill>
              <a:effectLst>
                <a:outerShdw blurRad="38100" dist="38100" dir="2700000" algn="tl">
                  <a:srgbClr val="C0C0C0"/>
                </a:outerShdw>
              </a:effectLst>
              <a:latin typeface="Avenir Book"/>
              <a:ea typeface="ＭＳ Ｐゴシック" panose="020B0600070205080204" pitchFamily="34" charset="-128"/>
              <a:cs typeface="+mn-cs"/>
            </a:endParaRPr>
          </a:p>
        </p:txBody>
      </p:sp>
      <p:sp>
        <p:nvSpPr>
          <p:cNvPr id="179206" name="PubOvalCallout"/>
          <p:cNvSpPr>
            <a:spLocks noEditPoints="1" noChangeArrowheads="1"/>
          </p:cNvSpPr>
          <p:nvPr/>
        </p:nvSpPr>
        <p:spPr bwMode="auto">
          <a:xfrm>
            <a:off x="1264218" y="1572400"/>
            <a:ext cx="1651598" cy="1136520"/>
          </a:xfrm>
          <a:custGeom>
            <a:avLst/>
            <a:gdLst>
              <a:gd name="G0" fmla="+- 0 0 0"/>
              <a:gd name="G1" fmla="+- 10766 0 0"/>
              <a:gd name="T0" fmla="*/ 10800 w 21600"/>
              <a:gd name="T1" fmla="*/ 0 h 21600"/>
              <a:gd name="T2" fmla="*/ 0 w 21600"/>
              <a:gd name="T3" fmla="*/ 8105 h 21600"/>
              <a:gd name="T4" fmla="*/ 10766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CC0000">
              <a:alpha val="98000"/>
            </a:srgbClr>
          </a:solidFill>
          <a:ln w="9525">
            <a:solidFill>
              <a:srgbClr val="000000"/>
            </a:solidFill>
            <a:miter lim="800000"/>
            <a:headEnd/>
            <a:tailEnd/>
          </a:ln>
          <a:effectLst>
            <a:outerShdw dist="107763" dir="2700000" algn="ctr" rotWithShape="0">
              <a:srgbClr val="808080"/>
            </a:outerShdw>
          </a:effectLst>
        </p:spPr>
        <p:txBody>
          <a:bodyPr/>
          <a:lstStyle/>
          <a:p>
            <a:endParaRPr lang="it-IT"/>
          </a:p>
        </p:txBody>
      </p:sp>
      <p:sp>
        <p:nvSpPr>
          <p:cNvPr id="179207" name="Rectangle 7"/>
          <p:cNvSpPr>
            <a:spLocks/>
          </p:cNvSpPr>
          <p:nvPr/>
        </p:nvSpPr>
        <p:spPr bwMode="auto">
          <a:xfrm>
            <a:off x="3419847" y="2061394"/>
            <a:ext cx="5400625" cy="575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27088"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235075"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43063"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buFont typeface="Arial" panose="020B0604020202020204" pitchFamily="34" charset="0"/>
              <a:buNone/>
            </a:pPr>
            <a:r>
              <a:rPr lang="it-IT" sz="1400" b="1" dirty="0">
                <a:solidFill>
                  <a:srgbClr val="004080"/>
                </a:solidFill>
                <a:effectLst>
                  <a:outerShdw blurRad="38100" dist="38100" dir="2700000" algn="tl">
                    <a:srgbClr val="C0C0C0"/>
                  </a:outerShdw>
                </a:effectLst>
                <a:latin typeface="Avenir Book"/>
              </a:rPr>
              <a:t>Costruire una visione integrata del sistema della formazione professionale, regionale e privata, caratterizzata da: </a:t>
            </a:r>
          </a:p>
        </p:txBody>
      </p:sp>
      <p:sp>
        <p:nvSpPr>
          <p:cNvPr id="179208" name="Text Box 8"/>
          <p:cNvSpPr txBox="1">
            <a:spLocks noChangeArrowheads="1"/>
          </p:cNvSpPr>
          <p:nvPr/>
        </p:nvSpPr>
        <p:spPr bwMode="auto">
          <a:xfrm>
            <a:off x="1547664" y="1564953"/>
            <a:ext cx="1039418" cy="8309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pPr>
            <a:r>
              <a:rPr lang="it-IT" sz="1200" b="1" dirty="0">
                <a:solidFill>
                  <a:schemeClr val="bg1"/>
                </a:solidFill>
                <a:effectLst>
                  <a:outerShdw blurRad="38100" dist="38100" dir="2700000" algn="tl">
                    <a:srgbClr val="C0C0C0"/>
                  </a:outerShdw>
                </a:effectLst>
              </a:rPr>
              <a:t>Sistema Puglia lavoro nasce per </a:t>
            </a:r>
          </a:p>
        </p:txBody>
      </p:sp>
      <p:sp>
        <p:nvSpPr>
          <p:cNvPr id="7" name="AutoShape 21"/>
          <p:cNvSpPr>
            <a:spLocks noChangeArrowheads="1"/>
          </p:cNvSpPr>
          <p:nvPr/>
        </p:nvSpPr>
        <p:spPr bwMode="auto">
          <a:xfrm>
            <a:off x="683568" y="3001070"/>
            <a:ext cx="2015753" cy="715962"/>
          </a:xfrm>
          <a:prstGeom prst="roundRect">
            <a:avLst>
              <a:gd name="adj" fmla="val 16667"/>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200" b="1" dirty="0">
                <a:solidFill>
                  <a:schemeClr val="bg1"/>
                </a:solidFill>
                <a:effectLst>
                  <a:outerShdw blurRad="38100" dist="38100" dir="2700000" algn="tl">
                    <a:srgbClr val="000000"/>
                  </a:outerShdw>
                </a:effectLst>
                <a:latin typeface="Avenir Book"/>
              </a:rPr>
              <a:t>Sistema </a:t>
            </a:r>
            <a:br>
              <a:rPr lang="it-IT" sz="1200" b="1" dirty="0">
                <a:solidFill>
                  <a:schemeClr val="bg1"/>
                </a:solidFill>
                <a:effectLst>
                  <a:outerShdw blurRad="38100" dist="38100" dir="2700000" algn="tl">
                    <a:srgbClr val="000000"/>
                  </a:outerShdw>
                </a:effectLst>
                <a:latin typeface="Avenir Book"/>
              </a:rPr>
            </a:br>
            <a:r>
              <a:rPr lang="it-IT" sz="1200" b="1" dirty="0">
                <a:solidFill>
                  <a:schemeClr val="bg1"/>
                </a:solidFill>
                <a:effectLst>
                  <a:outerShdw blurRad="38100" dist="38100" dir="2700000" algn="tl">
                    <a:srgbClr val="000000"/>
                  </a:outerShdw>
                </a:effectLst>
                <a:latin typeface="Avenir Book"/>
              </a:rPr>
              <a:t>degli Incentivi</a:t>
            </a:r>
          </a:p>
        </p:txBody>
      </p:sp>
      <p:sp>
        <p:nvSpPr>
          <p:cNvPr id="8" name="AutoShape 23"/>
          <p:cNvSpPr>
            <a:spLocks noChangeArrowheads="1"/>
          </p:cNvSpPr>
          <p:nvPr/>
        </p:nvSpPr>
        <p:spPr bwMode="auto">
          <a:xfrm>
            <a:off x="683568" y="3936046"/>
            <a:ext cx="2015753" cy="717090"/>
          </a:xfrm>
          <a:prstGeom prst="roundRect">
            <a:avLst>
              <a:gd name="adj" fmla="val 16667"/>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200" b="1" dirty="0">
                <a:solidFill>
                  <a:schemeClr val="bg1"/>
                </a:solidFill>
                <a:effectLst>
                  <a:outerShdw blurRad="38100" dist="38100" dir="2700000" algn="tl">
                    <a:srgbClr val="000000"/>
                  </a:outerShdw>
                </a:effectLst>
                <a:latin typeface="Avenir Book"/>
              </a:rPr>
              <a:t>Sistema </a:t>
            </a:r>
            <a:br>
              <a:rPr lang="it-IT" sz="1200" b="1" dirty="0">
                <a:solidFill>
                  <a:schemeClr val="bg1"/>
                </a:solidFill>
                <a:effectLst>
                  <a:outerShdw blurRad="38100" dist="38100" dir="2700000" algn="tl">
                    <a:srgbClr val="000000"/>
                  </a:outerShdw>
                </a:effectLst>
                <a:latin typeface="Avenir Book"/>
              </a:rPr>
            </a:br>
            <a:r>
              <a:rPr lang="it-IT" sz="1200" b="1" dirty="0">
                <a:solidFill>
                  <a:schemeClr val="bg1"/>
                </a:solidFill>
                <a:effectLst>
                  <a:outerShdw blurRad="38100" dist="38100" dir="2700000" algn="tl">
                    <a:srgbClr val="000000"/>
                  </a:outerShdw>
                </a:effectLst>
                <a:latin typeface="Avenir Book"/>
              </a:rPr>
              <a:t>Informativo Lavoro, </a:t>
            </a:r>
          </a:p>
          <a:p>
            <a:pPr algn="ctr"/>
            <a:r>
              <a:rPr lang="it-IT" sz="1200" b="1" dirty="0">
                <a:solidFill>
                  <a:schemeClr val="bg1"/>
                </a:solidFill>
                <a:effectLst>
                  <a:outerShdw blurRad="38100" dist="38100" dir="2700000" algn="tl">
                    <a:srgbClr val="000000"/>
                  </a:outerShdw>
                </a:effectLst>
                <a:latin typeface="Avenir Book"/>
              </a:rPr>
              <a:t>Formazione e </a:t>
            </a:r>
          </a:p>
          <a:p>
            <a:pPr algn="ctr"/>
            <a:r>
              <a:rPr lang="it-IT" sz="1200" b="1" dirty="0">
                <a:solidFill>
                  <a:schemeClr val="bg1"/>
                </a:solidFill>
                <a:effectLst>
                  <a:outerShdw blurRad="38100" dist="38100" dir="2700000" algn="tl">
                    <a:srgbClr val="000000"/>
                  </a:outerShdw>
                </a:effectLst>
                <a:latin typeface="Avenir Book"/>
              </a:rPr>
              <a:t>Orientamento</a:t>
            </a:r>
          </a:p>
        </p:txBody>
      </p:sp>
      <p:sp>
        <p:nvSpPr>
          <p:cNvPr id="9" name="AutoShape 24"/>
          <p:cNvSpPr>
            <a:spLocks noChangeArrowheads="1"/>
          </p:cNvSpPr>
          <p:nvPr/>
        </p:nvSpPr>
        <p:spPr bwMode="auto">
          <a:xfrm>
            <a:off x="683568" y="4869273"/>
            <a:ext cx="2015753" cy="717090"/>
          </a:xfrm>
          <a:prstGeom prst="roundRect">
            <a:avLst>
              <a:gd name="adj" fmla="val 16667"/>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200" b="1" dirty="0">
                <a:solidFill>
                  <a:schemeClr val="bg1"/>
                </a:solidFill>
                <a:effectLst>
                  <a:outerShdw blurRad="38100" dist="38100" dir="2700000" algn="tl">
                    <a:srgbClr val="000000"/>
                  </a:outerShdw>
                </a:effectLst>
                <a:latin typeface="Avenir Book"/>
              </a:rPr>
              <a:t>Sistema </a:t>
            </a:r>
            <a:br>
              <a:rPr lang="it-IT" sz="1200" b="1" dirty="0">
                <a:solidFill>
                  <a:schemeClr val="bg1"/>
                </a:solidFill>
                <a:effectLst>
                  <a:outerShdw blurRad="38100" dist="38100" dir="2700000" algn="tl">
                    <a:srgbClr val="000000"/>
                  </a:outerShdw>
                </a:effectLst>
                <a:latin typeface="Avenir Book"/>
              </a:rPr>
            </a:br>
            <a:r>
              <a:rPr lang="it-IT" sz="1200" b="1" dirty="0">
                <a:solidFill>
                  <a:schemeClr val="bg1"/>
                </a:solidFill>
                <a:effectLst>
                  <a:outerShdw blurRad="38100" dist="38100" dir="2700000" algn="tl">
                    <a:srgbClr val="000000"/>
                  </a:outerShdw>
                </a:effectLst>
                <a:latin typeface="Avenir Book"/>
              </a:rPr>
              <a:t>di supporto </a:t>
            </a:r>
          </a:p>
          <a:p>
            <a:pPr algn="ctr"/>
            <a:r>
              <a:rPr lang="it-IT" sz="1200" b="1" dirty="0">
                <a:solidFill>
                  <a:schemeClr val="bg1"/>
                </a:solidFill>
                <a:effectLst>
                  <a:outerShdw blurRad="38100" dist="38100" dir="2700000" algn="tl">
                    <a:srgbClr val="000000"/>
                  </a:outerShdw>
                </a:effectLst>
                <a:latin typeface="Avenir Book"/>
              </a:rPr>
              <a:t>alla governance</a:t>
            </a:r>
          </a:p>
        </p:txBody>
      </p:sp>
      <p:sp>
        <p:nvSpPr>
          <p:cNvPr id="10" name="Oval 27"/>
          <p:cNvSpPr>
            <a:spLocks noChangeArrowheads="1"/>
          </p:cNvSpPr>
          <p:nvPr/>
        </p:nvSpPr>
        <p:spPr bwMode="auto">
          <a:xfrm>
            <a:off x="3707135" y="5157564"/>
            <a:ext cx="1584325" cy="647700"/>
          </a:xfrm>
          <a:prstGeom prst="ellipse">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400" b="1" dirty="0">
                <a:solidFill>
                  <a:schemeClr val="bg1"/>
                </a:solidFill>
                <a:effectLst>
                  <a:outerShdw blurRad="38100" dist="38100" dir="2700000" algn="tl">
                    <a:srgbClr val="000000"/>
                  </a:outerShdw>
                </a:effectLst>
                <a:latin typeface="Avenir Book"/>
              </a:rPr>
              <a:t>Universali</a:t>
            </a:r>
          </a:p>
        </p:txBody>
      </p:sp>
      <p:sp>
        <p:nvSpPr>
          <p:cNvPr id="11" name="Text Box 28"/>
          <p:cNvSpPr txBox="1">
            <a:spLocks noChangeArrowheads="1"/>
          </p:cNvSpPr>
          <p:nvPr/>
        </p:nvSpPr>
        <p:spPr bwMode="auto">
          <a:xfrm>
            <a:off x="5435921" y="4581128"/>
            <a:ext cx="1584325" cy="5232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spcBef>
                <a:spcPct val="50000"/>
              </a:spcBef>
            </a:pPr>
            <a:r>
              <a:rPr lang="it-IT" sz="2800" b="1" dirty="0">
                <a:solidFill>
                  <a:srgbClr val="CC0000"/>
                </a:solidFill>
                <a:effectLst>
                  <a:outerShdw blurRad="38100" dist="38100" dir="2700000" algn="tl">
                    <a:srgbClr val="C0C0C0"/>
                  </a:outerShdw>
                </a:effectLst>
                <a:latin typeface="Avenir Book"/>
                <a:cs typeface="Arial" panose="020B0604020202020204" pitchFamily="34" charset="0"/>
              </a:rPr>
              <a:t>Servizi</a:t>
            </a:r>
          </a:p>
        </p:txBody>
      </p:sp>
      <p:sp>
        <p:nvSpPr>
          <p:cNvPr id="12" name="Oval 29"/>
          <p:cNvSpPr>
            <a:spLocks noChangeArrowheads="1"/>
          </p:cNvSpPr>
          <p:nvPr/>
        </p:nvSpPr>
        <p:spPr bwMode="auto">
          <a:xfrm>
            <a:off x="5435922" y="5157564"/>
            <a:ext cx="1584325" cy="647700"/>
          </a:xfrm>
          <a:prstGeom prst="ellipse">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400" b="1" dirty="0">
                <a:solidFill>
                  <a:schemeClr val="bg1"/>
                </a:solidFill>
                <a:effectLst>
                  <a:outerShdw blurRad="38100" dist="38100" dir="2700000" algn="tl">
                    <a:srgbClr val="000000"/>
                  </a:outerShdw>
                </a:effectLst>
                <a:latin typeface="Avenir Book"/>
              </a:rPr>
              <a:t>Da concordare </a:t>
            </a:r>
          </a:p>
          <a:p>
            <a:pPr algn="ctr"/>
            <a:r>
              <a:rPr lang="it-IT" sz="1400" b="1" dirty="0">
                <a:solidFill>
                  <a:schemeClr val="bg1"/>
                </a:solidFill>
                <a:effectLst>
                  <a:outerShdw blurRad="38100" dist="38100" dir="2700000" algn="tl">
                    <a:srgbClr val="000000"/>
                  </a:outerShdw>
                </a:effectLst>
                <a:latin typeface="Avenir Book"/>
              </a:rPr>
              <a:t>con la persona</a:t>
            </a:r>
          </a:p>
        </p:txBody>
      </p:sp>
      <p:sp>
        <p:nvSpPr>
          <p:cNvPr id="13" name="Oval 30"/>
          <p:cNvSpPr>
            <a:spLocks noChangeArrowheads="1"/>
          </p:cNvSpPr>
          <p:nvPr/>
        </p:nvSpPr>
        <p:spPr bwMode="auto">
          <a:xfrm>
            <a:off x="7236147" y="5157564"/>
            <a:ext cx="1584325" cy="647700"/>
          </a:xfrm>
          <a:prstGeom prst="ellipse">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ctr"/>
            <a:r>
              <a:rPr lang="it-IT" sz="1400" b="1" dirty="0">
                <a:solidFill>
                  <a:schemeClr val="bg1"/>
                </a:solidFill>
                <a:effectLst>
                  <a:outerShdw blurRad="38100" dist="38100" dir="2700000" algn="tl">
                    <a:srgbClr val="000000"/>
                  </a:outerShdw>
                </a:effectLst>
                <a:latin typeface="Avenir Book"/>
              </a:rPr>
              <a:t>Percorsi </a:t>
            </a:r>
          </a:p>
          <a:p>
            <a:pPr algn="ctr"/>
            <a:r>
              <a:rPr lang="it-IT" sz="1400" b="1" dirty="0">
                <a:solidFill>
                  <a:schemeClr val="bg1"/>
                </a:solidFill>
                <a:effectLst>
                  <a:outerShdw blurRad="38100" dist="38100" dir="2700000" algn="tl">
                    <a:srgbClr val="000000"/>
                  </a:outerShdw>
                </a:effectLst>
                <a:latin typeface="Avenir Book"/>
              </a:rPr>
              <a:t>personalizzati</a:t>
            </a:r>
          </a:p>
        </p:txBody>
      </p:sp>
      <p:sp>
        <p:nvSpPr>
          <p:cNvPr id="14" name="Rettangolo 13"/>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23037">
            <a:off x="5627933" y="62368"/>
            <a:ext cx="380484" cy="470169"/>
          </a:xfrm>
          <a:prstGeom prst="rect">
            <a:avLst/>
          </a:prstGeom>
        </p:spPr>
      </p:pic>
      <p:sp>
        <p:nvSpPr>
          <p:cNvPr id="16" name="CasellaDiTesto 15"/>
          <p:cNvSpPr txBox="1"/>
          <p:nvPr/>
        </p:nvSpPr>
        <p:spPr>
          <a:xfrm>
            <a:off x="5291460" y="508474"/>
            <a:ext cx="3716144" cy="1308050"/>
          </a:xfrm>
          <a:prstGeom prst="rect">
            <a:avLst/>
          </a:prstGeom>
          <a:solidFill>
            <a:srgbClr val="FCDBC0"/>
          </a:solidFill>
          <a:effectLst/>
        </p:spPr>
        <p:txBody>
          <a:bodyPr wrap="square" rtlCol="0">
            <a:spAutoFit/>
          </a:bodyPr>
          <a:lstStyle/>
          <a:p>
            <a:r>
              <a:rPr lang="it-IT" b="1" dirty="0">
                <a:solidFill>
                  <a:srgbClr val="C00000"/>
                </a:solidFill>
                <a:latin typeface="Avenir Book"/>
              </a:rPr>
              <a:t>UN PO’ DI DATI</a:t>
            </a:r>
          </a:p>
          <a:p>
            <a:pPr>
              <a:spcBef>
                <a:spcPts val="600"/>
              </a:spcBef>
            </a:pPr>
            <a:r>
              <a:rPr lang="it-IT" sz="800" b="1" dirty="0" smtClean="0">
                <a:solidFill>
                  <a:srgbClr val="C00000"/>
                </a:solidFill>
                <a:latin typeface="Avenir Book"/>
              </a:rPr>
              <a:t>3.600</a:t>
            </a:r>
            <a:r>
              <a:rPr lang="it-IT" sz="800" dirty="0" smtClean="0">
                <a:solidFill>
                  <a:sysClr val="windowText" lastClr="000000"/>
                </a:solidFill>
                <a:latin typeface="Avenir Book"/>
              </a:rPr>
              <a:t> </a:t>
            </a:r>
            <a:r>
              <a:rPr lang="it-IT" sz="800" b="1" dirty="0">
                <a:solidFill>
                  <a:srgbClr val="004080"/>
                </a:solidFill>
                <a:latin typeface="Avenir Book"/>
                <a:cs typeface="Avenir Book"/>
              </a:rPr>
              <a:t>BILANCI DI COMPETENZA ON LINE</a:t>
            </a:r>
          </a:p>
          <a:p>
            <a:pPr lvl="0"/>
            <a:r>
              <a:rPr lang="it-IT" sz="800" b="1" dirty="0">
                <a:solidFill>
                  <a:srgbClr val="C00000"/>
                </a:solidFill>
                <a:latin typeface="Avenir Book"/>
              </a:rPr>
              <a:t>111 </a:t>
            </a:r>
            <a:r>
              <a:rPr lang="it-IT" sz="800" b="1" dirty="0">
                <a:solidFill>
                  <a:srgbClr val="004080"/>
                </a:solidFill>
                <a:latin typeface="Avenir Book"/>
                <a:cs typeface="Avenir Book"/>
              </a:rPr>
              <a:t>CORSI FORMAZIONE A CATALOGO</a:t>
            </a:r>
          </a:p>
          <a:p>
            <a:r>
              <a:rPr lang="it-IT" sz="800" b="1" dirty="0">
                <a:solidFill>
                  <a:srgbClr val="C00000"/>
                </a:solidFill>
                <a:latin typeface="Avenir Book"/>
              </a:rPr>
              <a:t>3.748</a:t>
            </a:r>
            <a:r>
              <a:rPr lang="it-IT" sz="800" dirty="0">
                <a:solidFill>
                  <a:sysClr val="windowText" lastClr="000000"/>
                </a:solidFill>
                <a:latin typeface="Avenir Book"/>
              </a:rPr>
              <a:t> </a:t>
            </a:r>
            <a:r>
              <a:rPr lang="it-IT" sz="800" b="1" dirty="0">
                <a:solidFill>
                  <a:srgbClr val="004080"/>
                </a:solidFill>
                <a:latin typeface="Avenir Book"/>
                <a:cs typeface="Avenir Book"/>
              </a:rPr>
              <a:t>ISCRIZIONI ON LINE A CORSI IN CATALOGO</a:t>
            </a:r>
          </a:p>
          <a:p>
            <a:r>
              <a:rPr lang="it-IT" sz="800" b="1" dirty="0">
                <a:solidFill>
                  <a:srgbClr val="C00000"/>
                </a:solidFill>
                <a:latin typeface="Avenir Book"/>
              </a:rPr>
              <a:t>15.000 </a:t>
            </a:r>
            <a:r>
              <a:rPr lang="it-IT" sz="800" b="1" dirty="0">
                <a:solidFill>
                  <a:srgbClr val="004080"/>
                </a:solidFill>
                <a:latin typeface="Avenir Book"/>
                <a:cs typeface="Avenir Book"/>
              </a:rPr>
              <a:t>UTENTI PORTALE SERVIZI </a:t>
            </a:r>
            <a:r>
              <a:rPr lang="it-IT" sz="800" b="1" dirty="0" smtClean="0">
                <a:solidFill>
                  <a:srgbClr val="004080"/>
                </a:solidFill>
                <a:latin typeface="Avenir Book"/>
                <a:cs typeface="Avenir Book"/>
              </a:rPr>
              <a:t>SOCIALI</a:t>
            </a:r>
            <a:endParaRPr lang="it-IT" sz="800" dirty="0">
              <a:solidFill>
                <a:sysClr val="windowText" lastClr="000000"/>
              </a:solidFill>
              <a:latin typeface="Avenir Book"/>
            </a:endParaRPr>
          </a:p>
          <a:p>
            <a:r>
              <a:rPr lang="it-IT" sz="800" b="1" dirty="0">
                <a:solidFill>
                  <a:srgbClr val="C00000"/>
                </a:solidFill>
                <a:latin typeface="Avenir Book"/>
              </a:rPr>
              <a:t>3</a:t>
            </a:r>
            <a:r>
              <a:rPr lang="it-IT" sz="800" dirty="0">
                <a:solidFill>
                  <a:sysClr val="windowText" lastClr="000000"/>
                </a:solidFill>
                <a:latin typeface="Avenir Book"/>
              </a:rPr>
              <a:t> </a:t>
            </a:r>
            <a:r>
              <a:rPr lang="it-IT" sz="800" b="1" dirty="0">
                <a:solidFill>
                  <a:srgbClr val="004080"/>
                </a:solidFill>
                <a:latin typeface="Avenir Book"/>
                <a:cs typeface="Avenir Book"/>
              </a:rPr>
              <a:t>SERVIZI REGIONALI</a:t>
            </a:r>
            <a:r>
              <a:rPr lang="it-IT" sz="800" dirty="0">
                <a:solidFill>
                  <a:sysClr val="windowText" lastClr="000000"/>
                </a:solidFill>
                <a:latin typeface="Avenir Book"/>
              </a:rPr>
              <a:t>, </a:t>
            </a:r>
            <a:r>
              <a:rPr lang="it-IT" sz="800" b="1" dirty="0">
                <a:solidFill>
                  <a:srgbClr val="C00000"/>
                </a:solidFill>
                <a:latin typeface="Avenir Book"/>
              </a:rPr>
              <a:t>226 </a:t>
            </a:r>
            <a:r>
              <a:rPr lang="it-IT" sz="800" b="1" dirty="0">
                <a:solidFill>
                  <a:srgbClr val="004080"/>
                </a:solidFill>
                <a:latin typeface="Avenir Book"/>
                <a:cs typeface="Avenir Book"/>
              </a:rPr>
              <a:t>ENTI FORMATIVI</a:t>
            </a:r>
            <a:r>
              <a:rPr lang="it-IT" sz="800" dirty="0">
                <a:solidFill>
                  <a:sysClr val="windowText" lastClr="000000"/>
                </a:solidFill>
                <a:latin typeface="Avenir Book"/>
              </a:rPr>
              <a:t>, </a:t>
            </a:r>
            <a:r>
              <a:rPr lang="it-IT" sz="800" b="1" dirty="0">
                <a:solidFill>
                  <a:srgbClr val="C00000"/>
                </a:solidFill>
                <a:latin typeface="Avenir Book"/>
              </a:rPr>
              <a:t>150 </a:t>
            </a:r>
            <a:r>
              <a:rPr lang="it-IT" sz="800" b="1" dirty="0">
                <a:solidFill>
                  <a:srgbClr val="004080"/>
                </a:solidFill>
                <a:latin typeface="Avenir Book"/>
                <a:cs typeface="Avenir Book"/>
              </a:rPr>
              <a:t>CAF</a:t>
            </a:r>
            <a:r>
              <a:rPr lang="it-IT" sz="800" dirty="0">
                <a:solidFill>
                  <a:sysClr val="windowText" lastClr="000000"/>
                </a:solidFill>
                <a:latin typeface="Avenir Book"/>
              </a:rPr>
              <a:t>, </a:t>
            </a:r>
            <a:r>
              <a:rPr lang="it-IT" sz="800" b="1" dirty="0">
                <a:solidFill>
                  <a:srgbClr val="C00000"/>
                </a:solidFill>
                <a:latin typeface="Avenir Book"/>
              </a:rPr>
              <a:t>48 </a:t>
            </a:r>
            <a:r>
              <a:rPr lang="it-IT" sz="800" b="1" dirty="0">
                <a:solidFill>
                  <a:srgbClr val="004080"/>
                </a:solidFill>
                <a:latin typeface="Avenir Book"/>
                <a:cs typeface="Avenir Book"/>
              </a:rPr>
              <a:t>CPI,</a:t>
            </a:r>
            <a:r>
              <a:rPr lang="it-IT" sz="800" dirty="0">
                <a:solidFill>
                  <a:sysClr val="windowText" lastClr="000000"/>
                </a:solidFill>
                <a:latin typeface="Avenir Book"/>
              </a:rPr>
              <a:t> </a:t>
            </a:r>
            <a:r>
              <a:rPr lang="it-IT" sz="800" b="1" dirty="0">
                <a:solidFill>
                  <a:srgbClr val="C00000"/>
                </a:solidFill>
                <a:latin typeface="Avenir Book"/>
              </a:rPr>
              <a:t>22</a:t>
            </a:r>
            <a:r>
              <a:rPr lang="it-IT" sz="800" dirty="0">
                <a:solidFill>
                  <a:sysClr val="windowText" lastClr="000000"/>
                </a:solidFill>
                <a:latin typeface="Avenir Book"/>
              </a:rPr>
              <a:t> </a:t>
            </a:r>
            <a:r>
              <a:rPr lang="it-IT" sz="800" b="1" dirty="0">
                <a:solidFill>
                  <a:srgbClr val="004080"/>
                </a:solidFill>
                <a:latin typeface="Avenir Book"/>
                <a:cs typeface="Avenir Book"/>
              </a:rPr>
              <a:t>SOGGETTI PRIVATI PER LA GESTIONE UNITARIA DEI PROCESSI </a:t>
            </a:r>
            <a:r>
              <a:rPr lang="it-IT" sz="800" b="1" dirty="0" smtClean="0">
                <a:solidFill>
                  <a:srgbClr val="004080"/>
                </a:solidFill>
                <a:latin typeface="Avenir Book"/>
                <a:cs typeface="Avenir Book"/>
              </a:rPr>
              <a:t>FORMATIVI</a:t>
            </a:r>
          </a:p>
          <a:p>
            <a:pPr lvl="0"/>
            <a:r>
              <a:rPr lang="it-IT" sz="800" b="1" dirty="0">
                <a:solidFill>
                  <a:srgbClr val="C00000"/>
                </a:solidFill>
                <a:latin typeface="Avenir Book"/>
              </a:rPr>
              <a:t>693 </a:t>
            </a:r>
            <a:r>
              <a:rPr lang="it-IT" sz="800" b="1" dirty="0">
                <a:solidFill>
                  <a:srgbClr val="004080"/>
                </a:solidFill>
                <a:latin typeface="Avenir Book"/>
                <a:cs typeface="Avenir Book"/>
              </a:rPr>
              <a:t>ACCREDITAMENTI DI ENTI DI </a:t>
            </a:r>
            <a:r>
              <a:rPr lang="it-IT" sz="800" b="1" dirty="0" smtClean="0">
                <a:solidFill>
                  <a:srgbClr val="004080"/>
                </a:solidFill>
                <a:latin typeface="Avenir Book"/>
                <a:cs typeface="Avenir Book"/>
              </a:rPr>
              <a:t>FORMAZIONE</a:t>
            </a:r>
            <a:endParaRPr lang="it-IT" sz="800" b="1" dirty="0">
              <a:solidFill>
                <a:srgbClr val="004080"/>
              </a:solidFill>
              <a:latin typeface="Avenir Book"/>
              <a:cs typeface="Avenir Book"/>
            </a:endParaRPr>
          </a:p>
        </p:txBody>
      </p:sp>
    </p:spTree>
    <p:extLst>
      <p:ext uri="{BB962C8B-B14F-4D97-AF65-F5344CB8AC3E}">
        <p14:creationId xmlns:p14="http://schemas.microsoft.com/office/powerpoint/2010/main" val="3184427588"/>
      </p:ext>
    </p:extLst>
  </p:cSld>
  <p:clrMapOvr>
    <a:masterClrMapping/>
  </p:clrMapOvr>
  <p:transition advClick="0"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434228"/>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latin typeface="Avenir Book"/>
              <a:cs typeface="Avenir Book"/>
            </a:endParaRPr>
          </a:p>
        </p:txBody>
      </p:sp>
      <p:sp>
        <p:nvSpPr>
          <p:cNvPr id="6" name="Rectangle 2"/>
          <p:cNvSpPr>
            <a:spLocks noChangeArrowheads="1"/>
          </p:cNvSpPr>
          <p:nvPr/>
        </p:nvSpPr>
        <p:spPr bwMode="auto">
          <a:xfrm>
            <a:off x="1835150" y="1407240"/>
            <a:ext cx="184666" cy="246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latin typeface="Avenir Book"/>
              <a:cs typeface="Avenir Book"/>
            </a:endParaRPr>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11" name="Picture 3" descr="pug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603" y="3235324"/>
            <a:ext cx="1328130" cy="623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magine 14" descr="sit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962705"/>
            <a:ext cx="1715712" cy="1272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si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4024313"/>
            <a:ext cx="1944688" cy="167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6"/>
          <p:cNvSpPr txBox="1">
            <a:spLocks noChangeArrowheads="1"/>
          </p:cNvSpPr>
          <p:nvPr/>
        </p:nvSpPr>
        <p:spPr bwMode="auto">
          <a:xfrm>
            <a:off x="4441022" y="1765265"/>
            <a:ext cx="4106862" cy="1015663"/>
          </a:xfrm>
          <a:prstGeom prst="rect">
            <a:avLst/>
          </a:prstGeom>
          <a:noFill/>
          <a:ln w="9525">
            <a:noFill/>
            <a:miter lim="800000"/>
            <a:headEnd/>
            <a:tailEnd/>
          </a:ln>
        </p:spPr>
        <p:txBody>
          <a:bodyPr>
            <a:spAutoFit/>
          </a:bodyPr>
          <a:lstStyle/>
          <a:p>
            <a:pPr>
              <a:defRPr/>
            </a:pPr>
            <a:r>
              <a:rPr lang="it-IT" sz="1200" b="1" dirty="0">
                <a:solidFill>
                  <a:srgbClr val="004080"/>
                </a:solidFill>
                <a:effectLst>
                  <a:outerShdw blurRad="38100" dist="38100" dir="2700000" algn="tl">
                    <a:srgbClr val="DDDDDD"/>
                  </a:outerShdw>
                </a:effectLst>
                <a:latin typeface="Avenir Book"/>
                <a:ea typeface="MS PGothic" charset="0"/>
                <a:cs typeface="Avenir Book"/>
              </a:rPr>
              <a:t>Ambiente di lavoro e di coordinamento degli enti locali, strumento trasversale per la pianificazione del territorio e del paesaggio e per accrescere la conoscenza del territorio e la condivisione delle informazioni.</a:t>
            </a:r>
          </a:p>
        </p:txBody>
      </p:sp>
      <p:sp>
        <p:nvSpPr>
          <p:cNvPr id="17" name="Rectangle 11"/>
          <p:cNvSpPr>
            <a:spLocks noChangeArrowheads="1"/>
          </p:cNvSpPr>
          <p:nvPr/>
        </p:nvSpPr>
        <p:spPr bwMode="auto">
          <a:xfrm>
            <a:off x="323528" y="71438"/>
            <a:ext cx="8713788" cy="765175"/>
          </a:xfrm>
          <a:prstGeom prst="rect">
            <a:avLst/>
          </a:prstGeom>
          <a:noFill/>
          <a:ln w="9525">
            <a:noFill/>
            <a:miter lim="800000"/>
            <a:headEnd/>
            <a:tailEnd/>
          </a:ln>
          <a:effectLst/>
        </p:spPr>
        <p:txBody>
          <a:bodyPr anchor="ctr"/>
          <a:lstStyle/>
          <a:p>
            <a:pPr>
              <a:lnSpc>
                <a:spcPct val="90000"/>
              </a:lnSpc>
              <a:defRPr/>
            </a:pPr>
            <a:r>
              <a:rPr lang="it-IT" sz="2400" b="1" dirty="0">
                <a:solidFill>
                  <a:srgbClr val="CC0000"/>
                </a:solidFill>
                <a:effectLst>
                  <a:outerShdw blurRad="38100" dist="38100" dir="2700000" algn="tl">
                    <a:srgbClr val="DDDDDD"/>
                  </a:outerShdw>
                </a:effectLst>
                <a:latin typeface="Avenir Book"/>
                <a:ea typeface="MS PGothic" charset="0"/>
                <a:cs typeface="Avenir Book"/>
              </a:rPr>
              <a:t>www.sit.puglia.it</a:t>
            </a:r>
          </a:p>
          <a:p>
            <a:pPr>
              <a:lnSpc>
                <a:spcPct val="90000"/>
              </a:lnSpc>
              <a:defRPr/>
            </a:pPr>
            <a:r>
              <a:rPr lang="it-IT" sz="2000" b="1" dirty="0">
                <a:solidFill>
                  <a:srgbClr val="CC0000"/>
                </a:solidFill>
                <a:effectLst>
                  <a:outerShdw blurRad="38100" dist="38100" dir="2700000" algn="tl">
                    <a:srgbClr val="DDDDDD"/>
                  </a:outerShdw>
                </a:effectLst>
                <a:latin typeface="Avenir Book"/>
                <a:ea typeface="MS PGothic" charset="0"/>
                <a:cs typeface="Avenir Book"/>
              </a:rPr>
              <a:t>Sistema Informativo Territoriale Regionale</a:t>
            </a:r>
            <a:r>
              <a:rPr lang="it-IT" sz="2400" b="1" dirty="0">
                <a:solidFill>
                  <a:srgbClr val="CC0000"/>
                </a:solidFill>
                <a:effectLst>
                  <a:outerShdw blurRad="38100" dist="38100" dir="2700000" algn="tl">
                    <a:srgbClr val="DDDDDD"/>
                  </a:outerShdw>
                </a:effectLst>
                <a:latin typeface="Avenir Book"/>
                <a:ea typeface="MS PGothic" charset="0"/>
                <a:cs typeface="Avenir Book"/>
              </a:rPr>
              <a:t> </a:t>
            </a:r>
          </a:p>
        </p:txBody>
      </p:sp>
      <p:sp>
        <p:nvSpPr>
          <p:cNvPr id="18" name="Text Box 12"/>
          <p:cNvSpPr txBox="1">
            <a:spLocks noChangeArrowheads="1"/>
          </p:cNvSpPr>
          <p:nvPr/>
        </p:nvSpPr>
        <p:spPr bwMode="auto">
          <a:xfrm>
            <a:off x="4906801" y="2859788"/>
            <a:ext cx="38163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defTabSz="3497263"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3497263"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buFontTx/>
              <a:buBlip>
                <a:blip r:embed="rId6"/>
              </a:buBlip>
            </a:pPr>
            <a:r>
              <a:rPr lang="it-IT" sz="1200" b="1" dirty="0">
                <a:solidFill>
                  <a:srgbClr val="CC0000"/>
                </a:solidFill>
                <a:latin typeface="Avenir Book"/>
                <a:cs typeface="Avenir Book"/>
              </a:rPr>
              <a:t>Predisposizione di  strumenti informatici</a:t>
            </a:r>
          </a:p>
          <a:p>
            <a:pPr eaLnBrk="1" hangingPunct="1">
              <a:buFontTx/>
              <a:buBlip>
                <a:blip r:embed="rId6"/>
              </a:buBlip>
            </a:pPr>
            <a:r>
              <a:rPr lang="it-IT" sz="1200" b="1" dirty="0">
                <a:solidFill>
                  <a:srgbClr val="CC0000"/>
                </a:solidFill>
                <a:latin typeface="Avenir Book"/>
                <a:cs typeface="Avenir Book"/>
              </a:rPr>
              <a:t>Redazione di banche dati a scala di dettaglio</a:t>
            </a:r>
          </a:p>
          <a:p>
            <a:pPr eaLnBrk="1" hangingPunct="1">
              <a:buFontTx/>
              <a:buBlip>
                <a:blip r:embed="rId6"/>
              </a:buBlip>
            </a:pPr>
            <a:r>
              <a:rPr lang="it-IT" sz="1200" b="1" dirty="0">
                <a:solidFill>
                  <a:srgbClr val="CC0000"/>
                </a:solidFill>
                <a:latin typeface="Avenir Book"/>
                <a:cs typeface="Avenir Book"/>
              </a:rPr>
              <a:t>Definizione di Linee Guida e Istruzioni Tecniche per l’informatizzazione </a:t>
            </a:r>
          </a:p>
        </p:txBody>
      </p:sp>
      <p:sp>
        <p:nvSpPr>
          <p:cNvPr id="19" name="Text Box 5"/>
          <p:cNvSpPr txBox="1">
            <a:spLocks noChangeArrowheads="1"/>
          </p:cNvSpPr>
          <p:nvPr/>
        </p:nvSpPr>
        <p:spPr bwMode="auto">
          <a:xfrm>
            <a:off x="6084888" y="3716338"/>
            <a:ext cx="3024187" cy="2215991"/>
          </a:xfrm>
          <a:prstGeom prst="rect">
            <a:avLst/>
          </a:prstGeom>
          <a:noFill/>
          <a:ln w="9525">
            <a:noFill/>
            <a:miter lim="800000"/>
            <a:headEnd/>
            <a:tailEnd/>
          </a:ln>
          <a:effectLst/>
        </p:spPr>
        <p:txBody>
          <a:bodyPr>
            <a:spAutoFit/>
          </a:bodyPr>
          <a:lstStyle/>
          <a:p>
            <a:pPr>
              <a:defRPr/>
            </a:pPr>
            <a:r>
              <a:rPr lang="it-IT" b="1" dirty="0">
                <a:solidFill>
                  <a:srgbClr val="CC0000"/>
                </a:solidFill>
                <a:effectLst>
                  <a:outerShdw blurRad="38100" dist="38100" dir="2700000" algn="tl">
                    <a:srgbClr val="DDDDDD"/>
                  </a:outerShdw>
                </a:effectLst>
                <a:latin typeface="Avenir Book"/>
                <a:ea typeface="MS PGothic" charset="0"/>
                <a:cs typeface="Avenir Book"/>
              </a:rPr>
              <a:t>Dati Topografici:</a:t>
            </a:r>
            <a:r>
              <a:rPr lang="it-IT" b="1" dirty="0">
                <a:solidFill>
                  <a:srgbClr val="004080"/>
                </a:solidFill>
                <a:effectLst>
                  <a:outerShdw blurRad="38100" dist="38100" dir="2700000" algn="tl">
                    <a:srgbClr val="DDDDDD"/>
                  </a:outerShdw>
                </a:effectLst>
                <a:latin typeface="Avenir Book"/>
                <a:ea typeface="MS PGothic" charset="0"/>
                <a:cs typeface="Avenir Book"/>
              </a:rPr>
              <a:t> reti Geodetiche, cartografia tecnica numerica scala </a:t>
            </a:r>
            <a:r>
              <a:rPr lang="it-IT" b="1" dirty="0" err="1">
                <a:solidFill>
                  <a:srgbClr val="004080"/>
                </a:solidFill>
                <a:effectLst>
                  <a:outerShdw blurRad="38100" dist="38100" dir="2700000" algn="tl">
                    <a:srgbClr val="DDDDDD"/>
                  </a:outerShdw>
                </a:effectLst>
                <a:latin typeface="Avenir Book"/>
                <a:ea typeface="MS PGothic" charset="0"/>
                <a:cs typeface="Avenir Book"/>
              </a:rPr>
              <a:t>1</a:t>
            </a:r>
            <a:r>
              <a:rPr lang="it-IT" b="1" dirty="0">
                <a:solidFill>
                  <a:srgbClr val="004080"/>
                </a:solidFill>
                <a:effectLst>
                  <a:outerShdw blurRad="38100" dist="38100" dir="2700000" algn="tl">
                    <a:srgbClr val="DDDDDD"/>
                  </a:outerShdw>
                </a:effectLst>
                <a:latin typeface="Avenir Book"/>
                <a:ea typeface="MS PGothic" charset="0"/>
                <a:cs typeface="Avenir Book"/>
              </a:rPr>
              <a:t>:5.000, </a:t>
            </a:r>
            <a:r>
              <a:rPr lang="it-IT" b="1" dirty="0" err="1">
                <a:solidFill>
                  <a:srgbClr val="004080"/>
                </a:solidFill>
                <a:effectLst>
                  <a:outerShdw blurRad="38100" dist="38100" dir="2700000" algn="tl">
                    <a:srgbClr val="DDDDDD"/>
                  </a:outerShdw>
                </a:effectLst>
                <a:latin typeface="Avenir Book"/>
                <a:ea typeface="MS PGothic" charset="0"/>
                <a:cs typeface="Avenir Book"/>
              </a:rPr>
              <a:t>ortofoto</a:t>
            </a:r>
            <a:r>
              <a:rPr lang="it-IT" b="1" dirty="0">
                <a:solidFill>
                  <a:srgbClr val="004080"/>
                </a:solidFill>
                <a:effectLst>
                  <a:outerShdw blurRad="38100" dist="38100" dir="2700000" algn="tl">
                    <a:srgbClr val="DDDDDD"/>
                  </a:outerShdw>
                </a:effectLst>
                <a:latin typeface="Avenir Book"/>
                <a:ea typeface="MS PGothic" charset="0"/>
                <a:cs typeface="Avenir Book"/>
              </a:rPr>
              <a:t>, modello digitale del terreno, database topografico scala </a:t>
            </a:r>
            <a:r>
              <a:rPr lang="it-IT" b="1" dirty="0" err="1">
                <a:solidFill>
                  <a:srgbClr val="004080"/>
                </a:solidFill>
                <a:effectLst>
                  <a:outerShdw blurRad="38100" dist="38100" dir="2700000" algn="tl">
                    <a:srgbClr val="DDDDDD"/>
                  </a:outerShdw>
                </a:effectLst>
                <a:latin typeface="Avenir Book"/>
                <a:ea typeface="MS PGothic" charset="0"/>
                <a:cs typeface="Avenir Book"/>
              </a:rPr>
              <a:t>1</a:t>
            </a:r>
            <a:r>
              <a:rPr lang="it-IT" b="1" dirty="0">
                <a:solidFill>
                  <a:srgbClr val="004080"/>
                </a:solidFill>
                <a:effectLst>
                  <a:outerShdw blurRad="38100" dist="38100" dir="2700000" algn="tl">
                    <a:srgbClr val="DDDDDD"/>
                  </a:outerShdw>
                </a:effectLst>
                <a:latin typeface="Avenir Book"/>
                <a:ea typeface="MS PGothic" charset="0"/>
                <a:cs typeface="Avenir Book"/>
              </a:rPr>
              <a:t>:5.000, </a:t>
            </a:r>
            <a:r>
              <a:rPr lang="it-IT" b="1" dirty="0" err="1">
                <a:solidFill>
                  <a:srgbClr val="004080"/>
                </a:solidFill>
                <a:effectLst>
                  <a:outerShdw blurRad="38100" dist="38100" dir="2700000" algn="tl">
                    <a:srgbClr val="DDDDDD"/>
                  </a:outerShdw>
                </a:effectLst>
                <a:latin typeface="Avenir Book"/>
                <a:ea typeface="MS PGothic" charset="0"/>
                <a:cs typeface="Avenir Book"/>
              </a:rPr>
              <a:t>1</a:t>
            </a:r>
            <a:r>
              <a:rPr lang="it-IT" b="1" dirty="0">
                <a:solidFill>
                  <a:srgbClr val="004080"/>
                </a:solidFill>
                <a:effectLst>
                  <a:outerShdw blurRad="38100" dist="38100" dir="2700000" algn="tl">
                    <a:srgbClr val="DDDDDD"/>
                  </a:outerShdw>
                </a:effectLst>
                <a:latin typeface="Avenir Book"/>
                <a:ea typeface="MS PGothic" charset="0"/>
                <a:cs typeface="Avenir Book"/>
              </a:rPr>
              <a:t>:25.000, catasto		</a:t>
            </a:r>
          </a:p>
          <a:p>
            <a:pPr>
              <a:defRPr/>
            </a:pPr>
            <a:r>
              <a:rPr lang="it-IT" b="1" dirty="0">
                <a:solidFill>
                  <a:srgbClr val="CC0000"/>
                </a:solidFill>
                <a:effectLst>
                  <a:outerShdw blurRad="38100" dist="38100" dir="2700000" algn="tl">
                    <a:srgbClr val="DDDDDD"/>
                  </a:outerShdw>
                </a:effectLst>
                <a:latin typeface="Avenir Book"/>
                <a:ea typeface="MS PGothic" charset="0"/>
                <a:cs typeface="Avenir Book"/>
              </a:rPr>
              <a:t>Dati Tematici: </a:t>
            </a:r>
            <a:r>
              <a:rPr lang="it-IT" b="1" dirty="0">
                <a:solidFill>
                  <a:srgbClr val="004080"/>
                </a:solidFill>
                <a:effectLst>
                  <a:outerShdw blurRad="38100" dist="38100" dir="2700000" algn="tl">
                    <a:srgbClr val="DDDDDD"/>
                  </a:outerShdw>
                </a:effectLst>
                <a:latin typeface="Avenir Book"/>
                <a:ea typeface="MS PGothic" charset="0"/>
                <a:cs typeface="Avenir Book"/>
              </a:rPr>
              <a:t>uso del suolo, carta </a:t>
            </a:r>
            <a:r>
              <a:rPr lang="it-IT" b="1" dirty="0" err="1">
                <a:solidFill>
                  <a:srgbClr val="004080"/>
                </a:solidFill>
                <a:effectLst>
                  <a:outerShdw blurRad="38100" dist="38100" dir="2700000" algn="tl">
                    <a:srgbClr val="DDDDDD"/>
                  </a:outerShdw>
                </a:effectLst>
                <a:latin typeface="Avenir Book"/>
                <a:ea typeface="MS PGothic" charset="0"/>
                <a:cs typeface="Avenir Book"/>
              </a:rPr>
              <a:t>Idrogeomorfologica</a:t>
            </a:r>
            <a:r>
              <a:rPr lang="it-IT" b="1" dirty="0">
                <a:solidFill>
                  <a:srgbClr val="004080"/>
                </a:solidFill>
                <a:effectLst>
                  <a:outerShdw blurRad="38100" dist="38100" dir="2700000" algn="tl">
                    <a:srgbClr val="DDDDDD"/>
                  </a:outerShdw>
                </a:effectLst>
                <a:latin typeface="Avenir Book"/>
                <a:ea typeface="MS PGothic" charset="0"/>
                <a:cs typeface="Avenir Book"/>
              </a:rPr>
              <a:t> (</a:t>
            </a:r>
            <a:r>
              <a:rPr lang="it-IT" b="1" dirty="0" err="1">
                <a:solidFill>
                  <a:srgbClr val="004080"/>
                </a:solidFill>
                <a:effectLst>
                  <a:outerShdw blurRad="38100" dist="38100" dir="2700000" algn="tl">
                    <a:srgbClr val="DDDDDD"/>
                  </a:outerShdw>
                </a:effectLst>
                <a:latin typeface="Avenir Book"/>
                <a:ea typeface="MS PGothic" charset="0"/>
                <a:cs typeface="Avenir Book"/>
              </a:rPr>
              <a:t>AdB</a:t>
            </a:r>
            <a:r>
              <a:rPr lang="it-IT" b="1" dirty="0">
                <a:solidFill>
                  <a:srgbClr val="004080"/>
                </a:solidFill>
                <a:effectLst>
                  <a:outerShdw blurRad="38100" dist="38100" dir="2700000" algn="tl">
                    <a:srgbClr val="DDDDDD"/>
                  </a:outerShdw>
                </a:effectLst>
                <a:latin typeface="Avenir Book"/>
                <a:ea typeface="MS PGothic" charset="0"/>
                <a:cs typeface="Avenir Book"/>
              </a:rPr>
              <a:t> Puglia), </a:t>
            </a:r>
            <a:r>
              <a:rPr lang="it-IT" b="1" dirty="0" err="1">
                <a:solidFill>
                  <a:srgbClr val="004080"/>
                </a:solidFill>
                <a:effectLst>
                  <a:outerShdw blurRad="38100" dist="38100" dir="2700000" algn="tl">
                    <a:srgbClr val="DDDDDD"/>
                  </a:outerShdw>
                </a:effectLst>
                <a:latin typeface="Avenir Book"/>
                <a:ea typeface="MS PGothic" charset="0"/>
                <a:cs typeface="Avenir Book"/>
              </a:rPr>
              <a:t>giacimentologica</a:t>
            </a:r>
            <a:r>
              <a:rPr lang="it-IT" b="1" dirty="0">
                <a:solidFill>
                  <a:srgbClr val="004080"/>
                </a:solidFill>
                <a:effectLst>
                  <a:outerShdw blurRad="38100" dist="38100" dir="2700000" algn="tl">
                    <a:srgbClr val="DDDDDD"/>
                  </a:outerShdw>
                </a:effectLst>
                <a:latin typeface="Avenir Book"/>
                <a:ea typeface="MS PGothic" charset="0"/>
                <a:cs typeface="Avenir Book"/>
              </a:rPr>
              <a:t>, dei Beni Culturali (Beni e vincoli), di produzione vini DOC, DOCG, IGT.</a:t>
            </a:r>
          </a:p>
          <a:p>
            <a:pPr>
              <a:defRPr/>
            </a:pPr>
            <a:endParaRPr lang="it-IT" sz="800" b="1" dirty="0">
              <a:solidFill>
                <a:srgbClr val="004080"/>
              </a:solidFill>
              <a:effectLst>
                <a:outerShdw blurRad="38100" dist="38100" dir="2700000" algn="tl">
                  <a:srgbClr val="DDDDDD"/>
                </a:outerShdw>
              </a:effectLst>
              <a:latin typeface="Avenir Book"/>
              <a:ea typeface="MS PGothic" charset="0"/>
              <a:cs typeface="Avenir Book"/>
            </a:endParaRPr>
          </a:p>
          <a:p>
            <a:pPr>
              <a:defRPr/>
            </a:pPr>
            <a:r>
              <a:rPr lang="it-IT" b="1" dirty="0">
                <a:solidFill>
                  <a:srgbClr val="CC0000"/>
                </a:solidFill>
                <a:effectLst>
                  <a:outerShdw blurRad="38100" dist="38100" dir="2700000" algn="tl">
                    <a:srgbClr val="DDDDDD"/>
                  </a:outerShdw>
                </a:effectLst>
                <a:latin typeface="Avenir Book"/>
                <a:ea typeface="MS PGothic" charset="0"/>
                <a:cs typeface="Avenir Book"/>
              </a:rPr>
              <a:t>Piani:</a:t>
            </a:r>
            <a:r>
              <a:rPr lang="it-IT" b="1" dirty="0">
                <a:solidFill>
                  <a:srgbClr val="004080"/>
                </a:solidFill>
                <a:effectLst>
                  <a:outerShdw blurRad="38100" dist="38100" dir="2700000" algn="tl">
                    <a:srgbClr val="DDDDDD"/>
                  </a:outerShdw>
                </a:effectLst>
                <a:latin typeface="Avenir Book"/>
                <a:ea typeface="MS PGothic" charset="0"/>
                <a:cs typeface="Avenir Book"/>
              </a:rPr>
              <a:t> di  Assetto Idrogeologico (</a:t>
            </a:r>
            <a:r>
              <a:rPr lang="it-IT" b="1" dirty="0" err="1">
                <a:solidFill>
                  <a:srgbClr val="004080"/>
                </a:solidFill>
                <a:effectLst>
                  <a:outerShdw blurRad="38100" dist="38100" dir="2700000" algn="tl">
                    <a:srgbClr val="DDDDDD"/>
                  </a:outerShdw>
                </a:effectLst>
                <a:latin typeface="Avenir Book"/>
                <a:ea typeface="MS PGothic" charset="0"/>
                <a:cs typeface="Avenir Book"/>
              </a:rPr>
              <a:t>P.A.I.</a:t>
            </a:r>
            <a:r>
              <a:rPr lang="it-IT" b="1" dirty="0">
                <a:solidFill>
                  <a:srgbClr val="004080"/>
                </a:solidFill>
                <a:effectLst>
                  <a:outerShdw blurRad="38100" dist="38100" dir="2700000" algn="tl">
                    <a:srgbClr val="DDDDDD"/>
                  </a:outerShdw>
                </a:effectLst>
                <a:latin typeface="Avenir Book"/>
                <a:ea typeface="MS PGothic" charset="0"/>
                <a:cs typeface="Avenir Book"/>
              </a:rPr>
              <a:t>, </a:t>
            </a:r>
            <a:r>
              <a:rPr lang="it-IT" b="1" dirty="0" err="1">
                <a:solidFill>
                  <a:srgbClr val="004080"/>
                </a:solidFill>
                <a:effectLst>
                  <a:outerShdw blurRad="38100" dist="38100" dir="2700000" algn="tl">
                    <a:srgbClr val="DDDDDD"/>
                  </a:outerShdw>
                </a:effectLst>
                <a:latin typeface="Avenir Book"/>
                <a:ea typeface="MS PGothic" charset="0"/>
                <a:cs typeface="Avenir Book"/>
              </a:rPr>
              <a:t>AdB</a:t>
            </a:r>
            <a:r>
              <a:rPr lang="it-IT" b="1" dirty="0">
                <a:solidFill>
                  <a:srgbClr val="004080"/>
                </a:solidFill>
                <a:effectLst>
                  <a:outerShdw blurRad="38100" dist="38100" dir="2700000" algn="tl">
                    <a:srgbClr val="DDDDDD"/>
                  </a:outerShdw>
                </a:effectLst>
                <a:latin typeface="Avenir Book"/>
                <a:ea typeface="MS PGothic" charset="0"/>
                <a:cs typeface="Avenir Book"/>
              </a:rPr>
              <a:t> Puglia), urbanistico territoriale, tematico/paesaggio, aree protette e Rete Natura 2000, aree percorse da incendi.</a:t>
            </a:r>
          </a:p>
        </p:txBody>
      </p:sp>
      <p:sp>
        <p:nvSpPr>
          <p:cNvPr id="24" name="Text Box 6"/>
          <p:cNvSpPr txBox="1">
            <a:spLocks noChangeArrowheads="1"/>
          </p:cNvSpPr>
          <p:nvPr/>
        </p:nvSpPr>
        <p:spPr bwMode="auto">
          <a:xfrm>
            <a:off x="395536" y="836712"/>
            <a:ext cx="5904656" cy="523220"/>
          </a:xfrm>
          <a:prstGeom prst="rect">
            <a:avLst/>
          </a:prstGeom>
          <a:noFill/>
          <a:ln w="9525">
            <a:noFill/>
            <a:miter lim="800000"/>
            <a:headEnd/>
            <a:tailEnd/>
          </a:ln>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r>
              <a:rPr lang="it-IT" sz="1400" b="1" dirty="0">
                <a:solidFill>
                  <a:srgbClr val="000090"/>
                </a:solidFill>
                <a:effectLst>
                  <a:outerShdw blurRad="38100" dist="38100" dir="2700000" algn="tl">
                    <a:srgbClr val="C0C0C0"/>
                  </a:outerShdw>
                </a:effectLst>
                <a:latin typeface="Avenir Book"/>
                <a:cs typeface="Avenir Book"/>
              </a:rPr>
              <a:t>Piattaforma di dati e servizi a supporto della Pianificazione Territoriale e dell’Urbanistica</a:t>
            </a:r>
            <a:endParaRPr lang="it-IT" sz="1400" dirty="0">
              <a:solidFill>
                <a:srgbClr val="000090"/>
              </a:solidFill>
              <a:latin typeface="Avenir Book"/>
              <a:cs typeface="Avenir Book"/>
            </a:endParaRPr>
          </a:p>
        </p:txBody>
      </p:sp>
      <p:sp>
        <p:nvSpPr>
          <p:cNvPr id="25" name="Text Box 5"/>
          <p:cNvSpPr txBox="1">
            <a:spLocks noChangeArrowheads="1"/>
          </p:cNvSpPr>
          <p:nvPr/>
        </p:nvSpPr>
        <p:spPr bwMode="auto">
          <a:xfrm>
            <a:off x="233202" y="3429000"/>
            <a:ext cx="4049874" cy="2492990"/>
          </a:xfrm>
          <a:prstGeom prst="rect">
            <a:avLst/>
          </a:prstGeom>
          <a:noFill/>
          <a:ln w="9525">
            <a:noFill/>
            <a:miter lim="800000"/>
            <a:headEnd/>
            <a:tailEnd/>
          </a:ln>
          <a:effectLst/>
        </p:spPr>
        <p:txBody>
          <a:bodyPr wrap="square">
            <a:spAutoFit/>
          </a:bodyPr>
          <a:lstStyle/>
          <a:p>
            <a:pPr>
              <a:defRPr/>
            </a:pPr>
            <a:r>
              <a:rPr lang="it-IT" sz="1200" b="1" dirty="0">
                <a:solidFill>
                  <a:srgbClr val="CC0000"/>
                </a:solidFill>
                <a:effectLst>
                  <a:outerShdw blurRad="38100" dist="38100" dir="2700000" algn="tl">
                    <a:srgbClr val="DDDDDD"/>
                  </a:outerShdw>
                </a:effectLst>
                <a:latin typeface="Avenir Book"/>
                <a:ea typeface="MS PGothic" charset="0"/>
                <a:cs typeface="Avenir Book"/>
              </a:rPr>
              <a:t>Servizi al cittadino</a:t>
            </a:r>
          </a:p>
          <a:p>
            <a:pPr>
              <a:defRPr/>
            </a:pPr>
            <a:r>
              <a:rPr lang="it-IT" sz="1100" b="1" dirty="0">
                <a:solidFill>
                  <a:srgbClr val="004080"/>
                </a:solidFill>
                <a:effectLst>
                  <a:outerShdw blurRad="38100" dist="38100" dir="2700000" algn="tl">
                    <a:srgbClr val="DDDDDD"/>
                  </a:outerShdw>
                </a:effectLst>
                <a:latin typeface="Avenir Book"/>
                <a:ea typeface="MS PGothic" charset="0"/>
                <a:cs typeface="Avenir Book"/>
              </a:rPr>
              <a:t>Navigazione e scaricamento di cartografia tecnica, </a:t>
            </a:r>
            <a:r>
              <a:rPr lang="it-IT" sz="1100" b="1" dirty="0" err="1">
                <a:solidFill>
                  <a:srgbClr val="004080"/>
                </a:solidFill>
                <a:effectLst>
                  <a:outerShdw blurRad="38100" dist="38100" dir="2700000" algn="tl">
                    <a:srgbClr val="DDDDDD"/>
                  </a:outerShdw>
                </a:effectLst>
                <a:latin typeface="Avenir Book"/>
                <a:ea typeface="MS PGothic" charset="0"/>
                <a:cs typeface="Avenir Book"/>
              </a:rPr>
              <a:t>ortofoto</a:t>
            </a:r>
            <a:r>
              <a:rPr lang="it-IT" sz="1100" b="1" dirty="0">
                <a:solidFill>
                  <a:srgbClr val="004080"/>
                </a:solidFill>
                <a:effectLst>
                  <a:outerShdw blurRad="38100" dist="38100" dir="2700000" algn="tl">
                    <a:srgbClr val="DDDDDD"/>
                  </a:outerShdw>
                </a:effectLst>
                <a:latin typeface="Avenir Book"/>
                <a:ea typeface="MS PGothic" charset="0"/>
                <a:cs typeface="Avenir Book"/>
              </a:rPr>
              <a:t>, carte tematiche, consultazione elenchi autorizzazioni </a:t>
            </a:r>
            <a:r>
              <a:rPr lang="it-IT" sz="1100" b="1" dirty="0" smtClean="0">
                <a:solidFill>
                  <a:srgbClr val="004080"/>
                </a:solidFill>
                <a:effectLst>
                  <a:outerShdw blurRad="38100" dist="38100" dir="2700000" algn="tl">
                    <a:srgbClr val="DDDDDD"/>
                  </a:outerShdw>
                </a:effectLst>
                <a:latin typeface="Avenir Book"/>
                <a:ea typeface="MS PGothic" charset="0"/>
                <a:cs typeface="Avenir Book"/>
              </a:rPr>
              <a:t>paesaggistiche</a:t>
            </a:r>
            <a:r>
              <a:rPr lang="it-IT" b="1" dirty="0">
                <a:solidFill>
                  <a:srgbClr val="004080"/>
                </a:solidFill>
                <a:effectLst>
                  <a:outerShdw blurRad="38100" dist="38100" dir="2700000" algn="tl">
                    <a:srgbClr val="DDDDDD"/>
                  </a:outerShdw>
                </a:effectLst>
                <a:latin typeface="Avenir Book"/>
                <a:ea typeface="MS PGothic" charset="0"/>
                <a:cs typeface="Avenir Book"/>
              </a:rPr>
              <a:t>.</a:t>
            </a:r>
            <a:endParaRPr lang="it-IT" sz="1200" b="1" dirty="0">
              <a:solidFill>
                <a:srgbClr val="CC3300"/>
              </a:solidFill>
              <a:effectLst>
                <a:outerShdw blurRad="38100" dist="38100" dir="2700000" algn="tl">
                  <a:srgbClr val="DDDDDD"/>
                </a:outerShdw>
              </a:effectLst>
              <a:latin typeface="Avenir Book"/>
              <a:ea typeface="MS PGothic" charset="0"/>
              <a:cs typeface="Avenir Book"/>
            </a:endParaRPr>
          </a:p>
          <a:p>
            <a:pPr>
              <a:spcBef>
                <a:spcPts val="600"/>
              </a:spcBef>
              <a:defRPr/>
            </a:pPr>
            <a:r>
              <a:rPr lang="it-IT" sz="1200" b="1" dirty="0">
                <a:solidFill>
                  <a:srgbClr val="CC0000"/>
                </a:solidFill>
                <a:effectLst>
                  <a:outerShdw blurRad="38100" dist="38100" dir="2700000" algn="tl">
                    <a:srgbClr val="DDDDDD"/>
                  </a:outerShdw>
                </a:effectLst>
                <a:latin typeface="Avenir Book"/>
                <a:ea typeface="MS PGothic" charset="0"/>
                <a:cs typeface="Avenir Book"/>
              </a:rPr>
              <a:t>Servizi GIS</a:t>
            </a:r>
          </a:p>
          <a:p>
            <a:pPr>
              <a:defRPr/>
            </a:pPr>
            <a:r>
              <a:rPr lang="it-IT" sz="1100" b="1" dirty="0">
                <a:solidFill>
                  <a:srgbClr val="004080"/>
                </a:solidFill>
                <a:effectLst>
                  <a:outerShdw blurRad="38100" dist="38100" dir="2700000" algn="tl">
                    <a:srgbClr val="DDDDDD"/>
                  </a:outerShdw>
                </a:effectLst>
                <a:latin typeface="Avenir Book"/>
                <a:ea typeface="MS PGothic" charset="0"/>
                <a:cs typeface="Avenir Book"/>
              </a:rPr>
              <a:t>Area dedicata per creare archivi locali, </a:t>
            </a:r>
            <a:r>
              <a:rPr lang="it-IT" sz="1100" b="1" dirty="0" err="1">
                <a:solidFill>
                  <a:srgbClr val="004080"/>
                </a:solidFill>
                <a:effectLst>
                  <a:outerShdw blurRad="38100" dist="38100" dir="2700000" algn="tl">
                    <a:srgbClr val="DDDDDD"/>
                  </a:outerShdw>
                </a:effectLst>
                <a:latin typeface="Avenir Book"/>
                <a:ea typeface="MS PGothic" charset="0"/>
                <a:cs typeface="Avenir Book"/>
              </a:rPr>
              <a:t>tool</a:t>
            </a:r>
            <a:r>
              <a:rPr lang="it-IT" sz="1100" b="1" dirty="0">
                <a:solidFill>
                  <a:srgbClr val="004080"/>
                </a:solidFill>
                <a:effectLst>
                  <a:outerShdw blurRad="38100" dist="38100" dir="2700000" algn="tl">
                    <a:srgbClr val="DDDDDD"/>
                  </a:outerShdw>
                </a:effectLst>
                <a:latin typeface="Avenir Book"/>
                <a:ea typeface="MS PGothic" charset="0"/>
                <a:cs typeface="Avenir Book"/>
              </a:rPr>
              <a:t> di editing e </a:t>
            </a:r>
            <a:r>
              <a:rPr lang="it-IT" sz="1100" b="1" dirty="0" smtClean="0">
                <a:solidFill>
                  <a:srgbClr val="004080"/>
                </a:solidFill>
                <a:effectLst>
                  <a:outerShdw blurRad="38100" dist="38100" dir="2700000" algn="tl">
                    <a:srgbClr val="DDDDDD"/>
                  </a:outerShdw>
                </a:effectLst>
                <a:latin typeface="Avenir Book"/>
                <a:ea typeface="MS PGothic" charset="0"/>
                <a:cs typeface="Avenir Book"/>
              </a:rPr>
              <a:t>analisi</a:t>
            </a:r>
            <a:r>
              <a:rPr lang="it-IT" sz="1100" b="1" dirty="0" smtClean="0">
                <a:solidFill>
                  <a:srgbClr val="004080"/>
                </a:solidFill>
                <a:latin typeface="Avenir Book"/>
                <a:ea typeface="MS PGothic" charset="0"/>
                <a:cs typeface="Avenir Book"/>
              </a:rPr>
              <a:t>.</a:t>
            </a:r>
          </a:p>
          <a:p>
            <a:pPr>
              <a:spcBef>
                <a:spcPts val="600"/>
              </a:spcBef>
              <a:defRPr/>
            </a:pPr>
            <a:r>
              <a:rPr lang="it-IT" sz="1200" b="1" dirty="0" smtClean="0">
                <a:solidFill>
                  <a:srgbClr val="CC0000"/>
                </a:solidFill>
                <a:effectLst>
                  <a:outerShdw blurRad="38100" dist="38100" dir="2700000" algn="tl">
                    <a:srgbClr val="DDDDDD"/>
                  </a:outerShdw>
                </a:effectLst>
                <a:latin typeface="Avenir Book"/>
                <a:ea typeface="MS PGothic" charset="0"/>
                <a:cs typeface="Avenir Book"/>
              </a:rPr>
              <a:t>Servizi </a:t>
            </a:r>
            <a:r>
              <a:rPr lang="it-IT" sz="1200" b="1" dirty="0">
                <a:solidFill>
                  <a:srgbClr val="CC0000"/>
                </a:solidFill>
                <a:effectLst>
                  <a:outerShdw blurRad="38100" dist="38100" dir="2700000" algn="tl">
                    <a:srgbClr val="DDDDDD"/>
                  </a:outerShdw>
                </a:effectLst>
                <a:latin typeface="Avenir Book"/>
                <a:ea typeface="MS PGothic" charset="0"/>
                <a:cs typeface="Avenir Book"/>
              </a:rPr>
              <a:t>specialistici</a:t>
            </a:r>
          </a:p>
          <a:p>
            <a:pPr>
              <a:defRPr/>
            </a:pPr>
            <a:r>
              <a:rPr lang="it-IT" sz="1100" b="1" dirty="0">
                <a:solidFill>
                  <a:srgbClr val="004080"/>
                </a:solidFill>
                <a:effectLst>
                  <a:outerShdw blurRad="38100" dist="38100" dir="2700000" algn="tl">
                    <a:srgbClr val="DDDDDD"/>
                  </a:outerShdw>
                </a:effectLst>
                <a:latin typeface="Avenir Book"/>
                <a:ea typeface="MS PGothic" charset="0"/>
                <a:cs typeface="Avenir Book"/>
              </a:rPr>
              <a:t>Gestione informatizzata dei procedimenti amministrativi, pianificazione del territorio e del paesaggio, Servizi per la protezione civile, di posizionamento GPS, per la caratterizzazione statica del territorio, catastali, di repertorio metadati.</a:t>
            </a:r>
          </a:p>
        </p:txBody>
      </p:sp>
      <p:sp>
        <p:nvSpPr>
          <p:cNvPr id="26" name="Text Box 5"/>
          <p:cNvSpPr txBox="1">
            <a:spLocks noChangeArrowheads="1"/>
          </p:cNvSpPr>
          <p:nvPr/>
        </p:nvSpPr>
        <p:spPr bwMode="auto">
          <a:xfrm>
            <a:off x="323850" y="1341438"/>
            <a:ext cx="2305050" cy="274637"/>
          </a:xfrm>
          <a:prstGeom prst="rect">
            <a:avLst/>
          </a:prstGeom>
          <a:noFill/>
          <a:ln w="9525">
            <a:noFill/>
            <a:miter lim="800000"/>
            <a:headEnd/>
            <a:tailEnd/>
          </a:ln>
          <a:effectLst/>
        </p:spPr>
        <p:txBody>
          <a:bodyPr>
            <a:spAutoFit/>
          </a:bodyPr>
          <a:lstStyle/>
          <a:p>
            <a:pPr algn="ctr">
              <a:defRPr/>
            </a:pPr>
            <a:r>
              <a:rPr lang="it-IT" sz="1200" b="1" dirty="0">
                <a:solidFill>
                  <a:srgbClr val="CC0000"/>
                </a:solidFill>
                <a:effectLst>
                  <a:outerShdw blurRad="38100" dist="38100" dir="2700000" algn="tl">
                    <a:srgbClr val="DDDDDD"/>
                  </a:outerShdw>
                </a:effectLst>
                <a:latin typeface="Avenir Book"/>
                <a:ea typeface="MS PGothic" charset="0"/>
                <a:cs typeface="Avenir Book"/>
              </a:rPr>
              <a:t>Database topografico</a:t>
            </a:r>
          </a:p>
        </p:txBody>
      </p:sp>
      <p:sp>
        <p:nvSpPr>
          <p:cNvPr id="27" name="Text Box 5"/>
          <p:cNvSpPr txBox="1">
            <a:spLocks noChangeArrowheads="1"/>
          </p:cNvSpPr>
          <p:nvPr/>
        </p:nvSpPr>
        <p:spPr bwMode="auto">
          <a:xfrm>
            <a:off x="2819400" y="1524000"/>
            <a:ext cx="865188" cy="274638"/>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1200" b="1">
                <a:solidFill>
                  <a:srgbClr val="CC0000"/>
                </a:solidFill>
                <a:effectLst>
                  <a:outerShdw blurRad="38100" dist="38100" dir="2700000" algn="tl">
                    <a:srgbClr val="C0C0C0"/>
                  </a:outerShdw>
                </a:effectLst>
                <a:latin typeface="Avenir Book"/>
                <a:cs typeface="Avenir Book"/>
              </a:rPr>
              <a:t>Viabilità</a:t>
            </a:r>
          </a:p>
        </p:txBody>
      </p:sp>
      <p:pic>
        <p:nvPicPr>
          <p:cNvPr id="28" name="Immagine 13" descr="si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650" y="1711325"/>
            <a:ext cx="22225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Immagin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23037">
            <a:off x="5592661" y="117105"/>
            <a:ext cx="380484" cy="470169"/>
          </a:xfrm>
          <a:prstGeom prst="rect">
            <a:avLst/>
          </a:prstGeom>
        </p:spPr>
      </p:pic>
      <p:sp>
        <p:nvSpPr>
          <p:cNvPr id="21" name="CasellaDiTesto 20"/>
          <p:cNvSpPr txBox="1"/>
          <p:nvPr/>
        </p:nvSpPr>
        <p:spPr>
          <a:xfrm>
            <a:off x="6064073" y="116632"/>
            <a:ext cx="2823756" cy="1600438"/>
          </a:xfrm>
          <a:prstGeom prst="rect">
            <a:avLst/>
          </a:prstGeom>
          <a:solidFill>
            <a:srgbClr val="FCDBC0"/>
          </a:solidFill>
          <a:effectLst/>
        </p:spPr>
        <p:txBody>
          <a:bodyPr wrap="square" rtlCol="0">
            <a:spAutoFit/>
          </a:bodyPr>
          <a:lstStyle/>
          <a:p>
            <a:r>
              <a:rPr lang="it-IT" b="1" dirty="0">
                <a:solidFill>
                  <a:srgbClr val="C00000"/>
                </a:solidFill>
                <a:latin typeface="Avenir Book"/>
              </a:rPr>
              <a:t>UN PO’ DI DATI</a:t>
            </a:r>
          </a:p>
          <a:p>
            <a:pPr lvl="0"/>
            <a:endParaRPr lang="it-IT" sz="800" b="1" dirty="0" smtClean="0">
              <a:solidFill>
                <a:srgbClr val="C00000"/>
              </a:solidFill>
              <a:latin typeface="Avenir Book"/>
            </a:endParaRPr>
          </a:p>
          <a:p>
            <a:pPr lvl="0"/>
            <a:r>
              <a:rPr lang="it-IT" sz="800" b="1" dirty="0" smtClean="0">
                <a:solidFill>
                  <a:srgbClr val="004080"/>
                </a:solidFill>
                <a:latin typeface="Avenir Book"/>
                <a:cs typeface="Avenir Book"/>
              </a:rPr>
              <a:t>RETE </a:t>
            </a:r>
            <a:r>
              <a:rPr lang="it-IT" sz="800" b="1" dirty="0">
                <a:solidFill>
                  <a:srgbClr val="004080"/>
                </a:solidFill>
                <a:latin typeface="Avenir Book"/>
                <a:cs typeface="Avenir Book"/>
              </a:rPr>
              <a:t>DI </a:t>
            </a:r>
            <a:r>
              <a:rPr lang="it-IT" sz="800" b="1" dirty="0">
                <a:solidFill>
                  <a:srgbClr val="C00000"/>
                </a:solidFill>
                <a:latin typeface="Avenir Book"/>
              </a:rPr>
              <a:t>12 </a:t>
            </a:r>
            <a:r>
              <a:rPr lang="it-IT" sz="800" b="1" dirty="0">
                <a:solidFill>
                  <a:srgbClr val="004080"/>
                </a:solidFill>
                <a:latin typeface="Avenir Book"/>
                <a:cs typeface="Avenir Book"/>
              </a:rPr>
              <a:t>STAZIONI PERMANENTI GNSS </a:t>
            </a:r>
            <a:endParaRPr lang="it-IT" sz="800" b="1" dirty="0" smtClean="0">
              <a:solidFill>
                <a:srgbClr val="004080"/>
              </a:solidFill>
              <a:latin typeface="Avenir Book"/>
              <a:cs typeface="Avenir Book"/>
            </a:endParaRPr>
          </a:p>
          <a:p>
            <a:r>
              <a:rPr lang="it-IT" sz="800" b="1" dirty="0">
                <a:solidFill>
                  <a:srgbClr val="C00000"/>
                </a:solidFill>
                <a:latin typeface="Avenir Book"/>
              </a:rPr>
              <a:t>100%</a:t>
            </a:r>
            <a:r>
              <a:rPr lang="it-IT" sz="800" b="1" dirty="0">
                <a:solidFill>
                  <a:srgbClr val="004080"/>
                </a:solidFill>
                <a:latin typeface="Avenir Book"/>
                <a:cs typeface="Avenir Book"/>
              </a:rPr>
              <a:t>  TERRITORIO SU MAPPE </a:t>
            </a:r>
            <a:r>
              <a:rPr lang="it-IT" sz="800" b="1" dirty="0" smtClean="0">
                <a:solidFill>
                  <a:srgbClr val="004080"/>
                </a:solidFill>
                <a:latin typeface="Avenir Book"/>
                <a:cs typeface="Avenir Book"/>
              </a:rPr>
              <a:t>DIGITALI</a:t>
            </a:r>
          </a:p>
          <a:p>
            <a:r>
              <a:rPr lang="it-IT" sz="800" b="1" dirty="0">
                <a:solidFill>
                  <a:srgbClr val="C00000"/>
                </a:solidFill>
                <a:latin typeface="Avenir Book"/>
              </a:rPr>
              <a:t>15.000 </a:t>
            </a:r>
            <a:r>
              <a:rPr lang="it-IT" sz="800" b="1" dirty="0">
                <a:solidFill>
                  <a:srgbClr val="004080"/>
                </a:solidFill>
                <a:latin typeface="Avenir Book"/>
                <a:cs typeface="Avenir Book"/>
              </a:rPr>
              <a:t>TAVOLE </a:t>
            </a:r>
            <a:r>
              <a:rPr lang="it-IT" sz="800" b="1" dirty="0" smtClean="0">
                <a:solidFill>
                  <a:srgbClr val="004080"/>
                </a:solidFill>
                <a:latin typeface="Avenir Book"/>
                <a:cs typeface="Avenir Book"/>
              </a:rPr>
              <a:t>PUTT; </a:t>
            </a:r>
            <a:r>
              <a:rPr lang="it-IT" sz="800" b="1" dirty="0">
                <a:solidFill>
                  <a:srgbClr val="C00000"/>
                </a:solidFill>
                <a:latin typeface="Avenir Book"/>
              </a:rPr>
              <a:t>145  </a:t>
            </a:r>
            <a:r>
              <a:rPr lang="it-IT" sz="800" b="1" dirty="0">
                <a:solidFill>
                  <a:srgbClr val="004080"/>
                </a:solidFill>
                <a:latin typeface="Avenir Book"/>
                <a:cs typeface="Avenir Book"/>
              </a:rPr>
              <a:t>PIANI URBANISTICI </a:t>
            </a:r>
            <a:r>
              <a:rPr lang="it-IT" sz="800" b="1" dirty="0" smtClean="0">
                <a:solidFill>
                  <a:srgbClr val="004080"/>
                </a:solidFill>
                <a:latin typeface="Avenir Book"/>
                <a:cs typeface="Avenir Book"/>
              </a:rPr>
              <a:t>COMUNALI; </a:t>
            </a:r>
            <a:r>
              <a:rPr lang="it-IT" sz="800" b="1" dirty="0" smtClean="0">
                <a:solidFill>
                  <a:srgbClr val="C00000"/>
                </a:solidFill>
                <a:latin typeface="Avenir Book"/>
              </a:rPr>
              <a:t>5.122 </a:t>
            </a:r>
            <a:r>
              <a:rPr lang="it-IT" sz="800" b="1" dirty="0">
                <a:solidFill>
                  <a:srgbClr val="004080"/>
                </a:solidFill>
                <a:latin typeface="Avenir Book"/>
                <a:cs typeface="Avenir Book"/>
              </a:rPr>
              <a:t>DOCUMENTI DEI PIANI URBANISTICI </a:t>
            </a:r>
            <a:r>
              <a:rPr lang="it-IT" sz="800" b="1" dirty="0" smtClean="0">
                <a:solidFill>
                  <a:srgbClr val="004080"/>
                </a:solidFill>
                <a:latin typeface="Avenir Book"/>
                <a:cs typeface="Avenir Book"/>
              </a:rPr>
              <a:t>COMUNALI DIGITALIZZATI</a:t>
            </a:r>
          </a:p>
          <a:p>
            <a:pPr lvl="0" defTabSz="72000"/>
            <a:r>
              <a:rPr lang="it-IT" sz="800" b="1" dirty="0">
                <a:solidFill>
                  <a:srgbClr val="004080"/>
                </a:solidFill>
                <a:latin typeface="Avenir Book"/>
                <a:cs typeface="Avenir Book"/>
              </a:rPr>
              <a:t>CIRCA </a:t>
            </a:r>
            <a:r>
              <a:rPr lang="it-IT" sz="800" b="1" dirty="0">
                <a:solidFill>
                  <a:srgbClr val="C00000"/>
                </a:solidFill>
                <a:latin typeface="Avenir Book"/>
              </a:rPr>
              <a:t>20.000</a:t>
            </a:r>
            <a:r>
              <a:rPr lang="it-IT" sz="800" b="1" dirty="0">
                <a:solidFill>
                  <a:srgbClr val="004080"/>
                </a:solidFill>
                <a:latin typeface="Avenir Book"/>
                <a:cs typeface="Avenir Book"/>
              </a:rPr>
              <a:t> ACCESSI ALLA CARTA TECNICA (SIT) </a:t>
            </a:r>
          </a:p>
          <a:p>
            <a:pPr lvl="0" defTabSz="72000"/>
            <a:r>
              <a:rPr lang="it-IT" sz="800" b="1" dirty="0">
                <a:solidFill>
                  <a:srgbClr val="C00000"/>
                </a:solidFill>
                <a:latin typeface="Avenir Book"/>
              </a:rPr>
              <a:t>3.600 </a:t>
            </a:r>
            <a:r>
              <a:rPr lang="it-IT" sz="800" b="1" dirty="0">
                <a:solidFill>
                  <a:srgbClr val="004080"/>
                </a:solidFill>
                <a:latin typeface="Avenir Book"/>
                <a:cs typeface="Avenir Book"/>
              </a:rPr>
              <a:t>ACCESSI ALLA CARTA IDRO-GEOMORFOLOGICA</a:t>
            </a:r>
          </a:p>
          <a:p>
            <a:r>
              <a:rPr lang="it-IT" sz="800" b="1" dirty="0">
                <a:solidFill>
                  <a:srgbClr val="C00000"/>
                </a:solidFill>
                <a:latin typeface="Avenir Book"/>
              </a:rPr>
              <a:t>984 </a:t>
            </a:r>
            <a:r>
              <a:rPr lang="it-IT" sz="800" b="1" dirty="0">
                <a:solidFill>
                  <a:srgbClr val="004080"/>
                </a:solidFill>
                <a:latin typeface="Avenir Book"/>
                <a:cs typeface="Avenir Book"/>
              </a:rPr>
              <a:t>AUTORIZ. IMPIANTI ENERGIA </a:t>
            </a:r>
          </a:p>
          <a:p>
            <a:r>
              <a:rPr lang="it-IT" sz="800" b="1" dirty="0" smtClean="0">
                <a:solidFill>
                  <a:srgbClr val="C00000"/>
                </a:solidFill>
                <a:latin typeface="Avenir Book"/>
              </a:rPr>
              <a:t>930 </a:t>
            </a:r>
            <a:r>
              <a:rPr lang="it-IT" sz="800" b="1" dirty="0">
                <a:solidFill>
                  <a:srgbClr val="004080"/>
                </a:solidFill>
                <a:latin typeface="Avenir Book"/>
                <a:cs typeface="Avenir Book"/>
              </a:rPr>
              <a:t>RICHIESTE HELP DESK </a:t>
            </a:r>
            <a:r>
              <a:rPr lang="it-IT" sz="800" b="1" dirty="0" smtClean="0">
                <a:solidFill>
                  <a:srgbClr val="004080"/>
                </a:solidFill>
                <a:latin typeface="Avenir Book"/>
                <a:cs typeface="Avenir Book"/>
              </a:rPr>
              <a:t>SIT</a:t>
            </a:r>
            <a:endParaRPr lang="it-IT" sz="800" dirty="0" smtClean="0">
              <a:solidFill>
                <a:sysClr val="windowText" lastClr="000000"/>
              </a:solidFill>
            </a:endParaRPr>
          </a:p>
        </p:txBody>
      </p:sp>
    </p:spTree>
    <p:extLst>
      <p:ext uri="{BB962C8B-B14F-4D97-AF65-F5344CB8AC3E}">
        <p14:creationId xmlns:p14="http://schemas.microsoft.com/office/powerpoint/2010/main" val="4090627055"/>
      </p:ext>
    </p:extLst>
  </p:cSld>
  <p:clrMapOvr>
    <a:masterClrMapping/>
  </p:clrMapOvr>
  <p:transition advClick="0" advTm="1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20" name="Immagine 22" descr="si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2513" y="1355725"/>
            <a:ext cx="335915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descr="C:\SANITA'\PRONTO SOCCORSO\Distanze_direttrici_Pronto_Soccors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4114800"/>
            <a:ext cx="2479675"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11"/>
          <p:cNvSpPr>
            <a:spLocks noChangeArrowheads="1"/>
          </p:cNvSpPr>
          <p:nvPr/>
        </p:nvSpPr>
        <p:spPr bwMode="auto">
          <a:xfrm>
            <a:off x="250825" y="115888"/>
            <a:ext cx="8713788" cy="765175"/>
          </a:xfrm>
          <a:prstGeom prst="rect">
            <a:avLst/>
          </a:prstGeom>
          <a:noFill/>
          <a:ln w="9525">
            <a:noFill/>
            <a:miter lim="800000"/>
            <a:headEnd/>
            <a:tailEnd/>
          </a:ln>
          <a:effectLst/>
        </p:spPr>
        <p:txBody>
          <a:bodyPr anchor="ctr"/>
          <a:lstStyle/>
          <a:p>
            <a:pPr algn="ctr">
              <a:lnSpc>
                <a:spcPct val="90000"/>
              </a:lnSpc>
              <a:defRPr/>
            </a:pPr>
            <a:r>
              <a:rPr lang="it-IT" sz="3200" b="1" dirty="0">
                <a:solidFill>
                  <a:srgbClr val="CC0000"/>
                </a:solidFill>
                <a:effectLst>
                  <a:outerShdw blurRad="38100" dist="38100" dir="2700000" algn="tl">
                    <a:srgbClr val="DDDDDD"/>
                  </a:outerShdw>
                </a:effectLst>
                <a:latin typeface="Avenir Book"/>
                <a:ea typeface="MS PGothic" charset="0"/>
              </a:rPr>
              <a:t>www.sit.puglia.it</a:t>
            </a:r>
          </a:p>
          <a:p>
            <a:pPr algn="ctr">
              <a:lnSpc>
                <a:spcPct val="90000"/>
              </a:lnSpc>
              <a:defRPr/>
            </a:pPr>
            <a:r>
              <a:rPr lang="it-IT" sz="2800" b="1" dirty="0">
                <a:solidFill>
                  <a:srgbClr val="CC0000"/>
                </a:solidFill>
                <a:effectLst>
                  <a:outerShdw blurRad="38100" dist="38100" dir="2700000" algn="tl">
                    <a:srgbClr val="DDDDDD"/>
                  </a:outerShdw>
                </a:effectLst>
                <a:latin typeface="Avenir Book"/>
                <a:ea typeface="MS PGothic" charset="0"/>
              </a:rPr>
              <a:t>Sistema Informativo Territoriale Regionale</a:t>
            </a:r>
            <a:r>
              <a:rPr lang="it-IT" sz="3200" b="1" dirty="0">
                <a:solidFill>
                  <a:srgbClr val="CC0000"/>
                </a:solidFill>
                <a:effectLst>
                  <a:outerShdw blurRad="38100" dist="38100" dir="2700000" algn="tl">
                    <a:srgbClr val="DDDDDD"/>
                  </a:outerShdw>
                </a:effectLst>
                <a:latin typeface="Avenir Book"/>
                <a:ea typeface="MS PGothic" charset="0"/>
              </a:rPr>
              <a:t> </a:t>
            </a:r>
          </a:p>
        </p:txBody>
      </p:sp>
      <p:sp>
        <p:nvSpPr>
          <p:cNvPr id="23" name="Text Box 5"/>
          <p:cNvSpPr txBox="1">
            <a:spLocks noChangeArrowheads="1"/>
          </p:cNvSpPr>
          <p:nvPr/>
        </p:nvSpPr>
        <p:spPr bwMode="auto">
          <a:xfrm>
            <a:off x="3419475" y="908050"/>
            <a:ext cx="2592388" cy="304800"/>
          </a:xfrm>
          <a:prstGeom prst="rect">
            <a:avLst/>
          </a:prstGeom>
          <a:noFill/>
          <a:ln w="9525">
            <a:noFill/>
            <a:miter lim="800000"/>
            <a:headEnd/>
            <a:tailEnd/>
          </a:ln>
          <a:effectLst/>
        </p:spPr>
        <p:txBody>
          <a:bodyPr>
            <a:spAutoFit/>
          </a:bodyPr>
          <a:lstStyle/>
          <a:p>
            <a:pPr algn="ctr">
              <a:defRPr/>
            </a:pPr>
            <a:r>
              <a:rPr lang="it-IT" sz="1400" b="1" dirty="0">
                <a:solidFill>
                  <a:srgbClr val="CC0000"/>
                </a:solidFill>
                <a:effectLst>
                  <a:outerShdw blurRad="38100" dist="38100" dir="2700000" algn="tl">
                    <a:srgbClr val="DDDDDD"/>
                  </a:outerShdw>
                </a:effectLst>
                <a:latin typeface="Avenir Book"/>
                <a:ea typeface="MS PGothic" charset="0"/>
              </a:rPr>
              <a:t>Esempi di strati informativi</a:t>
            </a:r>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267200"/>
            <a:ext cx="2874963"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 Box 5"/>
          <p:cNvSpPr txBox="1">
            <a:spLocks noChangeArrowheads="1"/>
          </p:cNvSpPr>
          <p:nvPr/>
        </p:nvSpPr>
        <p:spPr bwMode="auto">
          <a:xfrm>
            <a:off x="4343400" y="4559300"/>
            <a:ext cx="1752600" cy="1384300"/>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1200" b="1">
                <a:solidFill>
                  <a:srgbClr val="CC0000"/>
                </a:solidFill>
                <a:effectLst>
                  <a:outerShdw blurRad="38100" dist="38100" dir="2700000" algn="tl">
                    <a:srgbClr val="C0C0C0"/>
                  </a:outerShdw>
                </a:effectLst>
                <a:latin typeface="Avenir Book"/>
              </a:rPr>
              <a:t>Catasto  degli impianti di energia da fonti rinnovabili – mappa di visibilità degli impianti eolici (modello numerico del terreno)</a:t>
            </a:r>
          </a:p>
        </p:txBody>
      </p:sp>
      <p:sp>
        <p:nvSpPr>
          <p:cNvPr id="31" name="CasellaDiTesto 6"/>
          <p:cNvSpPr txBox="1">
            <a:spLocks noChangeArrowheads="1"/>
          </p:cNvSpPr>
          <p:nvPr/>
        </p:nvSpPr>
        <p:spPr bwMode="auto">
          <a:xfrm>
            <a:off x="4621213" y="1327150"/>
            <a:ext cx="4191000" cy="457200"/>
          </a:xfrm>
          <a:prstGeom prst="rect">
            <a:avLst/>
          </a:prstGeom>
          <a:noFill/>
          <a:ln w="9525">
            <a:noFill/>
            <a:miter lim="800000"/>
            <a:headEnd/>
            <a:tailEnd/>
          </a:ln>
        </p:spPr>
        <p:txBody>
          <a:bodyPr>
            <a:spAutoFit/>
          </a:bodyPr>
          <a:lstStyle>
            <a:lvl1pPr marL="533400" indent="-533400" defTabSz="3497263"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defTabSz="3497263"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dirty="0">
                <a:solidFill>
                  <a:srgbClr val="CC0000"/>
                </a:solidFill>
                <a:effectLst>
                  <a:outerShdw blurRad="38100" dist="38100" dir="2700000" algn="tl">
                    <a:srgbClr val="C0C0C0"/>
                  </a:outerShdw>
                </a:effectLst>
                <a:latin typeface="Avenir Book"/>
              </a:rPr>
              <a:t>Distribuzione  degli impianti di energia da fonti rinnovabili – fotovoltaico – eolico - biomassa</a:t>
            </a:r>
          </a:p>
        </p:txBody>
      </p:sp>
      <p:pic>
        <p:nvPicPr>
          <p:cNvPr id="33" name="Picture 10"/>
          <p:cNvPicPr>
            <a:picLocks noChangeAspect="1" noChangeArrowheads="1"/>
          </p:cNvPicPr>
          <p:nvPr/>
        </p:nvPicPr>
        <p:blipFill>
          <a:blip r:embed="rId6">
            <a:extLst>
              <a:ext uri="{28A0092B-C50C-407E-A947-70E740481C1C}">
                <a14:useLocalDpi xmlns:a14="http://schemas.microsoft.com/office/drawing/2010/main" val="0"/>
              </a:ext>
            </a:extLst>
          </a:blip>
          <a:srcRect l="48575" t="44095" r="25107" b="25197"/>
          <a:stretch>
            <a:fillRect/>
          </a:stretch>
        </p:blipFill>
        <p:spPr bwMode="auto">
          <a:xfrm>
            <a:off x="355600" y="1530350"/>
            <a:ext cx="145415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3"/>
          <p:cNvPicPr>
            <a:picLocks noChangeAspect="1" noChangeArrowheads="1"/>
          </p:cNvPicPr>
          <p:nvPr/>
        </p:nvPicPr>
        <p:blipFill>
          <a:blip r:embed="rId7">
            <a:extLst>
              <a:ext uri="{28A0092B-C50C-407E-A947-70E740481C1C}">
                <a14:useLocalDpi xmlns:a14="http://schemas.microsoft.com/office/drawing/2010/main" val="0"/>
              </a:ext>
            </a:extLst>
          </a:blip>
          <a:srcRect l="45984" t="27261" r="21674" b="22223"/>
          <a:stretch>
            <a:fillRect/>
          </a:stretch>
        </p:blipFill>
        <p:spPr bwMode="auto">
          <a:xfrm>
            <a:off x="1962150" y="1530350"/>
            <a:ext cx="15541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 Box 6"/>
          <p:cNvSpPr txBox="1">
            <a:spLocks noChangeArrowheads="1"/>
          </p:cNvSpPr>
          <p:nvPr/>
        </p:nvSpPr>
        <p:spPr bwMode="auto">
          <a:xfrm>
            <a:off x="355600" y="1196975"/>
            <a:ext cx="3124200" cy="27622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it-IT" sz="1200" b="1">
                <a:solidFill>
                  <a:srgbClr val="CC0000"/>
                </a:solidFill>
                <a:effectLst>
                  <a:outerShdw blurRad="38100" dist="38100" dir="2700000" algn="tl">
                    <a:srgbClr val="C0C0C0"/>
                  </a:outerShdw>
                </a:effectLst>
                <a:latin typeface="Avenir Book"/>
              </a:rPr>
              <a:t>Esempi ‘Unità di Analisi’ (UdA)</a:t>
            </a:r>
          </a:p>
        </p:txBody>
      </p:sp>
      <p:pic>
        <p:nvPicPr>
          <p:cNvPr id="36" name="Picture 3" descr="pugl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5238" y="4868863"/>
            <a:ext cx="14605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7"/>
          <p:cNvSpPr>
            <a:spLocks noChangeArrowheads="1"/>
          </p:cNvSpPr>
          <p:nvPr/>
        </p:nvSpPr>
        <p:spPr bwMode="auto">
          <a:xfrm>
            <a:off x="597116" y="3844131"/>
            <a:ext cx="3429000" cy="457200"/>
          </a:xfrm>
          <a:prstGeom prst="rect">
            <a:avLst/>
          </a:prstGeom>
          <a:noFill/>
          <a:ln w="9525">
            <a:noFill/>
            <a:miter lim="800000"/>
            <a:headEnd/>
            <a:tailEnd/>
          </a:ln>
          <a:effectLst/>
        </p:spPr>
        <p:txBody>
          <a:bodyPr anchor="ctr">
            <a:spAutoFit/>
          </a:bodyPr>
          <a:lstStyle/>
          <a:p>
            <a:pPr algn="ctr" eaLnBrk="0" hangingPunct="0">
              <a:defRPr/>
            </a:pPr>
            <a:r>
              <a:rPr lang="it-IT" sz="1200" b="1" dirty="0">
                <a:solidFill>
                  <a:srgbClr val="CC0000"/>
                </a:solidFill>
                <a:effectLst>
                  <a:outerShdw blurRad="38100" dist="38100" dir="2700000" algn="tl">
                    <a:srgbClr val="DDDDDD"/>
                  </a:outerShdw>
                </a:effectLst>
                <a:latin typeface="Avenir Book"/>
                <a:ea typeface="MS PGothic" charset="0"/>
              </a:rPr>
              <a:t>insistenza dei centri urbani sul pronto soccorso</a:t>
            </a:r>
          </a:p>
        </p:txBody>
      </p:sp>
      <p:pic>
        <p:nvPicPr>
          <p:cNvPr id="38" name="Picture 9" descr="Par_311311_popolazione_superf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2443163"/>
            <a:ext cx="1800225" cy="167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 Box 12"/>
          <p:cNvSpPr txBox="1">
            <a:spLocks noChangeArrowheads="1"/>
          </p:cNvSpPr>
          <p:nvPr/>
        </p:nvSpPr>
        <p:spPr bwMode="auto">
          <a:xfrm>
            <a:off x="6754813" y="1981200"/>
            <a:ext cx="2209800" cy="457200"/>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it-IT" sz="1200" b="1">
                <a:solidFill>
                  <a:srgbClr val="CC0000"/>
                </a:solidFill>
                <a:effectLst>
                  <a:outerShdw blurRad="38100" dist="38100" dir="2700000" algn="tl">
                    <a:srgbClr val="C0C0C0"/>
                  </a:outerShdw>
                </a:effectLst>
                <a:latin typeface="Avenir Book"/>
              </a:rPr>
              <a:t>Densità abitativa rispetto </a:t>
            </a:r>
            <a:br>
              <a:rPr lang="it-IT" sz="1200" b="1">
                <a:solidFill>
                  <a:srgbClr val="CC0000"/>
                </a:solidFill>
                <a:effectLst>
                  <a:outerShdw blurRad="38100" dist="38100" dir="2700000" algn="tl">
                    <a:srgbClr val="C0C0C0"/>
                  </a:outerShdw>
                </a:effectLst>
                <a:latin typeface="Avenir Book"/>
              </a:rPr>
            </a:br>
            <a:r>
              <a:rPr lang="it-IT" sz="1200" b="1">
                <a:solidFill>
                  <a:srgbClr val="CC0000"/>
                </a:solidFill>
                <a:effectLst>
                  <a:outerShdw blurRad="38100" dist="38100" dir="2700000" algn="tl">
                    <a:srgbClr val="C0C0C0"/>
                  </a:outerShdw>
                </a:effectLst>
                <a:latin typeface="Avenir Book"/>
              </a:rPr>
              <a:t>a superficie comunale</a:t>
            </a:r>
          </a:p>
        </p:txBody>
      </p:sp>
      <p:pic>
        <p:nvPicPr>
          <p:cNvPr id="40" name="Picture 2"/>
          <p:cNvPicPr>
            <a:picLocks noChangeAspect="1" noChangeArrowheads="1"/>
          </p:cNvPicPr>
          <p:nvPr/>
        </p:nvPicPr>
        <p:blipFill>
          <a:blip r:embed="rId10">
            <a:extLst>
              <a:ext uri="{28A0092B-C50C-407E-A947-70E740481C1C}">
                <a14:useLocalDpi xmlns:a14="http://schemas.microsoft.com/office/drawing/2010/main" val="0"/>
              </a:ext>
            </a:extLst>
          </a:blip>
          <a:srcRect l="14584" t="7903" r="15347"/>
          <a:stretch>
            <a:fillRect/>
          </a:stretch>
        </p:blipFill>
        <p:spPr bwMode="auto">
          <a:xfrm>
            <a:off x="4419600" y="3429000"/>
            <a:ext cx="1585913"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 Box 5"/>
          <p:cNvSpPr txBox="1">
            <a:spLocks noChangeArrowheads="1"/>
          </p:cNvSpPr>
          <p:nvPr/>
        </p:nvSpPr>
        <p:spPr bwMode="auto">
          <a:xfrm>
            <a:off x="4267200" y="3124200"/>
            <a:ext cx="1676400" cy="276225"/>
          </a:xfrm>
          <a:prstGeom prst="rect">
            <a:avLst/>
          </a:prstGeom>
          <a:noFill/>
          <a:ln w="9525">
            <a:noFill/>
            <a:miter lim="800000"/>
            <a:headEnd/>
            <a:tailEnd/>
          </a:ln>
          <a:effectLst/>
        </p:spPr>
        <p:txBody>
          <a:bodyPr>
            <a:spAutoFit/>
          </a:bodyPr>
          <a:lstStyle/>
          <a:p>
            <a:pPr algn="ctr" eaLnBrk="0" hangingPunct="0">
              <a:spcBef>
                <a:spcPct val="50000"/>
              </a:spcBef>
              <a:defRPr/>
            </a:pPr>
            <a:r>
              <a:rPr lang="it-IT" sz="1200" b="1" dirty="0">
                <a:solidFill>
                  <a:srgbClr val="CC0000"/>
                </a:solidFill>
                <a:effectLst>
                  <a:outerShdw blurRad="38100" dist="38100" dir="2700000" algn="tl">
                    <a:srgbClr val="DDDDDD"/>
                  </a:outerShdw>
                </a:effectLst>
                <a:latin typeface="Avenir Book"/>
                <a:ea typeface="MS PGothic" charset="0"/>
              </a:rPr>
              <a:t>Catasto di impianto</a:t>
            </a:r>
          </a:p>
        </p:txBody>
      </p:sp>
      <p:pic>
        <p:nvPicPr>
          <p:cNvPr id="42" name="Picture 6"/>
          <p:cNvPicPr>
            <a:picLocks noChangeAspect="1" noChangeArrowheads="1"/>
          </p:cNvPicPr>
          <p:nvPr/>
        </p:nvPicPr>
        <p:blipFill>
          <a:blip r:embed="rId11">
            <a:extLst>
              <a:ext uri="{28A0092B-C50C-407E-A947-70E740481C1C}">
                <a14:useLocalDpi xmlns:a14="http://schemas.microsoft.com/office/drawing/2010/main" val="0"/>
              </a:ext>
            </a:extLst>
          </a:blip>
          <a:srcRect l="39940" t="29697" r="22003" b="30173"/>
          <a:stretch>
            <a:fillRect/>
          </a:stretch>
        </p:blipFill>
        <p:spPr bwMode="auto">
          <a:xfrm>
            <a:off x="1905000" y="2780928"/>
            <a:ext cx="149542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7"/>
          <p:cNvSpPr>
            <a:spLocks noChangeArrowheads="1"/>
          </p:cNvSpPr>
          <p:nvPr/>
        </p:nvSpPr>
        <p:spPr bwMode="auto">
          <a:xfrm>
            <a:off x="827088" y="3085728"/>
            <a:ext cx="1154112" cy="400050"/>
          </a:xfrm>
          <a:prstGeom prst="rect">
            <a:avLst/>
          </a:prstGeom>
          <a:noFill/>
          <a:ln w="9525">
            <a:noFill/>
            <a:miter lim="800000"/>
            <a:headEnd/>
            <a:tailEnd/>
          </a:ln>
          <a:effectLst/>
        </p:spPr>
        <p:txBody>
          <a:bodyPr wrap="none" anchor="ct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b="1">
                <a:solidFill>
                  <a:srgbClr val="CC0000"/>
                </a:solidFill>
                <a:effectLst>
                  <a:outerShdw blurRad="38100" dist="38100" dir="2700000" algn="tl">
                    <a:srgbClr val="C0C0C0"/>
                  </a:outerShdw>
                </a:effectLst>
                <a:latin typeface="Avenir Book"/>
              </a:rPr>
              <a:t>UdA nei pressi </a:t>
            </a:r>
          </a:p>
          <a:p>
            <a:pPr algn="ctr"/>
            <a:r>
              <a:rPr lang="it-IT" b="1">
                <a:solidFill>
                  <a:srgbClr val="CC0000"/>
                </a:solidFill>
                <a:effectLst>
                  <a:outerShdw blurRad="38100" dist="38100" dir="2700000" algn="tl">
                    <a:srgbClr val="C0C0C0"/>
                  </a:outerShdw>
                </a:effectLst>
                <a:latin typeface="Avenir Book"/>
              </a:rPr>
              <a:t>dell’urbanizzato</a:t>
            </a:r>
          </a:p>
        </p:txBody>
      </p:sp>
      <p:sp>
        <p:nvSpPr>
          <p:cNvPr id="44" name="Rectangle 7"/>
          <p:cNvSpPr>
            <a:spLocks noChangeArrowheads="1"/>
          </p:cNvSpPr>
          <p:nvPr/>
        </p:nvSpPr>
        <p:spPr bwMode="auto">
          <a:xfrm>
            <a:off x="360363" y="2568575"/>
            <a:ext cx="1211262" cy="244475"/>
          </a:xfrm>
          <a:prstGeom prst="rect">
            <a:avLst/>
          </a:prstGeom>
          <a:noFill/>
          <a:ln w="9525">
            <a:noFill/>
            <a:miter lim="800000"/>
            <a:headEnd/>
            <a:tailEnd/>
          </a:ln>
          <a:effectLst/>
        </p:spPr>
        <p:txBody>
          <a:bodyPr wrap="none" anchor="ctr">
            <a:spAutoFit/>
          </a:bodyPr>
          <a:lstStyle/>
          <a:p>
            <a:pPr algn="ctr" eaLnBrk="0" hangingPunct="0">
              <a:defRPr/>
            </a:pPr>
            <a:r>
              <a:rPr lang="it-IT" b="1" dirty="0" err="1">
                <a:solidFill>
                  <a:srgbClr val="CC0000"/>
                </a:solidFill>
                <a:effectLst>
                  <a:outerShdw blurRad="38100" dist="38100" dir="2700000" algn="tl">
                    <a:srgbClr val="DDDDDD"/>
                  </a:outerShdw>
                </a:effectLst>
                <a:latin typeface="Avenir Book"/>
                <a:ea typeface="MS PGothic" charset="0"/>
              </a:rPr>
              <a:t>UdA</a:t>
            </a:r>
            <a:r>
              <a:rPr lang="it-IT" b="1" dirty="0">
                <a:solidFill>
                  <a:srgbClr val="CC0000"/>
                </a:solidFill>
                <a:effectLst>
                  <a:outerShdw blurRad="38100" dist="38100" dir="2700000" algn="tl">
                    <a:srgbClr val="DDDDDD"/>
                  </a:outerShdw>
                </a:effectLst>
                <a:latin typeface="Avenir Book"/>
                <a:ea typeface="MS PGothic" charset="0"/>
              </a:rPr>
              <a:t> poco estesa</a:t>
            </a:r>
          </a:p>
        </p:txBody>
      </p:sp>
      <p:sp>
        <p:nvSpPr>
          <p:cNvPr id="45" name="Rectangle 7"/>
          <p:cNvSpPr>
            <a:spLocks noChangeArrowheads="1"/>
          </p:cNvSpPr>
          <p:nvPr/>
        </p:nvSpPr>
        <p:spPr bwMode="auto">
          <a:xfrm>
            <a:off x="1763713" y="2492375"/>
            <a:ext cx="1816100" cy="400050"/>
          </a:xfrm>
          <a:prstGeom prst="rect">
            <a:avLst/>
          </a:prstGeom>
          <a:noFill/>
          <a:ln w="9525">
            <a:noFill/>
            <a:miter lim="800000"/>
            <a:headEnd/>
            <a:tailEnd/>
          </a:ln>
          <a:effectLst/>
        </p:spPr>
        <p:txBody>
          <a:bodyPr anchor="ct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b="1">
                <a:solidFill>
                  <a:srgbClr val="CC0000"/>
                </a:solidFill>
                <a:effectLst>
                  <a:outerShdw blurRad="38100" dist="38100" dir="2700000" algn="tl">
                    <a:srgbClr val="C0C0C0"/>
                  </a:outerShdw>
                </a:effectLst>
                <a:latin typeface="Avenir Book"/>
              </a:rPr>
              <a:t>UdA con forme di tutela </a:t>
            </a:r>
          </a:p>
          <a:p>
            <a:pPr algn="ctr"/>
            <a:endParaRPr lang="it-IT" b="1">
              <a:solidFill>
                <a:srgbClr val="CC0000"/>
              </a:solidFill>
              <a:effectLst>
                <a:outerShdw blurRad="38100" dist="38100" dir="2700000" algn="tl">
                  <a:srgbClr val="C0C0C0"/>
                </a:outerShdw>
              </a:effectLst>
              <a:latin typeface="Avenir Book"/>
            </a:endParaRPr>
          </a:p>
        </p:txBody>
      </p:sp>
    </p:spTree>
    <p:extLst>
      <p:ext uri="{BB962C8B-B14F-4D97-AF65-F5344CB8AC3E}">
        <p14:creationId xmlns:p14="http://schemas.microsoft.com/office/powerpoint/2010/main" val="2159428281"/>
      </p:ext>
    </p:extLst>
  </p:cSld>
  <p:clrMapOvr>
    <a:masterClrMapping/>
  </p:clrMapOvr>
  <p:transition advClick="0"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22" name="Rectangle 11"/>
          <p:cNvSpPr>
            <a:spLocks noChangeArrowheads="1"/>
          </p:cNvSpPr>
          <p:nvPr/>
        </p:nvSpPr>
        <p:spPr bwMode="auto">
          <a:xfrm>
            <a:off x="250825" y="115888"/>
            <a:ext cx="8713788" cy="765175"/>
          </a:xfrm>
          <a:prstGeom prst="rect">
            <a:avLst/>
          </a:prstGeom>
          <a:noFill/>
          <a:ln w="9525">
            <a:noFill/>
            <a:miter lim="800000"/>
            <a:headEnd/>
            <a:tailEnd/>
          </a:ln>
          <a:effectLst/>
        </p:spPr>
        <p:txBody>
          <a:bodyPr anchor="ctr"/>
          <a:lstStyle/>
          <a:p>
            <a:pPr algn="ctr">
              <a:lnSpc>
                <a:spcPct val="90000"/>
              </a:lnSpc>
              <a:defRPr/>
            </a:pPr>
            <a:r>
              <a:rPr lang="it-IT" sz="3200" b="1" dirty="0">
                <a:solidFill>
                  <a:srgbClr val="CC0000"/>
                </a:solidFill>
                <a:effectLst>
                  <a:outerShdw blurRad="38100" dist="38100" dir="2700000" algn="tl">
                    <a:srgbClr val="DDDDDD"/>
                  </a:outerShdw>
                </a:effectLst>
                <a:latin typeface="Avenir Book"/>
                <a:ea typeface="MS PGothic" charset="0"/>
              </a:rPr>
              <a:t>www.sit.puglia.it</a:t>
            </a:r>
          </a:p>
          <a:p>
            <a:pPr algn="ctr">
              <a:lnSpc>
                <a:spcPct val="90000"/>
              </a:lnSpc>
              <a:defRPr/>
            </a:pPr>
            <a:r>
              <a:rPr lang="it-IT" sz="2800" b="1" dirty="0">
                <a:solidFill>
                  <a:srgbClr val="CC0000"/>
                </a:solidFill>
                <a:effectLst>
                  <a:outerShdw blurRad="38100" dist="38100" dir="2700000" algn="tl">
                    <a:srgbClr val="DDDDDD"/>
                  </a:outerShdw>
                </a:effectLst>
                <a:latin typeface="Avenir Book"/>
                <a:ea typeface="MS PGothic" charset="0"/>
              </a:rPr>
              <a:t>Sistema Informativo </a:t>
            </a:r>
            <a:r>
              <a:rPr lang="it-IT" sz="2800" b="1" dirty="0" smtClean="0">
                <a:solidFill>
                  <a:srgbClr val="CC0000"/>
                </a:solidFill>
                <a:effectLst>
                  <a:outerShdw blurRad="38100" dist="38100" dir="2700000" algn="tl">
                    <a:srgbClr val="DDDDDD"/>
                  </a:outerShdw>
                </a:effectLst>
                <a:latin typeface="Avenir Book"/>
                <a:ea typeface="MS PGothic" charset="0"/>
              </a:rPr>
              <a:t>Territoriale </a:t>
            </a:r>
            <a:r>
              <a:rPr lang="it-IT" sz="2800" b="1" dirty="0">
                <a:solidFill>
                  <a:srgbClr val="CC0000"/>
                </a:solidFill>
                <a:effectLst>
                  <a:outerShdw blurRad="38100" dist="38100" dir="2700000" algn="tl">
                    <a:srgbClr val="DDDDDD"/>
                  </a:outerShdw>
                </a:effectLst>
                <a:latin typeface="Avenir Book"/>
                <a:ea typeface="MS PGothic" charset="0"/>
              </a:rPr>
              <a:t>Regionale</a:t>
            </a:r>
            <a:r>
              <a:rPr lang="it-IT" sz="3200" b="1" dirty="0">
                <a:solidFill>
                  <a:srgbClr val="CC0000"/>
                </a:solidFill>
                <a:effectLst>
                  <a:outerShdw blurRad="38100" dist="38100" dir="2700000" algn="tl">
                    <a:srgbClr val="DDDDDD"/>
                  </a:outerShdw>
                </a:effectLst>
                <a:latin typeface="Avenir Book"/>
                <a:ea typeface="MS PGothic" charset="0"/>
              </a:rPr>
              <a:t> </a:t>
            </a:r>
          </a:p>
        </p:txBody>
      </p:sp>
      <p:sp>
        <p:nvSpPr>
          <p:cNvPr id="23" name="Text Box 5"/>
          <p:cNvSpPr txBox="1">
            <a:spLocks noChangeArrowheads="1"/>
          </p:cNvSpPr>
          <p:nvPr/>
        </p:nvSpPr>
        <p:spPr bwMode="auto">
          <a:xfrm>
            <a:off x="304800" y="1253395"/>
            <a:ext cx="2592388" cy="307777"/>
          </a:xfrm>
          <a:prstGeom prst="rect">
            <a:avLst/>
          </a:prstGeom>
          <a:noFill/>
          <a:ln w="9525">
            <a:noFill/>
            <a:miter lim="800000"/>
            <a:headEnd/>
            <a:tailEnd/>
          </a:ln>
          <a:effectLst/>
        </p:spPr>
        <p:txBody>
          <a:bodyPr>
            <a:spAutoFit/>
          </a:bodyPr>
          <a:lstStyle/>
          <a:p>
            <a:pPr algn="ctr">
              <a:defRPr/>
            </a:pPr>
            <a:r>
              <a:rPr lang="it-IT" sz="1400" b="1" dirty="0" smtClean="0">
                <a:solidFill>
                  <a:srgbClr val="CC0000"/>
                </a:solidFill>
                <a:effectLst>
                  <a:outerShdw blurRad="38100" dist="38100" dir="2700000" algn="tl">
                    <a:srgbClr val="DDDDDD"/>
                  </a:outerShdw>
                </a:effectLst>
                <a:latin typeface="Avenir Book"/>
                <a:ea typeface="MS PGothic" charset="0"/>
              </a:rPr>
              <a:t>Portale Emergenza </a:t>
            </a:r>
            <a:r>
              <a:rPr lang="it-IT" sz="1400" b="1" dirty="0" err="1" smtClean="0">
                <a:solidFill>
                  <a:srgbClr val="CC0000"/>
                </a:solidFill>
                <a:effectLst>
                  <a:outerShdw blurRad="38100" dist="38100" dir="2700000" algn="tl">
                    <a:srgbClr val="DDDDDD"/>
                  </a:outerShdw>
                </a:effectLst>
                <a:latin typeface="Avenir Book"/>
                <a:ea typeface="MS PGothic" charset="0"/>
              </a:rPr>
              <a:t>Xylella</a:t>
            </a:r>
            <a:endParaRPr lang="it-IT" sz="1400" b="1" dirty="0">
              <a:solidFill>
                <a:srgbClr val="CC0000"/>
              </a:solidFill>
              <a:effectLst>
                <a:outerShdw blurRad="38100" dist="38100" dir="2700000" algn="tl">
                  <a:srgbClr val="DDDDDD"/>
                </a:outerShdw>
              </a:effectLst>
              <a:latin typeface="Avenir Book"/>
              <a:ea typeface="MS PGothic" charset="0"/>
            </a:endParaRPr>
          </a:p>
        </p:txBody>
      </p:sp>
      <p:pic>
        <p:nvPicPr>
          <p:cNvPr id="25" name="Immagine 24"/>
          <p:cNvPicPr/>
          <p:nvPr/>
        </p:nvPicPr>
        <p:blipFill>
          <a:blip r:embed="rId3"/>
          <a:stretch>
            <a:fillRect/>
          </a:stretch>
        </p:blipFill>
        <p:spPr>
          <a:xfrm>
            <a:off x="2821788" y="996951"/>
            <a:ext cx="2003471" cy="1453763"/>
          </a:xfrm>
          <a:prstGeom prst="rect">
            <a:avLst/>
          </a:prstGeom>
        </p:spPr>
      </p:pic>
      <p:pic>
        <p:nvPicPr>
          <p:cNvPr id="26" name="Immagine 25" descr="F:\immagini per report\ORIA_SINTOMI.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3381" y="2836725"/>
            <a:ext cx="4356209" cy="3119352"/>
          </a:xfrm>
          <a:prstGeom prst="rect">
            <a:avLst/>
          </a:prstGeom>
          <a:noFill/>
          <a:ln>
            <a:noFill/>
          </a:ln>
        </p:spPr>
      </p:pic>
      <p:graphicFrame>
        <p:nvGraphicFramePr>
          <p:cNvPr id="2" name="Tabella 1"/>
          <p:cNvGraphicFramePr>
            <a:graphicFrameLocks noGrp="1"/>
          </p:cNvGraphicFramePr>
          <p:nvPr>
            <p:extLst>
              <p:ext uri="{D42A27DB-BD31-4B8C-83A1-F6EECF244321}">
                <p14:modId xmlns:p14="http://schemas.microsoft.com/office/powerpoint/2010/main" val="2781387521"/>
              </p:ext>
            </p:extLst>
          </p:nvPr>
        </p:nvGraphicFramePr>
        <p:xfrm>
          <a:off x="444296" y="2018416"/>
          <a:ext cx="2727575" cy="3762972"/>
        </p:xfrm>
        <a:graphic>
          <a:graphicData uri="http://schemas.openxmlformats.org/drawingml/2006/table">
            <a:tbl>
              <a:tblPr firstRow="1" firstCol="1" bandRow="1">
                <a:tableStyleId>{5C22544A-7EE6-4342-B048-85BDC9FD1C3A}</a:tableStyleId>
              </a:tblPr>
              <a:tblGrid>
                <a:gridCol w="1171078">
                  <a:extLst>
                    <a:ext uri="{9D8B030D-6E8A-4147-A177-3AD203B41FA5}">
                      <a16:colId xmlns="" xmlns:a16="http://schemas.microsoft.com/office/drawing/2014/main" val="20000"/>
                    </a:ext>
                  </a:extLst>
                </a:gridCol>
                <a:gridCol w="748601">
                  <a:extLst>
                    <a:ext uri="{9D8B030D-6E8A-4147-A177-3AD203B41FA5}">
                      <a16:colId xmlns="" xmlns:a16="http://schemas.microsoft.com/office/drawing/2014/main" val="20001"/>
                    </a:ext>
                  </a:extLst>
                </a:gridCol>
                <a:gridCol w="807896">
                  <a:extLst>
                    <a:ext uri="{9D8B030D-6E8A-4147-A177-3AD203B41FA5}">
                      <a16:colId xmlns="" xmlns:a16="http://schemas.microsoft.com/office/drawing/2014/main" val="20002"/>
                    </a:ext>
                  </a:extLst>
                </a:gridCol>
              </a:tblGrid>
              <a:tr h="238637">
                <a:tc>
                  <a:txBody>
                    <a:bodyPr/>
                    <a:lstStyle/>
                    <a:p>
                      <a:pP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BUFFER 200 METRI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0"/>
                  </a:ext>
                </a:extLst>
              </a:tr>
              <a:tr h="141440">
                <a:tc>
                  <a:txBody>
                    <a:bodyPr/>
                    <a:lstStyle/>
                    <a:p>
                      <a:pP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1"/>
                  </a:ext>
                </a:extLst>
              </a:tr>
              <a:tr h="238637">
                <a:tc>
                  <a:txBody>
                    <a:bodyPr/>
                    <a:lstStyle/>
                    <a:p>
                      <a:pPr>
                        <a:lnSpc>
                          <a:spcPct val="115000"/>
                        </a:lnSpc>
                        <a:spcAft>
                          <a:spcPts val="0"/>
                        </a:spcAft>
                      </a:pPr>
                      <a:r>
                        <a:rPr lang="it-IT" sz="800" baseline="0" dirty="0">
                          <a:effectLst/>
                          <a:latin typeface="Arial" panose="020B0604020202020204" pitchFamily="34" charset="0"/>
                        </a:rPr>
                        <a:t>ORIA</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PIANTE ANALIZZATE</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PIANTE POSITIVE</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2"/>
                  </a:ext>
                </a:extLst>
              </a:tr>
              <a:tr h="115705">
                <a:tc>
                  <a:txBody>
                    <a:bodyPr/>
                    <a:lstStyle/>
                    <a:p>
                      <a:pPr>
                        <a:lnSpc>
                          <a:spcPct val="115000"/>
                        </a:lnSpc>
                        <a:spcAft>
                          <a:spcPts val="0"/>
                        </a:spcAft>
                      </a:pPr>
                      <a:r>
                        <a:rPr lang="it-IT" sz="800" baseline="0" dirty="0">
                          <a:effectLst/>
                          <a:latin typeface="Arial" panose="020B0604020202020204" pitchFamily="34" charset="0"/>
                        </a:rPr>
                        <a:t>PIANTE ASINTOMATICHE</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1137</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5</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3"/>
                  </a:ext>
                </a:extLst>
              </a:tr>
              <a:tr h="115705">
                <a:tc>
                  <a:txBody>
                    <a:bodyPr/>
                    <a:lstStyle/>
                    <a:p>
                      <a:pPr>
                        <a:lnSpc>
                          <a:spcPct val="115000"/>
                        </a:lnSpc>
                        <a:spcAft>
                          <a:spcPts val="0"/>
                        </a:spcAft>
                      </a:pPr>
                      <a:r>
                        <a:rPr lang="it-IT" sz="800" baseline="0" dirty="0">
                          <a:effectLst/>
                          <a:latin typeface="Arial" panose="020B0604020202020204" pitchFamily="34" charset="0"/>
                        </a:rPr>
                        <a:t>PIANTE  SINTOMATICHE</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201</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32</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4"/>
                  </a:ext>
                </a:extLst>
              </a:tr>
              <a:tr h="233308">
                <a:tc>
                  <a:txBody>
                    <a:bodyPr/>
                    <a:lstStyle/>
                    <a:p>
                      <a:pPr>
                        <a:lnSpc>
                          <a:spcPct val="115000"/>
                        </a:lnSpc>
                        <a:spcAft>
                          <a:spcPts val="0"/>
                        </a:spcAft>
                      </a:pPr>
                      <a:r>
                        <a:rPr lang="it-IT" sz="800" baseline="0" dirty="0">
                          <a:effectLst/>
                          <a:latin typeface="Arial" panose="020B0604020202020204" pitchFamily="34" charset="0"/>
                        </a:rPr>
                        <a:t>TOTALE PIANTE ANALIZZATE</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1338</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37</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5"/>
                  </a:ext>
                </a:extLst>
              </a:tr>
              <a:tr h="233308">
                <a:tc>
                  <a:txBody>
                    <a:bodyPr/>
                    <a:lstStyle/>
                    <a:p>
                      <a:pPr>
                        <a:lnSpc>
                          <a:spcPct val="115000"/>
                        </a:lnSpc>
                        <a:spcAft>
                          <a:spcPts val="0"/>
                        </a:spcAft>
                      </a:pPr>
                      <a:r>
                        <a:rPr lang="it-IT" sz="800" baseline="0" dirty="0">
                          <a:effectLst/>
                          <a:latin typeface="Arial" panose="020B0604020202020204" pitchFamily="34" charset="0"/>
                        </a:rPr>
                        <a:t>SUPERFICIE TOTALE (ETTARI)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27,6</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6"/>
                  </a:ext>
                </a:extLst>
              </a:tr>
              <a:tr h="238637">
                <a:tc>
                  <a:txBody>
                    <a:bodyPr/>
                    <a:lstStyle/>
                    <a:p>
                      <a:pPr>
                        <a:lnSpc>
                          <a:spcPct val="115000"/>
                        </a:lnSpc>
                        <a:spcAft>
                          <a:spcPts val="0"/>
                        </a:spcAft>
                      </a:pPr>
                      <a:r>
                        <a:rPr lang="it-IT" sz="800" baseline="0" dirty="0">
                          <a:effectLst/>
                          <a:latin typeface="Arial" panose="020B0604020202020204" pitchFamily="34" charset="0"/>
                        </a:rPr>
                        <a:t>SUPERFICIE A ULIVETO  (ETTARI)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14,24</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7"/>
                  </a:ext>
                </a:extLst>
              </a:tr>
              <a:tr h="122931">
                <a:tc>
                  <a:txBody>
                    <a:bodyPr/>
                    <a:lstStyle/>
                    <a:p>
                      <a:pPr>
                        <a:lnSpc>
                          <a:spcPct val="115000"/>
                        </a:lnSpc>
                      </a:pPr>
                      <a:endParaRPr lang="it-IT" sz="800" baseline="0" dirty="0">
                        <a:effectLst/>
                        <a:latin typeface="Arial" panose="020B0604020202020204" pitchFamily="34" charset="0"/>
                      </a:endParaRPr>
                    </a:p>
                  </a:txBody>
                  <a:tcPr marL="44450" marR="44450" marT="0" marB="0" anchor="b"/>
                </a:tc>
                <a:tc>
                  <a:txBody>
                    <a:bodyPr/>
                    <a:lstStyle/>
                    <a:p>
                      <a:pPr algn="r">
                        <a:lnSpc>
                          <a:spcPct val="115000"/>
                        </a:lnSpc>
                      </a:pPr>
                      <a:endParaRPr lang="it-IT" sz="800" baseline="0" dirty="0">
                        <a:effectLst/>
                        <a:latin typeface="Arial" panose="020B0604020202020204" pitchFamily="34" charset="0"/>
                      </a:endParaRPr>
                    </a:p>
                  </a:txBody>
                  <a:tcPr marL="44450" marR="44450" marT="0" marB="0" anchor="b"/>
                </a:tc>
                <a:tc>
                  <a:txBody>
                    <a:bodyPr/>
                    <a:lstStyle/>
                    <a:p>
                      <a:pPr algn="r">
                        <a:lnSpc>
                          <a:spcPct val="115000"/>
                        </a:lnSpc>
                      </a:pPr>
                      <a:endParaRPr lang="it-IT" sz="800" baseline="0" dirty="0">
                        <a:effectLst/>
                        <a:latin typeface="Arial" panose="020B0604020202020204" pitchFamily="34" charset="0"/>
                      </a:endParaRPr>
                    </a:p>
                  </a:txBody>
                  <a:tcPr marL="44450" marR="44450" marT="0" marB="0" anchor="b"/>
                </a:tc>
                <a:extLst>
                  <a:ext uri="{0D108BD9-81ED-4DB2-BD59-A6C34878D82A}">
                    <a16:rowId xmlns="" xmlns:a16="http://schemas.microsoft.com/office/drawing/2014/main" val="10008"/>
                  </a:ext>
                </a:extLst>
              </a:tr>
              <a:tr h="115705">
                <a:tc>
                  <a:txBody>
                    <a:bodyPr/>
                    <a:lstStyle/>
                    <a:p>
                      <a:pPr>
                        <a:lnSpc>
                          <a:spcPct val="115000"/>
                        </a:lnSpc>
                        <a:spcAft>
                          <a:spcPts val="0"/>
                        </a:spcAft>
                      </a:pPr>
                      <a:r>
                        <a:rPr lang="it-IT" sz="800" baseline="0" dirty="0">
                          <a:effectLst/>
                          <a:latin typeface="Arial" panose="020B0604020202020204" pitchFamily="34" charset="0"/>
                        </a:rPr>
                        <a:t>DETTAGLIO CAMPIONI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NUMERO</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POSITIVI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9"/>
                  </a:ext>
                </a:extLst>
              </a:tr>
              <a:tr h="115705">
                <a:tc>
                  <a:txBody>
                    <a:bodyPr/>
                    <a:lstStyle/>
                    <a:p>
                      <a:pPr>
                        <a:lnSpc>
                          <a:spcPct val="115000"/>
                        </a:lnSpc>
                        <a:spcAft>
                          <a:spcPts val="0"/>
                        </a:spcAft>
                      </a:pPr>
                      <a:r>
                        <a:rPr lang="it-IT" sz="800" baseline="0" dirty="0">
                          <a:effectLst/>
                          <a:latin typeface="Arial" panose="020B0604020202020204" pitchFamily="34" charset="0"/>
                        </a:rPr>
                        <a:t>OLIVI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1315</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37</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0"/>
                  </a:ext>
                </a:extLst>
              </a:tr>
              <a:tr h="115705">
                <a:tc>
                  <a:txBody>
                    <a:bodyPr/>
                    <a:lstStyle/>
                    <a:p>
                      <a:pPr>
                        <a:lnSpc>
                          <a:spcPct val="115000"/>
                        </a:lnSpc>
                        <a:spcAft>
                          <a:spcPts val="0"/>
                        </a:spcAft>
                      </a:pPr>
                      <a:r>
                        <a:rPr lang="it-IT" sz="800" baseline="0" dirty="0">
                          <a:effectLst/>
                          <a:latin typeface="Arial" panose="020B0604020202020204" pitchFamily="34" charset="0"/>
                        </a:rPr>
                        <a:t>MANDORLI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12</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1"/>
                  </a:ext>
                </a:extLst>
              </a:tr>
              <a:tr h="115705">
                <a:tc>
                  <a:txBody>
                    <a:bodyPr/>
                    <a:lstStyle/>
                    <a:p>
                      <a:pPr>
                        <a:lnSpc>
                          <a:spcPct val="115000"/>
                        </a:lnSpc>
                        <a:spcAft>
                          <a:spcPts val="0"/>
                        </a:spcAft>
                      </a:pPr>
                      <a:r>
                        <a:rPr lang="it-IT" sz="800" baseline="0" dirty="0">
                          <a:effectLst/>
                          <a:latin typeface="Arial" panose="020B0604020202020204" pitchFamily="34" charset="0"/>
                        </a:rPr>
                        <a:t>AGRUMI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2"/>
                  </a:ext>
                </a:extLst>
              </a:tr>
              <a:tr h="115705">
                <a:tc>
                  <a:txBody>
                    <a:bodyPr/>
                    <a:lstStyle/>
                    <a:p>
                      <a:pPr>
                        <a:lnSpc>
                          <a:spcPct val="115000"/>
                        </a:lnSpc>
                        <a:spcAft>
                          <a:spcPts val="0"/>
                        </a:spcAft>
                      </a:pPr>
                      <a:r>
                        <a:rPr lang="it-IT" sz="800" baseline="0" dirty="0">
                          <a:effectLst/>
                          <a:latin typeface="Arial" panose="020B0604020202020204" pitchFamily="34" charset="0"/>
                        </a:rPr>
                        <a:t>OLEANDRI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8</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3"/>
                  </a:ext>
                </a:extLst>
              </a:tr>
              <a:tr h="115705">
                <a:tc>
                  <a:txBody>
                    <a:bodyPr/>
                    <a:lstStyle/>
                    <a:p>
                      <a:pPr>
                        <a:lnSpc>
                          <a:spcPct val="115000"/>
                        </a:lnSpc>
                        <a:spcAft>
                          <a:spcPts val="0"/>
                        </a:spcAft>
                      </a:pPr>
                      <a:r>
                        <a:rPr lang="it-IT" sz="800" baseline="0" dirty="0">
                          <a:effectLst/>
                          <a:latin typeface="Arial" panose="020B0604020202020204" pitchFamily="34" charset="0"/>
                        </a:rPr>
                        <a:t>POLYGALA</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4"/>
                  </a:ext>
                </a:extLst>
              </a:tr>
              <a:tr h="115705">
                <a:tc>
                  <a:txBody>
                    <a:bodyPr/>
                    <a:lstStyle/>
                    <a:p>
                      <a:pPr>
                        <a:lnSpc>
                          <a:spcPct val="115000"/>
                        </a:lnSpc>
                        <a:spcAft>
                          <a:spcPts val="0"/>
                        </a:spcAft>
                      </a:pPr>
                      <a:r>
                        <a:rPr lang="it-IT" sz="800" baseline="0">
                          <a:effectLst/>
                          <a:latin typeface="Arial" panose="020B0604020202020204" pitchFamily="34" charset="0"/>
                        </a:rPr>
                        <a:t>ROSMARINO</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1</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5"/>
                  </a:ext>
                </a:extLst>
              </a:tr>
              <a:tr h="115705">
                <a:tc>
                  <a:txBody>
                    <a:bodyPr/>
                    <a:lstStyle/>
                    <a:p>
                      <a:pP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 </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6"/>
                  </a:ext>
                </a:extLst>
              </a:tr>
              <a:tr h="115705">
                <a:tc>
                  <a:txBody>
                    <a:bodyPr/>
                    <a:lstStyle/>
                    <a:p>
                      <a:pPr>
                        <a:lnSpc>
                          <a:spcPct val="115000"/>
                        </a:lnSpc>
                        <a:spcAft>
                          <a:spcPts val="0"/>
                        </a:spcAft>
                      </a:pPr>
                      <a:r>
                        <a:rPr lang="it-IT" sz="800" baseline="0" dirty="0">
                          <a:effectLst/>
                          <a:latin typeface="Arial" panose="020B0604020202020204" pitchFamily="34" charset="0"/>
                        </a:rPr>
                        <a:t>DETTAGLIO ULIVI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NUMERO</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POSITIVI</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7"/>
                  </a:ext>
                </a:extLst>
              </a:tr>
              <a:tr h="115705">
                <a:tc>
                  <a:txBody>
                    <a:bodyPr/>
                    <a:lstStyle/>
                    <a:p>
                      <a:pPr>
                        <a:lnSpc>
                          <a:spcPct val="115000"/>
                        </a:lnSpc>
                        <a:spcAft>
                          <a:spcPts val="0"/>
                        </a:spcAft>
                      </a:pPr>
                      <a:r>
                        <a:rPr lang="it-IT" sz="800" baseline="0" dirty="0">
                          <a:effectLst/>
                          <a:latin typeface="Arial" panose="020B0604020202020204" pitchFamily="34" charset="0"/>
                        </a:rPr>
                        <a:t>ULIVI SECOLARI </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a:effectLst/>
                          <a:latin typeface="Arial" panose="020B0604020202020204" pitchFamily="34" charset="0"/>
                        </a:rPr>
                        <a:t>304</a:t>
                      </a:r>
                      <a:endParaRPr lang="it-IT" sz="800" baseline="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800" baseline="0" dirty="0">
                          <a:effectLst/>
                          <a:latin typeface="Arial" panose="020B0604020202020204" pitchFamily="34" charset="0"/>
                        </a:rPr>
                        <a:t>21</a:t>
                      </a:r>
                      <a:endParaRPr lang="it-IT" sz="800" baseline="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18"/>
                  </a:ext>
                </a:extLst>
              </a:tr>
            </a:tbl>
          </a:graphicData>
        </a:graphic>
      </p:graphicFrame>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996951"/>
            <a:ext cx="3707181" cy="2623505"/>
          </a:xfrm>
          <a:prstGeom prst="rect">
            <a:avLst/>
          </a:prstGeom>
        </p:spPr>
      </p:pic>
      <p:sp>
        <p:nvSpPr>
          <p:cNvPr id="5" name="CasellaDiTesto 4"/>
          <p:cNvSpPr txBox="1"/>
          <p:nvPr/>
        </p:nvSpPr>
        <p:spPr>
          <a:xfrm>
            <a:off x="5552021" y="2670011"/>
            <a:ext cx="1612267" cy="830997"/>
          </a:xfrm>
          <a:prstGeom prst="rect">
            <a:avLst/>
          </a:prstGeom>
          <a:noFill/>
        </p:spPr>
        <p:txBody>
          <a:bodyPr wrap="square" rtlCol="0">
            <a:spAutoFit/>
          </a:bodyPr>
          <a:lstStyle/>
          <a:p>
            <a:r>
              <a:rPr lang="it-IT" sz="1200" b="1" dirty="0">
                <a:solidFill>
                  <a:srgbClr val="CC0000"/>
                </a:solidFill>
                <a:effectLst>
                  <a:outerShdw blurRad="38100" dist="38100" dir="2700000" algn="tl">
                    <a:srgbClr val="C0C0C0"/>
                  </a:outerShdw>
                </a:effectLst>
              </a:rPr>
              <a:t>definizione delle zone delimitate per la gestione dell’emergenza </a:t>
            </a:r>
            <a:endParaRPr lang="it-IT" dirty="0"/>
          </a:p>
        </p:txBody>
      </p:sp>
    </p:spTree>
    <p:extLst>
      <p:ext uri="{BB962C8B-B14F-4D97-AF65-F5344CB8AC3E}">
        <p14:creationId xmlns:p14="http://schemas.microsoft.com/office/powerpoint/2010/main" val="1970115871"/>
      </p:ext>
    </p:extLst>
  </p:cSld>
  <p:clrMapOvr>
    <a:masterClrMapping/>
  </p:clrMapOvr>
  <p:transition advClick="0" advTm="1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3" name="Rectangle 8"/>
          <p:cNvSpPr>
            <a:spLocks noChangeArrowheads="1"/>
          </p:cNvSpPr>
          <p:nvPr/>
        </p:nvSpPr>
        <p:spPr bwMode="auto">
          <a:xfrm>
            <a:off x="4938863" y="2828371"/>
            <a:ext cx="4250411" cy="2106731"/>
          </a:xfrm>
          <a:prstGeom prst="rect">
            <a:avLst/>
          </a:prstGeom>
          <a:noFill/>
          <a:ln w="9525">
            <a:noFill/>
            <a:miter lim="800000"/>
            <a:headEnd/>
            <a:tailEnd/>
          </a:ln>
          <a:effectLst/>
        </p:spPr>
        <p:txBody>
          <a:bodyPr wrap="square">
            <a:spAutoFit/>
          </a:bodyPr>
          <a:lstStyle/>
          <a:p>
            <a:pPr marL="265113" indent="-265113">
              <a:lnSpc>
                <a:spcPct val="90000"/>
              </a:lnSpc>
              <a:spcBef>
                <a:spcPct val="25000"/>
              </a:spcBef>
              <a:buBlip>
                <a:blip r:embed="rId3"/>
              </a:buBlip>
              <a:tabLst>
                <a:tab pos="265113" algn="l"/>
              </a:tabLst>
              <a:defRPr/>
            </a:pPr>
            <a:r>
              <a:rPr lang="it-IT" sz="1400" b="1" dirty="0" smtClean="0">
                <a:solidFill>
                  <a:srgbClr val="004080"/>
                </a:solidFill>
                <a:effectLst>
                  <a:outerShdw blurRad="38100" dist="38100" dir="2700000" algn="tl">
                    <a:srgbClr val="DDDDDD"/>
                  </a:outerShdw>
                </a:effectLst>
                <a:latin typeface="Arial" charset="0"/>
                <a:ea typeface="MS PGothic" charset="0"/>
              </a:rPr>
              <a:t>Strutture regionali; </a:t>
            </a:r>
            <a:endParaRPr lang="it-IT" sz="1400" b="1" dirty="0">
              <a:solidFill>
                <a:srgbClr val="004080"/>
              </a:solidFill>
              <a:effectLst>
                <a:outerShdw blurRad="38100" dist="38100" dir="2700000" algn="tl">
                  <a:srgbClr val="DDDDDD"/>
                </a:outerShdw>
              </a:effectLst>
              <a:latin typeface="Arial" charset="0"/>
              <a:ea typeface="MS PGothic" charset="0"/>
            </a:endParaRPr>
          </a:p>
          <a:p>
            <a:pPr marL="265113" indent="-265113">
              <a:lnSpc>
                <a:spcPct val="90000"/>
              </a:lnSpc>
              <a:spcBef>
                <a:spcPct val="25000"/>
              </a:spcBef>
              <a:buBlip>
                <a:blip r:embed="rId3"/>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Aziende ed Enti del Sistema Sanitario </a:t>
            </a:r>
            <a:r>
              <a:rPr lang="it-IT" sz="1400" b="1" dirty="0" smtClean="0">
                <a:solidFill>
                  <a:srgbClr val="004080"/>
                </a:solidFill>
                <a:effectLst>
                  <a:outerShdw blurRad="38100" dist="38100" dir="2700000" algn="tl">
                    <a:srgbClr val="DDDDDD"/>
                  </a:outerShdw>
                </a:effectLst>
                <a:latin typeface="Arial" charset="0"/>
                <a:ea typeface="MS PGothic" charset="0"/>
              </a:rPr>
              <a:t>Regionale; </a:t>
            </a:r>
            <a:endParaRPr lang="it-IT" sz="1400" b="1" dirty="0">
              <a:solidFill>
                <a:srgbClr val="004080"/>
              </a:solidFill>
              <a:effectLst>
                <a:outerShdw blurRad="38100" dist="38100" dir="2700000" algn="tl">
                  <a:srgbClr val="DDDDDD"/>
                </a:outerShdw>
              </a:effectLst>
              <a:latin typeface="Arial" charset="0"/>
              <a:ea typeface="MS PGothic" charset="0"/>
            </a:endParaRPr>
          </a:p>
          <a:p>
            <a:pPr marL="265113" indent="-265113">
              <a:lnSpc>
                <a:spcPct val="90000"/>
              </a:lnSpc>
              <a:spcBef>
                <a:spcPct val="25000"/>
              </a:spcBef>
              <a:buBlip>
                <a:blip r:embed="rId3"/>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Enti e agenzie regionali</a:t>
            </a:r>
            <a:r>
              <a:rPr lang="it-IT" sz="1400" b="1" dirty="0" smtClean="0">
                <a:solidFill>
                  <a:srgbClr val="004080"/>
                </a:solidFill>
                <a:effectLst>
                  <a:outerShdw blurRad="38100" dist="38100" dir="2700000" algn="tl">
                    <a:srgbClr val="DDDDDD"/>
                  </a:outerShdw>
                </a:effectLst>
                <a:latin typeface="Arial" charset="0"/>
                <a:ea typeface="MS PGothic" charset="0"/>
              </a:rPr>
              <a:t>;</a:t>
            </a:r>
          </a:p>
          <a:p>
            <a:pPr marL="265113" indent="-265113">
              <a:lnSpc>
                <a:spcPct val="90000"/>
              </a:lnSpc>
              <a:spcBef>
                <a:spcPct val="25000"/>
              </a:spcBef>
              <a:buBlip>
                <a:blip r:embed="rId3"/>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Enti locali, nonché loro consorzi, unioni o associazioni (previa stipula di apposita convenzione</a:t>
            </a:r>
            <a:r>
              <a:rPr lang="it-IT" sz="1400" b="1" dirty="0" smtClean="0">
                <a:solidFill>
                  <a:srgbClr val="004080"/>
                </a:solidFill>
                <a:effectLst>
                  <a:outerShdw blurRad="38100" dist="38100" dir="2700000" algn="tl">
                    <a:srgbClr val="DDDDDD"/>
                  </a:outerShdw>
                </a:effectLst>
                <a:latin typeface="Arial" charset="0"/>
                <a:ea typeface="MS PGothic" charset="0"/>
              </a:rPr>
              <a:t>).</a:t>
            </a:r>
          </a:p>
          <a:p>
            <a:pPr marL="265113" indent="-265113">
              <a:lnSpc>
                <a:spcPct val="90000"/>
              </a:lnSpc>
              <a:spcBef>
                <a:spcPct val="25000"/>
              </a:spcBef>
              <a:buBlip>
                <a:blip r:embed="rId3"/>
              </a:buBlip>
              <a:tabLst>
                <a:tab pos="265113" algn="l"/>
              </a:tabLst>
              <a:defRPr/>
            </a:pPr>
            <a:endParaRPr lang="it-IT" sz="1400" b="1" dirty="0">
              <a:solidFill>
                <a:srgbClr val="004080"/>
              </a:solidFill>
              <a:effectLst>
                <a:outerShdw blurRad="38100" dist="38100" dir="2700000" algn="tl">
                  <a:srgbClr val="DDDDDD"/>
                </a:outerShdw>
              </a:effectLst>
              <a:latin typeface="Arial" charset="0"/>
              <a:ea typeface="MS PGothic" charset="0"/>
            </a:endParaRPr>
          </a:p>
          <a:p>
            <a:pPr marL="265113" indent="-265113">
              <a:lnSpc>
                <a:spcPct val="90000"/>
              </a:lnSpc>
              <a:spcBef>
                <a:spcPct val="25000"/>
              </a:spcBef>
              <a:buBlip>
                <a:blip r:embed="rId3"/>
              </a:buBlip>
              <a:tabLst>
                <a:tab pos="265113" algn="l"/>
              </a:tabLst>
              <a:defRPr/>
            </a:pPr>
            <a:endParaRPr lang="it-IT" sz="1400" b="1" dirty="0">
              <a:solidFill>
                <a:srgbClr val="004080"/>
              </a:solidFill>
              <a:effectLst>
                <a:outerShdw blurRad="38100" dist="38100" dir="2700000" algn="tl">
                  <a:srgbClr val="DDDDDD"/>
                </a:outerShdw>
              </a:effectLst>
              <a:latin typeface="Arial" charset="0"/>
              <a:ea typeface="MS PGothic" charset="0"/>
            </a:endParaRPr>
          </a:p>
        </p:txBody>
      </p:sp>
      <p:sp>
        <p:nvSpPr>
          <p:cNvPr id="14" name="Rectangle 8"/>
          <p:cNvSpPr>
            <a:spLocks noChangeArrowheads="1"/>
          </p:cNvSpPr>
          <p:nvPr/>
        </p:nvSpPr>
        <p:spPr bwMode="auto">
          <a:xfrm>
            <a:off x="542849" y="1143718"/>
            <a:ext cx="8330207" cy="1015663"/>
          </a:xfrm>
          <a:prstGeom prst="rect">
            <a:avLst/>
          </a:prstGeom>
          <a:noFill/>
          <a:ln w="9525">
            <a:noFill/>
            <a:miter lim="800000"/>
            <a:headEnd/>
            <a:tailEnd/>
          </a:ln>
          <a:effectLst/>
        </p:spPr>
        <p:txBody>
          <a:bodyPr wrap="square">
            <a:spAutoFit/>
          </a:bodyPr>
          <a:lstStyle/>
          <a:p>
            <a:r>
              <a:rPr lang="it-IT" sz="1800" b="1" dirty="0" smtClean="0">
                <a:solidFill>
                  <a:srgbClr val="C00000"/>
                </a:solidFill>
                <a:effectLst>
                  <a:outerShdw blurRad="38100" dist="38100" dir="2700000" algn="tl">
                    <a:srgbClr val="DDDDDD"/>
                  </a:outerShdw>
                </a:effectLst>
                <a:latin typeface="Arial" charset="0"/>
                <a:ea typeface="MS PGothic" charset="0"/>
              </a:rPr>
              <a:t>SARPULIA</a:t>
            </a:r>
            <a:r>
              <a:rPr lang="it-IT" sz="1400" dirty="0" smtClean="0">
                <a:solidFill>
                  <a:srgbClr val="004080"/>
                </a:solidFill>
                <a:effectLst>
                  <a:outerShdw blurRad="38100" dist="38100" dir="2700000" algn="tl">
                    <a:srgbClr val="DDDDDD"/>
                  </a:outerShdw>
                </a:effectLst>
                <a:latin typeface="Arial" charset="0"/>
                <a:ea typeface="MS PGothic" charset="0"/>
              </a:rPr>
              <a:t> ha l’obiettivo di promuovere  il processo di razionalizzazione dell'acquisizione di lavori, beni e servizi delle amministrazioni e degli enti aventi sede nel territorio regionale </a:t>
            </a:r>
            <a:r>
              <a:rPr lang="it-IT" sz="1400" dirty="0">
                <a:solidFill>
                  <a:srgbClr val="004080"/>
                </a:solidFill>
                <a:effectLst>
                  <a:outerShdw blurRad="38100" dist="38100" dir="2700000" algn="tl">
                    <a:srgbClr val="DDDDDD"/>
                  </a:outerShdw>
                </a:effectLst>
                <a:latin typeface="Arial" charset="0"/>
                <a:ea typeface="MS PGothic" charset="0"/>
              </a:rPr>
              <a:t>attraverso l’utilizzo della centrale di acquisto territoriale </a:t>
            </a:r>
            <a:r>
              <a:rPr lang="it-IT" sz="1400" dirty="0" err="1">
                <a:solidFill>
                  <a:srgbClr val="004080"/>
                </a:solidFill>
                <a:effectLst>
                  <a:outerShdw blurRad="38100" dist="38100" dir="2700000" algn="tl">
                    <a:srgbClr val="DDDDDD"/>
                  </a:outerShdw>
                </a:effectLst>
                <a:latin typeface="Arial" charset="0"/>
                <a:ea typeface="MS PGothic" charset="0"/>
              </a:rPr>
              <a:t>Empulia</a:t>
            </a:r>
            <a:r>
              <a:rPr lang="it-IT" sz="1400" dirty="0">
                <a:solidFill>
                  <a:srgbClr val="004080"/>
                </a:solidFill>
                <a:effectLst>
                  <a:outerShdw blurRad="38100" dist="38100" dir="2700000" algn="tl">
                    <a:srgbClr val="DDDDDD"/>
                  </a:outerShdw>
                </a:effectLst>
                <a:latin typeface="Arial" charset="0"/>
                <a:ea typeface="MS PGothic" charset="0"/>
              </a:rPr>
              <a:t>.</a:t>
            </a:r>
          </a:p>
          <a:p>
            <a:endParaRPr lang="it-IT" sz="1400" dirty="0">
              <a:solidFill>
                <a:srgbClr val="004080"/>
              </a:solidFill>
              <a:effectLst>
                <a:outerShdw blurRad="38100" dist="38100" dir="2700000" algn="tl">
                  <a:srgbClr val="DDDDDD"/>
                </a:outerShdw>
              </a:effectLst>
              <a:latin typeface="Arial" charset="0"/>
              <a:ea typeface="MS PGothic" charset="0"/>
            </a:endParaRPr>
          </a:p>
        </p:txBody>
      </p:sp>
      <p:sp>
        <p:nvSpPr>
          <p:cNvPr id="15" name="Rectangle 9"/>
          <p:cNvSpPr>
            <a:spLocks noChangeArrowheads="1"/>
          </p:cNvSpPr>
          <p:nvPr/>
        </p:nvSpPr>
        <p:spPr bwMode="auto">
          <a:xfrm>
            <a:off x="593153" y="-13798"/>
            <a:ext cx="8229600" cy="1251029"/>
          </a:xfrm>
          <a:prstGeom prst="rect">
            <a:avLst/>
          </a:prstGeom>
          <a:noFill/>
          <a:ln w="9525">
            <a:noFill/>
            <a:miter lim="800000"/>
            <a:headEnd/>
            <a:tailEnd/>
          </a:ln>
          <a:effectLst/>
        </p:spPr>
        <p:txBody>
          <a:bodyPr anchor="ctr"/>
          <a:lstStyle/>
          <a:p>
            <a:pPr algn="ctr">
              <a:defRPr/>
            </a:pPr>
            <a:r>
              <a:rPr lang="it-IT" sz="3200" b="1" dirty="0" smtClean="0">
                <a:solidFill>
                  <a:srgbClr val="CC0000"/>
                </a:solidFill>
                <a:effectLst>
                  <a:outerShdw blurRad="38100" dist="38100" dir="2700000" algn="tl">
                    <a:srgbClr val="DDDDDD"/>
                  </a:outerShdw>
                </a:effectLst>
                <a:latin typeface="Arial Rounded MT Bold" charset="0"/>
                <a:ea typeface="MS PGothic" charset="0"/>
              </a:rPr>
              <a:t>Soggetto aggregatore </a:t>
            </a:r>
            <a:r>
              <a:rPr lang="it-IT" sz="3200" b="1" dirty="0">
                <a:solidFill>
                  <a:srgbClr val="CC0000"/>
                </a:solidFill>
                <a:effectLst>
                  <a:outerShdw blurRad="38100" dist="38100" dir="2700000" algn="tl">
                    <a:srgbClr val="DDDDDD"/>
                  </a:outerShdw>
                </a:effectLst>
                <a:latin typeface="Arial Rounded MT Bold" charset="0"/>
                <a:ea typeface="MS PGothic" charset="0"/>
              </a:rPr>
              <a:t/>
            </a:r>
            <a:br>
              <a:rPr lang="it-IT" sz="3200" b="1" dirty="0">
                <a:solidFill>
                  <a:srgbClr val="CC0000"/>
                </a:solidFill>
                <a:effectLst>
                  <a:outerShdw blurRad="38100" dist="38100" dir="2700000" algn="tl">
                    <a:srgbClr val="DDDDDD"/>
                  </a:outerShdw>
                </a:effectLst>
                <a:latin typeface="Arial Rounded MT Bold" charset="0"/>
                <a:ea typeface="MS PGothic" charset="0"/>
              </a:rPr>
            </a:br>
            <a:r>
              <a:rPr lang="it-IT" sz="2000" b="1" dirty="0" smtClean="0">
                <a:solidFill>
                  <a:srgbClr val="CC0000"/>
                </a:solidFill>
                <a:effectLst>
                  <a:outerShdw blurRad="38100" dist="38100" dir="2700000" algn="tl">
                    <a:srgbClr val="DDDDDD"/>
                  </a:outerShdw>
                </a:effectLst>
                <a:latin typeface="Arial Rounded MT Bold" charset="0"/>
                <a:ea typeface="MS PGothic" charset="0"/>
              </a:rPr>
              <a:t>della regione Puglia SARPULIA</a:t>
            </a:r>
          </a:p>
          <a:p>
            <a:pPr algn="ctr">
              <a:defRPr/>
            </a:pPr>
            <a:r>
              <a:rPr lang="it-IT" sz="1600" dirty="0" smtClean="0">
                <a:solidFill>
                  <a:srgbClr val="004080"/>
                </a:solidFill>
                <a:effectLst>
                  <a:outerShdw blurRad="38100" dist="38100" dir="2700000" algn="tl">
                    <a:srgbClr val="DDDDDD"/>
                  </a:outerShdw>
                </a:effectLst>
                <a:latin typeface="Arial" charset="0"/>
                <a:ea typeface="MS PGothic" charset="0"/>
              </a:rPr>
              <a:t>designato dalla </a:t>
            </a:r>
            <a:r>
              <a:rPr lang="it-IT" sz="1600" dirty="0">
                <a:solidFill>
                  <a:srgbClr val="004080"/>
                </a:solidFill>
                <a:effectLst>
                  <a:outerShdw blurRad="38100" dist="38100" dir="2700000" algn="tl">
                    <a:srgbClr val="DDDDDD"/>
                  </a:outerShdw>
                </a:effectLst>
                <a:latin typeface="Arial" charset="0"/>
                <a:ea typeface="MS PGothic" charset="0"/>
              </a:rPr>
              <a:t>Regione Puglia  </a:t>
            </a:r>
            <a:r>
              <a:rPr lang="it-IT" sz="1600" dirty="0" smtClean="0">
                <a:solidFill>
                  <a:srgbClr val="004080"/>
                </a:solidFill>
                <a:effectLst>
                  <a:outerShdw blurRad="38100" dist="38100" dir="2700000" algn="tl">
                    <a:srgbClr val="DDDDDD"/>
                  </a:outerShdw>
                </a:effectLst>
                <a:latin typeface="Arial" charset="0"/>
                <a:ea typeface="MS PGothic" charset="0"/>
              </a:rPr>
              <a:t>con legge </a:t>
            </a:r>
            <a:r>
              <a:rPr lang="it-IT" sz="1600" dirty="0">
                <a:solidFill>
                  <a:srgbClr val="004080"/>
                </a:solidFill>
                <a:effectLst>
                  <a:outerShdw blurRad="38100" dist="38100" dir="2700000" algn="tl">
                    <a:srgbClr val="DDDDDD"/>
                  </a:outerShdw>
                </a:effectLst>
                <a:latin typeface="Arial" charset="0"/>
                <a:ea typeface="MS PGothic" charset="0"/>
              </a:rPr>
              <a:t>regionale 1 agosto 2014, n. </a:t>
            </a:r>
            <a:r>
              <a:rPr lang="it-IT" sz="1600" dirty="0" smtClean="0">
                <a:solidFill>
                  <a:srgbClr val="004080"/>
                </a:solidFill>
                <a:effectLst>
                  <a:outerShdw blurRad="38100" dist="38100" dir="2700000" algn="tl">
                    <a:srgbClr val="DDDDDD"/>
                  </a:outerShdw>
                </a:effectLst>
                <a:latin typeface="Arial" charset="0"/>
                <a:ea typeface="MS PGothic" charset="0"/>
              </a:rPr>
              <a:t>37</a:t>
            </a:r>
            <a:endParaRPr lang="it-IT" sz="1600" dirty="0">
              <a:solidFill>
                <a:srgbClr val="004080"/>
              </a:solidFill>
              <a:effectLst>
                <a:outerShdw blurRad="38100" dist="38100" dir="2700000" algn="tl">
                  <a:srgbClr val="DDDDDD"/>
                </a:outerShdw>
              </a:effectLst>
              <a:latin typeface="Arial" charset="0"/>
              <a:ea typeface="MS PGothic" charset="0"/>
            </a:endParaRPr>
          </a:p>
        </p:txBody>
      </p:sp>
      <p:pic>
        <p:nvPicPr>
          <p:cNvPr id="22" name="Immagin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23037">
            <a:off x="507278" y="4841442"/>
            <a:ext cx="380484" cy="470169"/>
          </a:xfrm>
          <a:prstGeom prst="rect">
            <a:avLst/>
          </a:prstGeom>
        </p:spPr>
      </p:pic>
      <p:sp>
        <p:nvSpPr>
          <p:cNvPr id="23" name="CasellaDiTesto 22"/>
          <p:cNvSpPr txBox="1"/>
          <p:nvPr/>
        </p:nvSpPr>
        <p:spPr>
          <a:xfrm>
            <a:off x="899592" y="4489209"/>
            <a:ext cx="7923161" cy="1308050"/>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smtClean="0">
              <a:solidFill>
                <a:srgbClr val="C00000"/>
              </a:solidFill>
              <a:latin typeface="Avenir Book"/>
            </a:endParaRPr>
          </a:p>
          <a:p>
            <a:pPr>
              <a:spcBef>
                <a:spcPts val="600"/>
              </a:spcBef>
            </a:pPr>
            <a:r>
              <a:rPr lang="it-IT" sz="800" b="1" dirty="0">
                <a:solidFill>
                  <a:srgbClr val="002060"/>
                </a:solidFill>
                <a:latin typeface="Avenir Book"/>
              </a:rPr>
              <a:t>ACCORDO QUADRO VENTILOTERAPIA </a:t>
            </a:r>
            <a:r>
              <a:rPr lang="it-IT" sz="800" b="1" dirty="0" smtClean="0">
                <a:solidFill>
                  <a:srgbClr val="C00000"/>
                </a:solidFill>
                <a:latin typeface="Avenir Book"/>
              </a:rPr>
              <a:t>(OLTRE </a:t>
            </a:r>
            <a:r>
              <a:rPr lang="it-IT" sz="800" b="1" dirty="0">
                <a:solidFill>
                  <a:srgbClr val="C00000"/>
                </a:solidFill>
                <a:latin typeface="Avenir Book"/>
              </a:rPr>
              <a:t>52 MILIONI DI €</a:t>
            </a:r>
            <a:r>
              <a:rPr lang="it-IT" sz="800" b="1" dirty="0" smtClean="0">
                <a:solidFill>
                  <a:srgbClr val="C00000"/>
                </a:solidFill>
                <a:latin typeface="Avenir Book"/>
              </a:rPr>
              <a:t>) - </a:t>
            </a:r>
            <a:r>
              <a:rPr lang="it-IT" sz="800" b="1" dirty="0" smtClean="0">
                <a:solidFill>
                  <a:srgbClr val="002060"/>
                </a:solidFill>
                <a:latin typeface="Avenir Book"/>
              </a:rPr>
              <a:t>ACCORDO </a:t>
            </a:r>
            <a:r>
              <a:rPr lang="it-IT" sz="800" b="1" dirty="0">
                <a:solidFill>
                  <a:srgbClr val="002060"/>
                </a:solidFill>
                <a:latin typeface="Avenir Book"/>
              </a:rPr>
              <a:t>QUADRO PROTESI TRAUMA </a:t>
            </a:r>
            <a:r>
              <a:rPr lang="it-IT" sz="800" b="1" dirty="0" smtClean="0">
                <a:solidFill>
                  <a:srgbClr val="C00000"/>
                </a:solidFill>
                <a:latin typeface="Avenir Book"/>
              </a:rPr>
              <a:t>(ASL DI TARANTO CAPOFILA, OLTRE </a:t>
            </a:r>
            <a:r>
              <a:rPr lang="it-IT" sz="800" b="1" dirty="0">
                <a:solidFill>
                  <a:srgbClr val="C00000"/>
                </a:solidFill>
                <a:latin typeface="Avenir Book"/>
              </a:rPr>
              <a:t>252 MILIONI DI €, 351 LOTTI COMPLESSIVI</a:t>
            </a:r>
            <a:r>
              <a:rPr lang="it-IT" sz="800" b="1" dirty="0" smtClean="0">
                <a:solidFill>
                  <a:srgbClr val="C00000"/>
                </a:solidFill>
                <a:latin typeface="Avenir Book"/>
              </a:rPr>
              <a:t>) - </a:t>
            </a:r>
            <a:r>
              <a:rPr lang="it-IT" sz="800" b="1" dirty="0" smtClean="0">
                <a:solidFill>
                  <a:srgbClr val="002060"/>
                </a:solidFill>
                <a:latin typeface="Avenir Book"/>
              </a:rPr>
              <a:t>PROCEDURA </a:t>
            </a:r>
            <a:r>
              <a:rPr lang="it-IT" sz="800" b="1" dirty="0">
                <a:solidFill>
                  <a:srgbClr val="002060"/>
                </a:solidFill>
                <a:latin typeface="Avenir Book"/>
              </a:rPr>
              <a:t>APERTA VACCINI </a:t>
            </a:r>
            <a:r>
              <a:rPr lang="it-IT" sz="800" b="1" dirty="0" smtClean="0">
                <a:solidFill>
                  <a:srgbClr val="C00000"/>
                </a:solidFill>
                <a:latin typeface="Avenir Book"/>
              </a:rPr>
              <a:t>(ASL </a:t>
            </a:r>
            <a:r>
              <a:rPr lang="it-IT" sz="800" b="1" dirty="0">
                <a:solidFill>
                  <a:srgbClr val="C00000"/>
                </a:solidFill>
                <a:latin typeface="Avenir Book"/>
              </a:rPr>
              <a:t>DI BARI CAPOFILA, CIRCA 182 MILIONI DI €</a:t>
            </a:r>
            <a:r>
              <a:rPr lang="it-IT" sz="800" b="1" dirty="0" smtClean="0">
                <a:solidFill>
                  <a:srgbClr val="C00000"/>
                </a:solidFill>
                <a:latin typeface="Avenir Book"/>
              </a:rPr>
              <a:t>).</a:t>
            </a:r>
            <a:r>
              <a:rPr lang="it-IT" sz="800" b="1" dirty="0">
                <a:solidFill>
                  <a:srgbClr val="C00000"/>
                </a:solidFill>
                <a:latin typeface="Avenir Book"/>
              </a:rPr>
              <a:t/>
            </a:r>
            <a:br>
              <a:rPr lang="it-IT" sz="800" b="1" dirty="0">
                <a:solidFill>
                  <a:srgbClr val="C00000"/>
                </a:solidFill>
                <a:latin typeface="Avenir Book"/>
              </a:rPr>
            </a:br>
            <a:r>
              <a:rPr lang="it-IT" sz="800" b="1" dirty="0" smtClean="0">
                <a:solidFill>
                  <a:srgbClr val="002060"/>
                </a:solidFill>
                <a:latin typeface="Avenir Book"/>
              </a:rPr>
              <a:t>FORNITURA </a:t>
            </a:r>
            <a:r>
              <a:rPr lang="it-IT" sz="800" b="1" dirty="0">
                <a:solidFill>
                  <a:srgbClr val="002060"/>
                </a:solidFill>
                <a:latin typeface="Avenir Book"/>
              </a:rPr>
              <a:t>DI DISPOSITIVI  SPECIALISTICI DI ENDOSCOPIA </a:t>
            </a:r>
            <a:r>
              <a:rPr lang="it-IT" sz="800" b="1" dirty="0">
                <a:solidFill>
                  <a:srgbClr val="C00000"/>
                </a:solidFill>
                <a:latin typeface="Avenir Book"/>
              </a:rPr>
              <a:t>(UNIONE DI ACQUISTO TRA POLICLINICO DI BARI E ASL DI BARI, 26 MILIONI DI €</a:t>
            </a:r>
            <a:r>
              <a:rPr lang="it-IT" sz="800" b="1" dirty="0" smtClean="0">
                <a:solidFill>
                  <a:srgbClr val="C00000"/>
                </a:solidFill>
                <a:latin typeface="Avenir Book"/>
              </a:rPr>
              <a:t>) - </a:t>
            </a:r>
            <a:r>
              <a:rPr lang="it-IT" sz="800" b="1" dirty="0" smtClean="0">
                <a:solidFill>
                  <a:srgbClr val="002060"/>
                </a:solidFill>
                <a:latin typeface="Avenir Book"/>
              </a:rPr>
              <a:t>FORNITURA </a:t>
            </a:r>
            <a:r>
              <a:rPr lang="it-IT" sz="800" b="1" dirty="0">
                <a:solidFill>
                  <a:srgbClr val="002060"/>
                </a:solidFill>
                <a:latin typeface="Avenir Book"/>
              </a:rPr>
              <a:t>IN REGIME DI SOMMINISTRAZIONE DI MATERIALE PER LAPAROSCOPIA </a:t>
            </a:r>
            <a:r>
              <a:rPr lang="it-IT" sz="800" b="1" dirty="0">
                <a:solidFill>
                  <a:srgbClr val="C00000"/>
                </a:solidFill>
                <a:latin typeface="Avenir Book"/>
              </a:rPr>
              <a:t>(UNIONE DI ACQUISTO TRA ASL FOGGIA, ASL BAT, OO RR FOGGIA,  CIRCA 34 MILIONI DI €</a:t>
            </a:r>
            <a:r>
              <a:rPr lang="it-IT" sz="800" b="1" dirty="0" smtClean="0">
                <a:solidFill>
                  <a:srgbClr val="C00000"/>
                </a:solidFill>
                <a:latin typeface="Avenir Book"/>
              </a:rPr>
              <a:t>) - </a:t>
            </a:r>
            <a:r>
              <a:rPr lang="it-IT" sz="800" b="1" dirty="0" smtClean="0">
                <a:solidFill>
                  <a:srgbClr val="002060"/>
                </a:solidFill>
                <a:latin typeface="Avenir Book"/>
              </a:rPr>
              <a:t>SERVIZIO </a:t>
            </a:r>
            <a:r>
              <a:rPr lang="it-IT" sz="800" b="1" dirty="0">
                <a:solidFill>
                  <a:srgbClr val="002060"/>
                </a:solidFill>
                <a:latin typeface="Avenir Book"/>
              </a:rPr>
              <a:t>DI RISTORAZIONE PER L’ASL DI BRINDISI </a:t>
            </a:r>
            <a:r>
              <a:rPr lang="it-IT" sz="800" b="1" dirty="0">
                <a:solidFill>
                  <a:srgbClr val="C00000"/>
                </a:solidFill>
                <a:latin typeface="Avenir Book"/>
              </a:rPr>
              <a:t>( 34 MILIONI DI €</a:t>
            </a:r>
            <a:r>
              <a:rPr lang="it-IT" sz="800" b="1" dirty="0" smtClean="0">
                <a:solidFill>
                  <a:srgbClr val="C00000"/>
                </a:solidFill>
                <a:latin typeface="Avenir Book"/>
              </a:rPr>
              <a:t>)</a:t>
            </a:r>
            <a:br>
              <a:rPr lang="it-IT" sz="800" b="1" dirty="0" smtClean="0">
                <a:solidFill>
                  <a:srgbClr val="C00000"/>
                </a:solidFill>
                <a:latin typeface="Avenir Book"/>
              </a:rPr>
            </a:br>
            <a:r>
              <a:rPr lang="it-IT" sz="800" b="1" dirty="0" smtClean="0">
                <a:solidFill>
                  <a:srgbClr val="C00000"/>
                </a:solidFill>
                <a:latin typeface="Avenir Book"/>
              </a:rPr>
              <a:t>7 </a:t>
            </a:r>
            <a:r>
              <a:rPr lang="it-IT" sz="800" b="1" dirty="0">
                <a:solidFill>
                  <a:srgbClr val="C00000"/>
                </a:solidFill>
                <a:latin typeface="Avenir Book"/>
              </a:rPr>
              <a:t>PROCEDURE DI LAVORI </a:t>
            </a:r>
            <a:r>
              <a:rPr lang="it-IT" sz="800" b="1" dirty="0">
                <a:solidFill>
                  <a:srgbClr val="002060"/>
                </a:solidFill>
                <a:latin typeface="Avenir Book"/>
              </a:rPr>
              <a:t>INDETTE DAL SOGGETTO AGGREGATORE SU DELEGA DI COMUNI PUGLIESI,</a:t>
            </a:r>
            <a:r>
              <a:rPr lang="it-IT" sz="800" b="1" dirty="0">
                <a:solidFill>
                  <a:srgbClr val="C00000"/>
                </a:solidFill>
                <a:latin typeface="Avenir Book"/>
              </a:rPr>
              <a:t> </a:t>
            </a:r>
            <a:r>
              <a:rPr lang="it-IT" sz="800" b="1" dirty="0" smtClean="0">
                <a:solidFill>
                  <a:srgbClr val="C00000"/>
                </a:solidFill>
                <a:latin typeface="Avenir Book"/>
              </a:rPr>
              <a:t>16 </a:t>
            </a:r>
            <a:r>
              <a:rPr lang="it-IT" sz="800" b="1" dirty="0">
                <a:solidFill>
                  <a:srgbClr val="C00000"/>
                </a:solidFill>
                <a:latin typeface="Avenir Book"/>
              </a:rPr>
              <a:t>PROCEDURE SOPRA LA SOGLIA COMUNITARIA </a:t>
            </a:r>
            <a:r>
              <a:rPr lang="it-IT" sz="800" b="1" dirty="0">
                <a:solidFill>
                  <a:srgbClr val="002060"/>
                </a:solidFill>
                <a:latin typeface="Avenir Book"/>
              </a:rPr>
              <a:t>INDETTE DA INNOVAPUGLIA SU DELEGA O PER LO SVOLGIMENTO DI PROGETTI AFFIDATI DALLA REGIONE PUGLIA</a:t>
            </a:r>
            <a:r>
              <a:rPr lang="it-IT" sz="800" b="1" dirty="0">
                <a:solidFill>
                  <a:srgbClr val="C00000"/>
                </a:solidFill>
                <a:latin typeface="Avenir Book"/>
              </a:rPr>
              <a:t> (ACQUISIZIONE SERVIZI FIBRA OTTICA, POTENZIAMENTO DATA CENTER REGIONALE, MANUTENZIONI SOFTWARE ECC..) PER UN TOTALE DI 19 MILIONI DI €.</a:t>
            </a:r>
          </a:p>
        </p:txBody>
      </p:sp>
      <p:sp>
        <p:nvSpPr>
          <p:cNvPr id="28" name="Rectangle 8"/>
          <p:cNvSpPr>
            <a:spLocks noChangeArrowheads="1"/>
          </p:cNvSpPr>
          <p:nvPr/>
        </p:nvSpPr>
        <p:spPr bwMode="auto">
          <a:xfrm>
            <a:off x="3519887" y="1935442"/>
            <a:ext cx="5171696" cy="923330"/>
          </a:xfrm>
          <a:prstGeom prst="rect">
            <a:avLst/>
          </a:prstGeom>
          <a:noFill/>
          <a:ln w="9525">
            <a:noFill/>
            <a:miter lim="800000"/>
            <a:headEnd/>
            <a:tailEnd/>
          </a:ln>
          <a:effectLst/>
        </p:spPr>
        <p:txBody>
          <a:bodyPr wrap="square">
            <a:spAutoFit/>
          </a:bodyPr>
          <a:lstStyle/>
          <a:p>
            <a:pPr marL="285750" indent="-285750">
              <a:buFont typeface="Wingdings" panose="05000000000000000000" pitchFamily="2" charset="2"/>
              <a:buChar char="ü"/>
            </a:pPr>
            <a:r>
              <a:rPr lang="it-IT" sz="1800" b="1" dirty="0" smtClean="0">
                <a:solidFill>
                  <a:srgbClr val="C00000"/>
                </a:solidFill>
                <a:effectLst>
                  <a:outerShdw blurRad="38100" dist="38100" dir="2700000" algn="tl">
                    <a:srgbClr val="DDDDDD"/>
                  </a:outerShdw>
                </a:effectLst>
                <a:latin typeface="Arial" charset="0"/>
                <a:ea typeface="MS PGothic" charset="0"/>
              </a:rPr>
              <a:t>Trasparenza</a:t>
            </a:r>
          </a:p>
          <a:p>
            <a:pPr marL="285750" indent="-285750">
              <a:buFont typeface="Wingdings" panose="05000000000000000000" pitchFamily="2" charset="2"/>
              <a:buChar char="ü"/>
            </a:pPr>
            <a:r>
              <a:rPr lang="it-IT" sz="1800" b="1" dirty="0">
                <a:solidFill>
                  <a:srgbClr val="C00000"/>
                </a:solidFill>
                <a:effectLst>
                  <a:outerShdw blurRad="38100" dist="38100" dir="2700000" algn="tl">
                    <a:srgbClr val="DDDDDD"/>
                  </a:outerShdw>
                </a:effectLst>
                <a:latin typeface="Arial" charset="0"/>
                <a:ea typeface="MS PGothic" charset="0"/>
              </a:rPr>
              <a:t>Regolarità ed economicità </a:t>
            </a:r>
            <a:r>
              <a:rPr lang="it-IT" sz="1800" b="1" dirty="0" smtClean="0">
                <a:solidFill>
                  <a:srgbClr val="C00000"/>
                </a:solidFill>
                <a:effectLst>
                  <a:outerShdw blurRad="38100" dist="38100" dir="2700000" algn="tl">
                    <a:srgbClr val="DDDDDD"/>
                  </a:outerShdw>
                </a:effectLst>
                <a:latin typeface="Arial" charset="0"/>
                <a:ea typeface="MS PGothic" charset="0"/>
              </a:rPr>
              <a:t>della </a:t>
            </a:r>
            <a:r>
              <a:rPr lang="it-IT" sz="1800" b="1" dirty="0">
                <a:solidFill>
                  <a:srgbClr val="C00000"/>
                </a:solidFill>
                <a:effectLst>
                  <a:outerShdw blurRad="38100" dist="38100" dir="2700000" algn="tl">
                    <a:srgbClr val="DDDDDD"/>
                  </a:outerShdw>
                </a:effectLst>
                <a:latin typeface="Arial" charset="0"/>
                <a:ea typeface="MS PGothic" charset="0"/>
              </a:rPr>
              <a:t>gestione dei contratti </a:t>
            </a:r>
            <a:r>
              <a:rPr lang="it-IT" sz="1800" b="1" dirty="0" smtClean="0">
                <a:solidFill>
                  <a:srgbClr val="C00000"/>
                </a:solidFill>
                <a:effectLst>
                  <a:outerShdw blurRad="38100" dist="38100" dir="2700000" algn="tl">
                    <a:srgbClr val="DDDDDD"/>
                  </a:outerShdw>
                </a:effectLst>
                <a:latin typeface="Arial" charset="0"/>
                <a:ea typeface="MS PGothic" charset="0"/>
              </a:rPr>
              <a:t>pubblici</a:t>
            </a:r>
            <a:endParaRPr lang="it-IT" sz="1800" b="1" dirty="0">
              <a:solidFill>
                <a:srgbClr val="C00000"/>
              </a:solidFill>
              <a:effectLst>
                <a:outerShdw blurRad="38100" dist="38100" dir="2700000" algn="tl">
                  <a:srgbClr val="DDDDDD"/>
                </a:outerShdw>
              </a:effectLst>
              <a:latin typeface="Arial" charset="0"/>
              <a:ea typeface="MS PGothic" charset="0"/>
            </a:endParaRPr>
          </a:p>
        </p:txBody>
      </p:sp>
      <p:sp>
        <p:nvSpPr>
          <p:cNvPr id="29" name="Rectangle 8"/>
          <p:cNvSpPr>
            <a:spLocks noChangeArrowheads="1"/>
          </p:cNvSpPr>
          <p:nvPr/>
        </p:nvSpPr>
        <p:spPr bwMode="auto">
          <a:xfrm>
            <a:off x="152400" y="2778254"/>
            <a:ext cx="4201691" cy="1665071"/>
          </a:xfrm>
          <a:prstGeom prst="rect">
            <a:avLst/>
          </a:prstGeom>
          <a:noFill/>
          <a:ln w="9525">
            <a:noFill/>
            <a:miter lim="800000"/>
            <a:headEnd/>
            <a:tailEnd/>
          </a:ln>
          <a:effectLst/>
        </p:spPr>
        <p:txBody>
          <a:bodyPr wrap="square">
            <a:spAutoFit/>
          </a:bodyPr>
          <a:lstStyle/>
          <a:p>
            <a:pPr marL="285750" indent="-285750">
              <a:lnSpc>
                <a:spcPct val="90000"/>
              </a:lnSpc>
              <a:spcBef>
                <a:spcPct val="25000"/>
              </a:spcBef>
              <a:buFont typeface="Wingdings" panose="05000000000000000000" pitchFamily="2" charset="2"/>
              <a:buChar char="Ø"/>
              <a:tabLst>
                <a:tab pos="265113" algn="l"/>
              </a:tabLst>
              <a:defRPr/>
            </a:pPr>
            <a:r>
              <a:rPr lang="it-IT" sz="1400" b="1" dirty="0" smtClean="0">
                <a:solidFill>
                  <a:srgbClr val="004080"/>
                </a:solidFill>
                <a:effectLst>
                  <a:outerShdw blurRad="38100" dist="38100" dir="2700000" algn="tl">
                    <a:srgbClr val="DDDDDD"/>
                  </a:outerShdw>
                </a:effectLst>
                <a:latin typeface="Arial" charset="0"/>
                <a:ea typeface="MS PGothic" charset="0"/>
              </a:rPr>
              <a:t>Stipula </a:t>
            </a:r>
            <a:r>
              <a:rPr lang="it-IT" sz="1400" b="1" dirty="0">
                <a:solidFill>
                  <a:srgbClr val="004080"/>
                </a:solidFill>
                <a:effectLst>
                  <a:outerShdw blurRad="38100" dist="38100" dir="2700000" algn="tl">
                    <a:srgbClr val="DDDDDD"/>
                  </a:outerShdw>
                </a:effectLst>
                <a:latin typeface="Arial" charset="0"/>
                <a:ea typeface="MS PGothic" charset="0"/>
              </a:rPr>
              <a:t>convenzioni quadro </a:t>
            </a:r>
          </a:p>
          <a:p>
            <a:pPr marL="285750" indent="-285750">
              <a:lnSpc>
                <a:spcPct val="90000"/>
              </a:lnSpc>
              <a:spcBef>
                <a:spcPct val="25000"/>
              </a:spcBef>
              <a:buFont typeface="Wingdings" panose="05000000000000000000" pitchFamily="2" charset="2"/>
              <a:buChar char="Ø"/>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Gestisce sistemi dinamici di acquisizione</a:t>
            </a:r>
          </a:p>
          <a:p>
            <a:pPr marL="285750" indent="-285750">
              <a:lnSpc>
                <a:spcPct val="90000"/>
              </a:lnSpc>
              <a:spcBef>
                <a:spcPct val="25000"/>
              </a:spcBef>
              <a:buFont typeface="Wingdings" panose="05000000000000000000" pitchFamily="2" charset="2"/>
              <a:buChar char="Ø"/>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Gestisce le procedure di gara</a:t>
            </a:r>
          </a:p>
          <a:p>
            <a:pPr marL="285750" indent="-285750">
              <a:lnSpc>
                <a:spcPct val="90000"/>
              </a:lnSpc>
              <a:spcBef>
                <a:spcPct val="25000"/>
              </a:spcBef>
              <a:buFont typeface="Wingdings" panose="05000000000000000000" pitchFamily="2" charset="2"/>
              <a:buChar char="Ø"/>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Cura la gestione dell'albo dei fornitori "on line«</a:t>
            </a:r>
          </a:p>
          <a:p>
            <a:pPr marL="285750" indent="-285750">
              <a:lnSpc>
                <a:spcPct val="90000"/>
              </a:lnSpc>
              <a:spcBef>
                <a:spcPct val="25000"/>
              </a:spcBef>
              <a:buFont typeface="Wingdings" panose="05000000000000000000" pitchFamily="2" charset="2"/>
              <a:buChar char="Ø"/>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Assicura lo svolgimento delle attività di committenza </a:t>
            </a:r>
            <a:r>
              <a:rPr lang="it-IT" sz="1400" b="1" dirty="0" smtClean="0">
                <a:solidFill>
                  <a:srgbClr val="004080"/>
                </a:solidFill>
                <a:effectLst>
                  <a:outerShdw blurRad="38100" dist="38100" dir="2700000" algn="tl">
                    <a:srgbClr val="DDDDDD"/>
                  </a:outerShdw>
                </a:effectLst>
                <a:latin typeface="Arial" charset="0"/>
                <a:ea typeface="MS PGothic" charset="0"/>
              </a:rPr>
              <a:t>ausiliarie</a:t>
            </a:r>
          </a:p>
        </p:txBody>
      </p:sp>
      <p:sp>
        <p:nvSpPr>
          <p:cNvPr id="3" name="CasellaDiTesto 2"/>
          <p:cNvSpPr txBox="1"/>
          <p:nvPr/>
        </p:nvSpPr>
        <p:spPr>
          <a:xfrm>
            <a:off x="4271475" y="3165952"/>
            <a:ext cx="784486" cy="369332"/>
          </a:xfrm>
          <a:prstGeom prst="rect">
            <a:avLst/>
          </a:prstGeom>
          <a:noFill/>
        </p:spPr>
        <p:txBody>
          <a:bodyPr wrap="square" rtlCol="0">
            <a:spAutoFit/>
          </a:bodyPr>
          <a:lstStyle/>
          <a:p>
            <a:r>
              <a:rPr lang="it-IT" sz="1800" b="1" dirty="0">
                <a:solidFill>
                  <a:srgbClr val="C00000"/>
                </a:solidFill>
                <a:effectLst>
                  <a:outerShdw blurRad="38100" dist="38100" dir="2700000" algn="tl">
                    <a:srgbClr val="DDDDDD"/>
                  </a:outerShdw>
                </a:effectLst>
                <a:latin typeface="Arial" charset="0"/>
                <a:ea typeface="MS PGothic" charset="0"/>
              </a:rPr>
              <a:t>PER</a:t>
            </a:r>
          </a:p>
        </p:txBody>
      </p:sp>
      <p:pic>
        <p:nvPicPr>
          <p:cNvPr id="1026" name="Picture 2" descr="https://www.innova.puglia.it/documents/10180/43389/Logo-EmPULIA_.jpg/6c15a03a-8fdc-4c32-8318-47b8147bc800?t=14532907857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196" y="2204275"/>
            <a:ext cx="190500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99038"/>
      </p:ext>
    </p:extLst>
  </p:cSld>
  <p:clrMapOvr>
    <a:masterClrMapping/>
  </p:clrMapOvr>
  <p:transition advClick="0" advTm="1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12" name="Picture 15" descr="per usufruire dei serv"/>
          <p:cNvPicPr>
            <a:picLocks noChangeAspect="1" noChangeArrowheads="1"/>
          </p:cNvPicPr>
          <p:nvPr/>
        </p:nvPicPr>
        <p:blipFill>
          <a:blip r:embed="rId3">
            <a:extLst>
              <a:ext uri="{28A0092B-C50C-407E-A947-70E740481C1C}">
                <a14:useLocalDpi xmlns:a14="http://schemas.microsoft.com/office/drawing/2010/main" val="0"/>
              </a:ext>
            </a:extLst>
          </a:blip>
          <a:srcRect l="67863"/>
          <a:stretch>
            <a:fillRect/>
          </a:stretch>
        </p:blipFill>
        <p:spPr bwMode="auto">
          <a:xfrm>
            <a:off x="5940425" y="2924175"/>
            <a:ext cx="136842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8"/>
          <p:cNvSpPr>
            <a:spLocks noChangeArrowheads="1"/>
          </p:cNvSpPr>
          <p:nvPr/>
        </p:nvSpPr>
        <p:spPr bwMode="auto">
          <a:xfrm>
            <a:off x="466725" y="1916113"/>
            <a:ext cx="4537075" cy="776287"/>
          </a:xfrm>
          <a:prstGeom prst="rect">
            <a:avLst/>
          </a:prstGeom>
          <a:noFill/>
          <a:ln w="9525">
            <a:noFill/>
            <a:miter lim="800000"/>
            <a:headEnd/>
            <a:tailEnd/>
          </a:ln>
          <a:effectLst/>
        </p:spPr>
        <p:txBody>
          <a:bodyPr>
            <a:spAutoFit/>
          </a:bodyPr>
          <a:lstStyle/>
          <a:p>
            <a:pPr marL="265113" indent="-265113" algn="ctr" eaLnBrk="0" hangingPunct="0">
              <a:lnSpc>
                <a:spcPct val="90000"/>
              </a:lnSpc>
              <a:spcBef>
                <a:spcPct val="25000"/>
              </a:spcBef>
              <a:buFontTx/>
              <a:buBlip>
                <a:blip r:embed="rId4"/>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Regione, enti ed agenzie regionali</a:t>
            </a:r>
          </a:p>
          <a:p>
            <a:pPr marL="265113" indent="-265113" algn="ctr" eaLnBrk="0" hangingPunct="0">
              <a:lnSpc>
                <a:spcPct val="90000"/>
              </a:lnSpc>
              <a:spcBef>
                <a:spcPct val="25000"/>
              </a:spcBef>
              <a:buFontTx/>
              <a:buBlip>
                <a:blip r:embed="rId4"/>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Enti ed agenzie del Servizio Sanitario Regionale</a:t>
            </a:r>
          </a:p>
          <a:p>
            <a:pPr marL="265113" indent="-265113" algn="ctr" eaLnBrk="0" hangingPunct="0">
              <a:lnSpc>
                <a:spcPct val="90000"/>
              </a:lnSpc>
              <a:spcBef>
                <a:spcPct val="25000"/>
              </a:spcBef>
              <a:buFontTx/>
              <a:buBlip>
                <a:blip r:embed="rId4"/>
              </a:buBlip>
              <a:tabLst>
                <a:tab pos="265113" algn="l"/>
              </a:tabLst>
              <a:defRPr/>
            </a:pPr>
            <a:r>
              <a:rPr lang="it-IT" sz="1400" b="1" dirty="0">
                <a:solidFill>
                  <a:srgbClr val="004080"/>
                </a:solidFill>
                <a:effectLst>
                  <a:outerShdw blurRad="38100" dist="38100" dir="2700000" algn="tl">
                    <a:srgbClr val="DDDDDD"/>
                  </a:outerShdw>
                </a:effectLst>
                <a:latin typeface="Arial" charset="0"/>
                <a:ea typeface="MS PGothic" charset="0"/>
              </a:rPr>
              <a:t>Enti locali e loro consorzi o associazioni</a:t>
            </a:r>
          </a:p>
        </p:txBody>
      </p:sp>
      <p:sp>
        <p:nvSpPr>
          <p:cNvPr id="14" name="Rectangle 8"/>
          <p:cNvSpPr>
            <a:spLocks noChangeArrowheads="1"/>
          </p:cNvSpPr>
          <p:nvPr/>
        </p:nvSpPr>
        <p:spPr bwMode="auto">
          <a:xfrm>
            <a:off x="252413" y="1412875"/>
            <a:ext cx="5256212" cy="517525"/>
          </a:xfrm>
          <a:prstGeom prst="rect">
            <a:avLst/>
          </a:prstGeom>
          <a:noFill/>
          <a:ln w="9525">
            <a:noFill/>
            <a:miter lim="800000"/>
            <a:headEnd/>
            <a:tailEnd/>
          </a:ln>
          <a:effectLst/>
        </p:spPr>
        <p:txBody>
          <a:bodyPr>
            <a:spAutoFit/>
          </a:bodyPr>
          <a:lstStyle/>
          <a:p>
            <a:pPr algn="ctr" eaLnBrk="0" hangingPunct="0">
              <a:spcBef>
                <a:spcPct val="25000"/>
              </a:spcBef>
              <a:defRPr/>
            </a:pPr>
            <a:r>
              <a:rPr lang="it-IT" sz="1400" b="1">
                <a:solidFill>
                  <a:srgbClr val="004080"/>
                </a:solidFill>
                <a:effectLst>
                  <a:outerShdw blurRad="38100" dist="38100" dir="2700000" algn="tl">
                    <a:srgbClr val="DDDDDD"/>
                  </a:outerShdw>
                </a:effectLst>
                <a:latin typeface="Arial" charset="0"/>
                <a:ea typeface="MS PGothic" charset="0"/>
              </a:rPr>
              <a:t>EmPULIA svolge le funzioni di Centrale di Committenza, stipula Accordi quadro e Convenzioni a favore: </a:t>
            </a:r>
          </a:p>
        </p:txBody>
      </p:sp>
      <p:sp>
        <p:nvSpPr>
          <p:cNvPr id="15" name="Rectangle 9"/>
          <p:cNvSpPr>
            <a:spLocks noChangeArrowheads="1"/>
          </p:cNvSpPr>
          <p:nvPr/>
        </p:nvSpPr>
        <p:spPr bwMode="auto">
          <a:xfrm>
            <a:off x="468313" y="152400"/>
            <a:ext cx="8229600" cy="900113"/>
          </a:xfrm>
          <a:prstGeom prst="rect">
            <a:avLst/>
          </a:prstGeom>
          <a:noFill/>
          <a:ln w="9525">
            <a:noFill/>
            <a:miter lim="800000"/>
            <a:headEnd/>
            <a:tailEnd/>
          </a:ln>
          <a:effectLst/>
        </p:spPr>
        <p:txBody>
          <a:bodyPr anchor="ctr"/>
          <a:lstStyle/>
          <a:p>
            <a:pPr algn="ctr">
              <a:lnSpc>
                <a:spcPct val="80000"/>
              </a:lnSpc>
              <a:defRPr/>
            </a:pPr>
            <a:r>
              <a:rPr lang="it-IT" sz="3200" b="1" dirty="0">
                <a:solidFill>
                  <a:srgbClr val="CC0000"/>
                </a:solidFill>
                <a:effectLst>
                  <a:outerShdw blurRad="38100" dist="38100" dir="2700000" algn="tl">
                    <a:srgbClr val="DDDDDD"/>
                  </a:outerShdw>
                </a:effectLst>
                <a:latin typeface="Arial Rounded MT Bold" charset="0"/>
                <a:ea typeface="MS PGothic" charset="0"/>
              </a:rPr>
              <a:t>www.empulia.it</a:t>
            </a:r>
            <a:br>
              <a:rPr lang="it-IT" sz="3200" b="1" dirty="0">
                <a:solidFill>
                  <a:srgbClr val="CC0000"/>
                </a:solidFill>
                <a:effectLst>
                  <a:outerShdw blurRad="38100" dist="38100" dir="2700000" algn="tl">
                    <a:srgbClr val="DDDDDD"/>
                  </a:outerShdw>
                </a:effectLst>
                <a:latin typeface="Arial Rounded MT Bold" charset="0"/>
                <a:ea typeface="MS PGothic" charset="0"/>
              </a:rPr>
            </a:br>
            <a:r>
              <a:rPr lang="it-IT" sz="2000" b="1" dirty="0">
                <a:solidFill>
                  <a:srgbClr val="CC0000"/>
                </a:solidFill>
                <a:effectLst>
                  <a:outerShdw blurRad="38100" dist="38100" dir="2700000" algn="tl">
                    <a:srgbClr val="DDDDDD"/>
                  </a:outerShdw>
                </a:effectLst>
                <a:latin typeface="Arial Rounded MT Bold" charset="0"/>
                <a:ea typeface="MS PGothic" charset="0"/>
              </a:rPr>
              <a:t>Centro acquisti per la Pubblica Amministrazione </a:t>
            </a:r>
            <a:r>
              <a:rPr lang="it-IT" sz="2000" b="1" dirty="0" err="1">
                <a:solidFill>
                  <a:srgbClr val="CC0000"/>
                </a:solidFill>
                <a:effectLst>
                  <a:outerShdw blurRad="38100" dist="38100" dir="2700000" algn="tl">
                    <a:srgbClr val="DDDDDD"/>
                  </a:outerShdw>
                </a:effectLst>
                <a:latin typeface="Arial Rounded MT Bold" charset="0"/>
                <a:ea typeface="MS PGothic" charset="0"/>
              </a:rPr>
              <a:t>EmPULIA</a:t>
            </a:r>
            <a:r>
              <a:rPr lang="it-IT" sz="3200" b="1" dirty="0">
                <a:solidFill>
                  <a:srgbClr val="CC0000"/>
                </a:solidFill>
                <a:effectLst>
                  <a:outerShdw blurRad="38100" dist="38100" dir="2700000" algn="tl">
                    <a:srgbClr val="DDDDDD"/>
                  </a:outerShdw>
                </a:effectLst>
                <a:latin typeface="Arial Rounded MT Bold" charset="0"/>
                <a:ea typeface="MS PGothic" charset="0"/>
              </a:rPr>
              <a:t> </a:t>
            </a:r>
          </a:p>
        </p:txBody>
      </p:sp>
      <p:sp>
        <p:nvSpPr>
          <p:cNvPr id="16" name="Rectangle 10"/>
          <p:cNvSpPr>
            <a:spLocks noChangeArrowheads="1"/>
          </p:cNvSpPr>
          <p:nvPr/>
        </p:nvSpPr>
        <p:spPr bwMode="auto">
          <a:xfrm>
            <a:off x="215900" y="1052513"/>
            <a:ext cx="9036050" cy="307777"/>
          </a:xfrm>
          <a:prstGeom prst="rect">
            <a:avLst/>
          </a:prstGeom>
          <a:noFill/>
          <a:ln w="9525">
            <a:noFill/>
            <a:miter lim="800000"/>
            <a:headEnd/>
            <a:tailEnd/>
          </a:ln>
          <a:effectLst/>
        </p:spPr>
        <p:txBody>
          <a:bodyPr>
            <a:spAutoFit/>
          </a:bodyPr>
          <a:lstStyle/>
          <a:p>
            <a:pPr algn="ctr" eaLnBrk="0" hangingPunct="0">
              <a:spcBef>
                <a:spcPct val="25000"/>
              </a:spcBef>
              <a:defRPr/>
            </a:pPr>
            <a:r>
              <a:rPr lang="it-IT" sz="1400" b="1" dirty="0">
                <a:solidFill>
                  <a:srgbClr val="004080"/>
                </a:solidFill>
                <a:effectLst>
                  <a:outerShdw blurRad="38100" dist="38100" dir="2700000" algn="tl">
                    <a:srgbClr val="DDDDDD"/>
                  </a:outerShdw>
                </a:effectLst>
                <a:latin typeface="Arial" charset="0"/>
                <a:ea typeface="MS PGothic" charset="0"/>
              </a:rPr>
              <a:t>Piattaforma della Regione Puglia per la razionalizzazione degli acquisti per beni e servizi</a:t>
            </a:r>
          </a:p>
        </p:txBody>
      </p:sp>
      <p:sp>
        <p:nvSpPr>
          <p:cNvPr id="17" name="Rectangle 8"/>
          <p:cNvSpPr>
            <a:spLocks noChangeArrowheads="1"/>
          </p:cNvSpPr>
          <p:nvPr/>
        </p:nvSpPr>
        <p:spPr bwMode="auto">
          <a:xfrm>
            <a:off x="1620838" y="2708275"/>
            <a:ext cx="3941762" cy="1670050"/>
          </a:xfrm>
          <a:prstGeom prst="rect">
            <a:avLst/>
          </a:prstGeom>
          <a:noFill/>
          <a:ln w="9525">
            <a:noFill/>
            <a:miter lim="800000"/>
            <a:headEnd/>
            <a:tailEnd/>
          </a:ln>
          <a:effectLst/>
        </p:spPr>
        <p:txBody>
          <a:bodyPr>
            <a:spAutoFit/>
          </a:bodyPr>
          <a:lstStyle>
            <a:lvl1pPr marL="177800" indent="-177800"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9pPr>
          </a:lstStyle>
          <a:p>
            <a:pPr>
              <a:spcBef>
                <a:spcPct val="25000"/>
              </a:spcBef>
              <a:buFontTx/>
              <a:buBlip>
                <a:blip r:embed="rId4"/>
              </a:buBlip>
            </a:pPr>
            <a:r>
              <a:rPr lang="it-IT" b="1">
                <a:solidFill>
                  <a:srgbClr val="004080"/>
                </a:solidFill>
                <a:effectLst>
                  <a:outerShdw blurRad="38100" dist="38100" dir="2700000" algn="tl">
                    <a:srgbClr val="C0C0C0"/>
                  </a:outerShdw>
                </a:effectLst>
              </a:rPr>
              <a:t>Favorire l’aggregazione della domanda delle Amministrazioni regionali;</a:t>
            </a:r>
          </a:p>
          <a:p>
            <a:pPr>
              <a:spcBef>
                <a:spcPct val="25000"/>
              </a:spcBef>
              <a:buFontTx/>
              <a:buBlip>
                <a:blip r:embed="rId4"/>
              </a:buBlip>
            </a:pPr>
            <a:r>
              <a:rPr lang="it-IT" b="1">
                <a:solidFill>
                  <a:srgbClr val="004080"/>
                </a:solidFill>
                <a:effectLst>
                  <a:outerShdw blurRad="38100" dist="38100" dir="2700000" algn="tl">
                    <a:srgbClr val="C0C0C0"/>
                  </a:outerShdw>
                </a:effectLst>
              </a:rPr>
              <a:t>Semplificare e dematerializzare le procedure di gara e di acquisto;</a:t>
            </a:r>
          </a:p>
          <a:p>
            <a:pPr>
              <a:spcBef>
                <a:spcPct val="25000"/>
              </a:spcBef>
              <a:buFontTx/>
              <a:buBlip>
                <a:blip r:embed="rId4"/>
              </a:buBlip>
            </a:pPr>
            <a:r>
              <a:rPr lang="it-IT" b="1">
                <a:solidFill>
                  <a:srgbClr val="004080"/>
                </a:solidFill>
                <a:effectLst>
                  <a:outerShdw blurRad="38100" dist="38100" dir="2700000" algn="tl">
                    <a:srgbClr val="C0C0C0"/>
                  </a:outerShdw>
                </a:effectLst>
              </a:rPr>
              <a:t>Garantire la massima trasparenza nelle operazioni di gara;</a:t>
            </a:r>
          </a:p>
          <a:p>
            <a:pPr>
              <a:spcBef>
                <a:spcPct val="25000"/>
              </a:spcBef>
              <a:buFontTx/>
              <a:buBlip>
                <a:blip r:embed="rId4"/>
              </a:buBlip>
            </a:pPr>
            <a:r>
              <a:rPr lang="it-IT" b="1">
                <a:solidFill>
                  <a:srgbClr val="004080"/>
                </a:solidFill>
                <a:effectLst>
                  <a:outerShdw blurRad="38100" dist="38100" dir="2700000" algn="tl">
                    <a:srgbClr val="C0C0C0"/>
                  </a:outerShdw>
                </a:effectLst>
              </a:rPr>
              <a:t>Sviluppare e semplificare l'accesso al mercato delle forniture per le PMI;</a:t>
            </a:r>
          </a:p>
          <a:p>
            <a:pPr>
              <a:spcBef>
                <a:spcPct val="25000"/>
              </a:spcBef>
              <a:buFontTx/>
              <a:buBlip>
                <a:blip r:embed="rId4"/>
              </a:buBlip>
            </a:pPr>
            <a:r>
              <a:rPr lang="it-IT" b="1">
                <a:solidFill>
                  <a:srgbClr val="004080"/>
                </a:solidFill>
                <a:effectLst>
                  <a:outerShdw blurRad="38100" dist="38100" dir="2700000" algn="tl">
                    <a:srgbClr val="C0C0C0"/>
                  </a:outerShdw>
                </a:effectLst>
              </a:rPr>
              <a:t>Diffondere l’e-procurement in ambito regionale;</a:t>
            </a:r>
          </a:p>
          <a:p>
            <a:pPr>
              <a:spcBef>
                <a:spcPct val="25000"/>
              </a:spcBef>
              <a:buFontTx/>
              <a:buBlip>
                <a:blip r:embed="rId4"/>
              </a:buBlip>
            </a:pPr>
            <a:r>
              <a:rPr lang="it-IT" b="1">
                <a:solidFill>
                  <a:srgbClr val="004080"/>
                </a:solidFill>
                <a:effectLst>
                  <a:outerShdw blurRad="38100" dist="38100" dir="2700000" algn="tl">
                    <a:srgbClr val="C0C0C0"/>
                  </a:outerShdw>
                </a:effectLst>
              </a:rPr>
              <a:t>Promuovere il Green Public Procurement.</a:t>
            </a:r>
          </a:p>
        </p:txBody>
      </p:sp>
      <p:pic>
        <p:nvPicPr>
          <p:cNvPr id="18" name="Immagine 9" descr="Schermata-2012-09-07-a-00.24.4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2708275"/>
            <a:ext cx="1395412"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 name="Group 11"/>
          <p:cNvGrpSpPr>
            <a:grpSpLocks/>
          </p:cNvGrpSpPr>
          <p:nvPr/>
        </p:nvGrpSpPr>
        <p:grpSpPr bwMode="auto">
          <a:xfrm>
            <a:off x="5580063" y="1412875"/>
            <a:ext cx="2592387" cy="1595438"/>
            <a:chOff x="3470" y="890"/>
            <a:chExt cx="1769" cy="1096"/>
          </a:xfrm>
        </p:grpSpPr>
        <p:pic>
          <p:nvPicPr>
            <p:cNvPr id="20" name="Picture 10" descr="empu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 y="890"/>
              <a:ext cx="1678" cy="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8" descr="GreenPuli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1797"/>
              <a:ext cx="726"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 name="Rectangle 8"/>
          <p:cNvSpPr>
            <a:spLocks noChangeArrowheads="1"/>
          </p:cNvSpPr>
          <p:nvPr/>
        </p:nvSpPr>
        <p:spPr bwMode="auto">
          <a:xfrm>
            <a:off x="5510213" y="3284538"/>
            <a:ext cx="3382962" cy="2146300"/>
          </a:xfrm>
          <a:prstGeom prst="rect">
            <a:avLst/>
          </a:prstGeom>
          <a:noFill/>
          <a:ln w="9525">
            <a:noFill/>
            <a:miter lim="800000"/>
            <a:headEnd/>
            <a:tailEnd/>
          </a:ln>
          <a:effectLst/>
        </p:spPr>
        <p:txBody>
          <a:bodyPr>
            <a:spAutoFit/>
          </a:bodyPr>
          <a:lstStyle>
            <a:lvl1pPr marL="265113" indent="-265113" defTabSz="457200" eaLnBrk="0" hangingPunct="0">
              <a:tabLst>
                <a:tab pos="26511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tabLst>
                <a:tab pos="26511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26511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26511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26511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26511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26511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26511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265113" algn="l"/>
              </a:tabLst>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Portale collaborativo e di accesso ai servizi</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Gare telematiche ed Aste elettroniche</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Albo fornitori on line</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Negozio elettronico</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Sistema dinamico d’acquisto</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Supporto e affiancamento agli Enti nell’utilizzo dei servizi</a:t>
            </a:r>
          </a:p>
          <a:p>
            <a:pPr eaLnBrk="1" hangingPunct="1">
              <a:lnSpc>
                <a:spcPct val="80000"/>
              </a:lnSpc>
              <a:spcBef>
                <a:spcPct val="25000"/>
              </a:spcBef>
              <a:buFontTx/>
              <a:buBlip>
                <a:blip r:embed="rId4"/>
              </a:buBlip>
            </a:pPr>
            <a:r>
              <a:rPr lang="it-IT" sz="1400" b="1">
                <a:solidFill>
                  <a:srgbClr val="004080"/>
                </a:solidFill>
                <a:effectLst>
                  <a:outerShdw blurRad="38100" dist="38100" dir="2700000" algn="tl">
                    <a:srgbClr val="C0C0C0"/>
                  </a:outerShdw>
                </a:effectLst>
              </a:rPr>
              <a:t>Contact Center</a:t>
            </a:r>
          </a:p>
        </p:txBody>
      </p:sp>
      <p:pic>
        <p:nvPicPr>
          <p:cNvPr id="22" name="Immagin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23037">
            <a:off x="623389" y="4594801"/>
            <a:ext cx="380484" cy="470169"/>
          </a:xfrm>
          <a:prstGeom prst="rect">
            <a:avLst/>
          </a:prstGeom>
        </p:spPr>
      </p:pic>
      <p:sp>
        <p:nvSpPr>
          <p:cNvPr id="23" name="CasellaDiTesto 22"/>
          <p:cNvSpPr txBox="1"/>
          <p:nvPr/>
        </p:nvSpPr>
        <p:spPr>
          <a:xfrm>
            <a:off x="1048511" y="4502303"/>
            <a:ext cx="4243569" cy="1308050"/>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smtClean="0">
              <a:solidFill>
                <a:srgbClr val="C00000"/>
              </a:solidFill>
              <a:latin typeface="Avenir Book"/>
            </a:endParaRPr>
          </a:p>
          <a:p>
            <a:pPr>
              <a:spcBef>
                <a:spcPts val="600"/>
              </a:spcBef>
            </a:pPr>
            <a:r>
              <a:rPr lang="it-IT" sz="800" b="1" dirty="0" smtClean="0">
                <a:solidFill>
                  <a:srgbClr val="C00000"/>
                </a:solidFill>
                <a:latin typeface="Avenir Book"/>
              </a:rPr>
              <a:t>4.067 </a:t>
            </a:r>
            <a:r>
              <a:rPr lang="it-IT" sz="800" b="1" dirty="0">
                <a:solidFill>
                  <a:srgbClr val="004080"/>
                </a:solidFill>
                <a:latin typeface="Avenir Book"/>
                <a:cs typeface="Avenir Book"/>
              </a:rPr>
              <a:t>PROCEDURE TELEMATICHE, PER UN IMPORTO COMPLESSIVO </a:t>
            </a:r>
            <a:r>
              <a:rPr lang="it-IT" sz="800" b="1" dirty="0" smtClean="0">
                <a:solidFill>
                  <a:srgbClr val="004080"/>
                </a:solidFill>
                <a:latin typeface="Avenir Book"/>
                <a:cs typeface="Avenir Book"/>
              </a:rPr>
              <a:t>A </a:t>
            </a:r>
            <a:r>
              <a:rPr lang="it-IT" sz="800" b="1" dirty="0">
                <a:solidFill>
                  <a:srgbClr val="004080"/>
                </a:solidFill>
                <a:latin typeface="Avenir Book"/>
                <a:cs typeface="Avenir Book"/>
              </a:rPr>
              <a:t>BASE D’ASTA DI OLTRE </a:t>
            </a:r>
            <a:r>
              <a:rPr lang="it-IT" sz="800" b="1" dirty="0">
                <a:solidFill>
                  <a:srgbClr val="C00000"/>
                </a:solidFill>
                <a:latin typeface="Avenir Book"/>
              </a:rPr>
              <a:t>825 MILIONI DI </a:t>
            </a:r>
            <a:r>
              <a:rPr lang="it-IT" sz="800" b="1" dirty="0" smtClean="0">
                <a:solidFill>
                  <a:srgbClr val="C00000"/>
                </a:solidFill>
                <a:latin typeface="Avenir Book"/>
              </a:rPr>
              <a:t>EURO, </a:t>
            </a:r>
            <a:r>
              <a:rPr lang="it-IT" sz="800" b="1" dirty="0" smtClean="0">
                <a:solidFill>
                  <a:srgbClr val="004080"/>
                </a:solidFill>
                <a:latin typeface="Avenir Book"/>
                <a:cs typeface="Avenir Book"/>
              </a:rPr>
              <a:t>DI </a:t>
            </a:r>
            <a:r>
              <a:rPr lang="it-IT" sz="800" b="1" dirty="0">
                <a:solidFill>
                  <a:srgbClr val="004080"/>
                </a:solidFill>
                <a:latin typeface="Avenir Book"/>
                <a:cs typeface="Avenir Book"/>
              </a:rPr>
              <a:t>CUI CIRCA </a:t>
            </a:r>
            <a:r>
              <a:rPr lang="it-IT" sz="800" b="1" dirty="0">
                <a:solidFill>
                  <a:srgbClr val="C00000"/>
                </a:solidFill>
                <a:latin typeface="Avenir Book"/>
              </a:rPr>
              <a:t>737 MILIONI A CARICO DEGLI ENTI DEL </a:t>
            </a:r>
            <a:r>
              <a:rPr lang="it-IT" sz="800" b="1" dirty="0" smtClean="0">
                <a:solidFill>
                  <a:srgbClr val="C00000"/>
                </a:solidFill>
                <a:latin typeface="Avenir Book"/>
              </a:rPr>
              <a:t>SSR</a:t>
            </a:r>
            <a:br>
              <a:rPr lang="it-IT" sz="800" b="1" dirty="0" smtClean="0">
                <a:solidFill>
                  <a:srgbClr val="C00000"/>
                </a:solidFill>
                <a:latin typeface="Avenir Book"/>
              </a:rPr>
            </a:br>
            <a:r>
              <a:rPr lang="it-IT" sz="800" b="1" dirty="0" smtClean="0">
                <a:solidFill>
                  <a:srgbClr val="C00000"/>
                </a:solidFill>
                <a:latin typeface="Avenir Book"/>
              </a:rPr>
              <a:t>46 </a:t>
            </a:r>
            <a:r>
              <a:rPr lang="it-IT" sz="800" b="1" dirty="0">
                <a:solidFill>
                  <a:srgbClr val="004080"/>
                </a:solidFill>
                <a:latin typeface="Avenir Book"/>
                <a:cs typeface="Avenir Book"/>
              </a:rPr>
              <a:t>ENTI </a:t>
            </a:r>
            <a:r>
              <a:rPr lang="it-IT" sz="800" b="1" dirty="0" smtClean="0">
                <a:solidFill>
                  <a:srgbClr val="004080"/>
                </a:solidFill>
                <a:latin typeface="Avenir Book"/>
                <a:cs typeface="Avenir Book"/>
              </a:rPr>
              <a:t>CONVENZIONATI </a:t>
            </a:r>
            <a:r>
              <a:rPr lang="it-IT" sz="800" b="1" dirty="0" smtClean="0">
                <a:solidFill>
                  <a:srgbClr val="C00000"/>
                </a:solidFill>
                <a:latin typeface="Avenir Book"/>
              </a:rPr>
              <a:t>1036 </a:t>
            </a:r>
            <a:r>
              <a:rPr lang="it-IT" sz="800" b="1" dirty="0">
                <a:solidFill>
                  <a:srgbClr val="004080"/>
                </a:solidFill>
                <a:latin typeface="Avenir Book"/>
                <a:cs typeface="Avenir Book"/>
              </a:rPr>
              <a:t>BUYER </a:t>
            </a:r>
            <a:r>
              <a:rPr lang="it-IT" sz="800" b="1" dirty="0" smtClean="0">
                <a:solidFill>
                  <a:srgbClr val="004080"/>
                </a:solidFill>
                <a:latin typeface="Avenir Book"/>
                <a:cs typeface="Avenir Book"/>
              </a:rPr>
              <a:t> DI CUI </a:t>
            </a:r>
            <a:r>
              <a:rPr lang="it-IT" sz="800" b="1" dirty="0" smtClean="0">
                <a:solidFill>
                  <a:srgbClr val="C00000"/>
                </a:solidFill>
                <a:latin typeface="Avenir Book"/>
              </a:rPr>
              <a:t>230</a:t>
            </a:r>
            <a:r>
              <a:rPr lang="it-IT" sz="800" b="1" dirty="0" smtClean="0">
                <a:solidFill>
                  <a:srgbClr val="004080"/>
                </a:solidFill>
                <a:latin typeface="Avenir Book"/>
                <a:cs typeface="Avenir Book"/>
              </a:rPr>
              <a:t> ADDESTRATI NEL 2015 </a:t>
            </a:r>
            <a:br>
              <a:rPr lang="it-IT" sz="800" b="1" dirty="0" smtClean="0">
                <a:solidFill>
                  <a:srgbClr val="004080"/>
                </a:solidFill>
                <a:latin typeface="Avenir Book"/>
                <a:cs typeface="Avenir Book"/>
              </a:rPr>
            </a:br>
            <a:r>
              <a:rPr lang="it-IT" sz="800" b="1" dirty="0" smtClean="0">
                <a:solidFill>
                  <a:srgbClr val="C00000"/>
                </a:solidFill>
                <a:latin typeface="Avenir Book"/>
              </a:rPr>
              <a:t>134 </a:t>
            </a:r>
            <a:r>
              <a:rPr lang="it-IT" sz="800" b="1" dirty="0">
                <a:solidFill>
                  <a:srgbClr val="004080"/>
                </a:solidFill>
                <a:latin typeface="Avenir Book"/>
                <a:cs typeface="Avenir Book"/>
              </a:rPr>
              <a:t>INTERVENTI DI ASSISTENZA SU GARE TELEMATICHE </a:t>
            </a:r>
            <a:r>
              <a:rPr lang="it-IT" sz="800" b="1" dirty="0" smtClean="0">
                <a:solidFill>
                  <a:srgbClr val="004080"/>
                </a:solidFill>
                <a:latin typeface="Avenir Book"/>
                <a:cs typeface="Avenir Book"/>
              </a:rPr>
              <a:t>– </a:t>
            </a:r>
            <a:r>
              <a:rPr lang="it-IT" sz="800" b="1" dirty="0" smtClean="0">
                <a:solidFill>
                  <a:srgbClr val="C00000"/>
                </a:solidFill>
                <a:latin typeface="Avenir Book"/>
                <a:cs typeface="Avenir Book"/>
              </a:rPr>
              <a:t>1000-2000 RICHIESTE / MESE</a:t>
            </a:r>
            <a:r>
              <a:rPr lang="it-IT" sz="800" b="1" dirty="0" smtClean="0">
                <a:solidFill>
                  <a:srgbClr val="004080"/>
                </a:solidFill>
                <a:latin typeface="Avenir Book"/>
                <a:cs typeface="Avenir Book"/>
              </a:rPr>
              <a:t> GESTITE DALL’HELP DESK </a:t>
            </a:r>
            <a:br>
              <a:rPr lang="it-IT" sz="800" b="1" dirty="0" smtClean="0">
                <a:solidFill>
                  <a:srgbClr val="004080"/>
                </a:solidFill>
                <a:latin typeface="Avenir Book"/>
                <a:cs typeface="Avenir Book"/>
              </a:rPr>
            </a:br>
            <a:r>
              <a:rPr lang="it-IT" sz="800" b="1" dirty="0" smtClean="0">
                <a:solidFill>
                  <a:srgbClr val="C00000"/>
                </a:solidFill>
                <a:latin typeface="Avenir Book"/>
              </a:rPr>
              <a:t>5,700</a:t>
            </a:r>
            <a:r>
              <a:rPr lang="it-IT" sz="800" b="1" dirty="0" smtClean="0">
                <a:solidFill>
                  <a:srgbClr val="004080"/>
                </a:solidFill>
                <a:latin typeface="Avenir Book"/>
                <a:cs typeface="Avenir Book"/>
              </a:rPr>
              <a:t> OPERATORI ECONOMICI ISCRITTI NELL‘ALBO DEI FORNITORI ON LINE</a:t>
            </a:r>
          </a:p>
          <a:p>
            <a:pPr lvl="0"/>
            <a:r>
              <a:rPr lang="it-IT" sz="800" b="1" dirty="0" smtClean="0">
                <a:solidFill>
                  <a:srgbClr val="C00000"/>
                </a:solidFill>
                <a:latin typeface="Avenir Book"/>
              </a:rPr>
              <a:t>26</a:t>
            </a:r>
            <a:r>
              <a:rPr lang="it-IT" sz="800" b="1" dirty="0">
                <a:solidFill>
                  <a:srgbClr val="C00000"/>
                </a:solidFill>
                <a:latin typeface="Avenir Book"/>
              </a:rPr>
              <a:t>%</a:t>
            </a:r>
            <a:r>
              <a:rPr lang="it-IT" sz="800" b="1" dirty="0">
                <a:solidFill>
                  <a:srgbClr val="004080"/>
                </a:solidFill>
                <a:latin typeface="Avenir Book"/>
                <a:cs typeface="Avenir Book"/>
              </a:rPr>
              <a:t> RIBASSO MEDIO SU GARE </a:t>
            </a:r>
            <a:r>
              <a:rPr lang="it-IT" sz="800" b="1" dirty="0" smtClean="0">
                <a:solidFill>
                  <a:srgbClr val="004080"/>
                </a:solidFill>
                <a:latin typeface="Avenir Book"/>
                <a:cs typeface="Avenir Book"/>
              </a:rPr>
              <a:t>TELEMATICHE</a:t>
            </a:r>
            <a:endParaRPr lang="it-IT" sz="800" b="1" dirty="0">
              <a:solidFill>
                <a:srgbClr val="004080"/>
              </a:solidFill>
              <a:latin typeface="Avenir Book"/>
              <a:cs typeface="Avenir Book"/>
            </a:endParaRPr>
          </a:p>
        </p:txBody>
      </p:sp>
    </p:spTree>
    <p:extLst>
      <p:ext uri="{BB962C8B-B14F-4D97-AF65-F5344CB8AC3E}">
        <p14:creationId xmlns:p14="http://schemas.microsoft.com/office/powerpoint/2010/main" val="3851678722"/>
      </p:ext>
    </p:extLst>
  </p:cSld>
  <p:clrMapOvr>
    <a:masterClrMapping/>
  </p:clrMapOvr>
  <p:transition advClick="0" advTm="1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55" name="Rettangolo 54"/>
          <p:cNvSpPr/>
          <p:nvPr/>
        </p:nvSpPr>
        <p:spPr>
          <a:xfrm>
            <a:off x="5135960" y="836712"/>
            <a:ext cx="3598810" cy="830997"/>
          </a:xfrm>
          <a:prstGeom prst="rect">
            <a:avLst/>
          </a:prstGeom>
        </p:spPr>
        <p:txBody>
          <a:bodyPr wrap="square">
            <a:spAutoFit/>
          </a:bodyPr>
          <a:lstStyle/>
          <a:p>
            <a:pPr indent="184150" eaLnBrk="0" hangingPunct="0">
              <a:buFontTx/>
              <a:buBlip>
                <a:blip r:embed="rId3"/>
              </a:buBlip>
              <a:defRPr/>
            </a:pPr>
            <a:r>
              <a:rPr lang="it-IT" sz="1200" b="1" dirty="0">
                <a:solidFill>
                  <a:srgbClr val="CC0000"/>
                </a:solidFill>
                <a:effectLst>
                  <a:outerShdw blurRad="38100" dist="38100" dir="2700000" algn="tl">
                    <a:srgbClr val="DDDDDD"/>
                  </a:outerShdw>
                </a:effectLst>
                <a:latin typeface="Avenir Book"/>
                <a:ea typeface="+mn-ea"/>
                <a:cs typeface="Avenir Book"/>
              </a:rPr>
              <a:t>Infrastruttura tecnologica e di servizi </a:t>
            </a:r>
            <a:r>
              <a:rPr lang="it-IT" sz="1200" b="1" dirty="0">
                <a:solidFill>
                  <a:srgbClr val="004080"/>
                </a:solidFill>
                <a:effectLst>
                  <a:outerShdw blurRad="38100" dist="38100" dir="2700000" algn="tl">
                    <a:srgbClr val="DDDDDD"/>
                  </a:outerShdw>
                </a:effectLst>
                <a:latin typeface="Avenir Book"/>
                <a:ea typeface="+mn-ea"/>
                <a:cs typeface="Avenir Book"/>
              </a:rPr>
              <a:t>funzionale alla comunicazione e alla promozione del settore turistico e a costituire il </a:t>
            </a:r>
            <a:r>
              <a:rPr lang="it-IT" sz="1200" b="1" i="1" dirty="0">
                <a:solidFill>
                  <a:srgbClr val="004080"/>
                </a:solidFill>
                <a:effectLst>
                  <a:outerShdw blurRad="38100" dist="38100" dir="2700000" algn="tl">
                    <a:srgbClr val="DDDDDD"/>
                  </a:outerShdw>
                </a:effectLst>
                <a:latin typeface="Avenir Book"/>
                <a:ea typeface="+mn-ea"/>
                <a:cs typeface="Avenir Book"/>
              </a:rPr>
              <a:t>network regionale del Turism</a:t>
            </a:r>
            <a:r>
              <a:rPr lang="it-IT" sz="1200" b="1" dirty="0">
                <a:solidFill>
                  <a:srgbClr val="004080"/>
                </a:solidFill>
                <a:effectLst>
                  <a:outerShdw blurRad="38100" dist="38100" dir="2700000" algn="tl">
                    <a:srgbClr val="DDDDDD"/>
                  </a:outerShdw>
                </a:effectLst>
                <a:latin typeface="Avenir Book"/>
                <a:ea typeface="+mn-ea"/>
                <a:cs typeface="Avenir Book"/>
              </a:rPr>
              <a:t>o</a:t>
            </a:r>
          </a:p>
        </p:txBody>
      </p:sp>
      <p:sp>
        <p:nvSpPr>
          <p:cNvPr id="56" name="Rettangolo 55"/>
          <p:cNvSpPr/>
          <p:nvPr/>
        </p:nvSpPr>
        <p:spPr>
          <a:xfrm>
            <a:off x="5136247" y="1634073"/>
            <a:ext cx="3579448" cy="1569660"/>
          </a:xfrm>
          <a:prstGeom prst="rect">
            <a:avLst/>
          </a:prstGeom>
        </p:spPr>
        <p:txBody>
          <a:bodyPr wrap="square">
            <a:spAutoFit/>
          </a:bodyPr>
          <a:lstStyle>
            <a:lvl1pPr indent="18415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buFontTx/>
              <a:buBlip>
                <a:blip r:embed="rId3"/>
              </a:buBlip>
            </a:pPr>
            <a:r>
              <a:rPr lang="it-IT" sz="1200" b="1" dirty="0">
                <a:solidFill>
                  <a:srgbClr val="CC0000"/>
                </a:solidFill>
                <a:effectLst>
                  <a:outerShdw blurRad="38100" dist="38100" dir="2700000" algn="tl">
                    <a:srgbClr val="C0C0C0"/>
                  </a:outerShdw>
                </a:effectLst>
                <a:latin typeface="Avenir Book"/>
              </a:rPr>
              <a:t>Strumento </a:t>
            </a:r>
            <a:r>
              <a:rPr lang="it-IT" sz="1200" b="1" dirty="0">
                <a:solidFill>
                  <a:srgbClr val="004080"/>
                </a:solidFill>
                <a:effectLst>
                  <a:outerShdw blurRad="38100" dist="38100" dir="2700000" algn="tl">
                    <a:srgbClr val="C0C0C0"/>
                  </a:outerShdw>
                </a:effectLst>
                <a:latin typeface="Avenir Book"/>
              </a:rPr>
              <a:t>che costituisce la base informativa per pianificare le strategie territoriali per il turismo e per programmare la destinazione delle risorse e le attività di </a:t>
            </a:r>
            <a:r>
              <a:rPr lang="it-IT" sz="1200" b="1" dirty="0" smtClean="0">
                <a:solidFill>
                  <a:srgbClr val="004080"/>
                </a:solidFill>
                <a:effectLst>
                  <a:outerShdw blurRad="38100" dist="38100" dir="2700000" algn="tl">
                    <a:srgbClr val="C0C0C0"/>
                  </a:outerShdw>
                </a:effectLst>
                <a:latin typeface="Avenir Book"/>
              </a:rPr>
              <a:t>marketing</a:t>
            </a:r>
          </a:p>
          <a:p>
            <a:pPr>
              <a:buBlip>
                <a:blip r:embed="rId3"/>
              </a:buBlip>
            </a:pPr>
            <a:r>
              <a:rPr lang="it-IT" altLang="it-IT" sz="1200" b="1" dirty="0">
                <a:solidFill>
                  <a:srgbClr val="CC0000"/>
                </a:solidFill>
                <a:effectLst>
                  <a:outerShdw blurRad="38100" dist="38100" dir="2700000" algn="tl">
                    <a:srgbClr val="C0C0C0"/>
                  </a:outerShdw>
                </a:effectLst>
                <a:latin typeface="Avenir Book"/>
              </a:rPr>
              <a:t>Sistema</a:t>
            </a:r>
            <a:r>
              <a:rPr lang="it-IT" altLang="it-IT" sz="1200" dirty="0">
                <a:solidFill>
                  <a:srgbClr val="1F497D"/>
                </a:solidFill>
              </a:rPr>
              <a:t> </a:t>
            </a:r>
            <a:r>
              <a:rPr lang="it-IT" altLang="it-IT" sz="1200" b="1" dirty="0">
                <a:solidFill>
                  <a:srgbClr val="004080"/>
                </a:solidFill>
                <a:effectLst>
                  <a:outerShdw blurRad="38100" dist="38100" dir="2700000" algn="tl">
                    <a:srgbClr val="C0C0C0"/>
                  </a:outerShdw>
                </a:effectLst>
                <a:latin typeface="Avenir Book"/>
              </a:rPr>
              <a:t>di deposito digitale per la conservazione e l’accessibilità in rete di materiali che raccontano la Puglia</a:t>
            </a:r>
          </a:p>
        </p:txBody>
      </p:sp>
      <p:sp>
        <p:nvSpPr>
          <p:cNvPr id="57" name="Rectangle 2"/>
          <p:cNvSpPr txBox="1">
            <a:spLocks noChangeArrowheads="1"/>
          </p:cNvSpPr>
          <p:nvPr/>
        </p:nvSpPr>
        <p:spPr bwMode="auto">
          <a:xfrm>
            <a:off x="331889" y="26715"/>
            <a:ext cx="8229600" cy="85146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2800" b="1" dirty="0" smtClean="0">
                <a:solidFill>
                  <a:srgbClr val="CC0000"/>
                </a:solidFill>
                <a:effectLst>
                  <a:outerShdw blurRad="38100" dist="38100" dir="2700000" algn="tl">
                    <a:srgbClr val="DDDDDD"/>
                  </a:outerShdw>
                </a:effectLst>
                <a:latin typeface="Avenir Book"/>
                <a:ea typeface="MS PGothic" charset="0"/>
                <a:cs typeface="Avenir Book"/>
              </a:rPr>
              <a:t>Sistema Informativo Regionale per il Turismo e i Beni culturali</a:t>
            </a:r>
            <a:endParaRPr lang="it-IT" sz="2800" b="1" dirty="0">
              <a:solidFill>
                <a:srgbClr val="CC0000"/>
              </a:solidFill>
              <a:effectLst>
                <a:outerShdw blurRad="38100" dist="38100" dir="2700000" algn="tl">
                  <a:srgbClr val="DDDDDD"/>
                </a:outerShdw>
              </a:effectLst>
              <a:latin typeface="Avenir Book"/>
              <a:ea typeface="MS PGothic" charset="0"/>
              <a:cs typeface="Avenir Book"/>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634206"/>
            <a:ext cx="3960440" cy="2303325"/>
          </a:xfrm>
          <a:prstGeom prst="rect">
            <a:avLst/>
          </a:prstGeom>
        </p:spPr>
      </p:pic>
      <p:pic>
        <p:nvPicPr>
          <p:cNvPr id="20" name="Immagin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572" y="3975024"/>
            <a:ext cx="3071586" cy="1810884"/>
          </a:xfrm>
          <a:prstGeom prst="rect">
            <a:avLst/>
          </a:prstGeom>
        </p:spPr>
      </p:pic>
      <p:sp>
        <p:nvSpPr>
          <p:cNvPr id="115" name="Rettangolo 114"/>
          <p:cNvSpPr/>
          <p:nvPr/>
        </p:nvSpPr>
        <p:spPr>
          <a:xfrm>
            <a:off x="5152884" y="3162484"/>
            <a:ext cx="3807430" cy="646331"/>
          </a:xfrm>
          <a:prstGeom prst="rect">
            <a:avLst/>
          </a:prstGeom>
        </p:spPr>
        <p:txBody>
          <a:bodyPr wrap="square">
            <a:spAutoFit/>
          </a:bodyPr>
          <a:lstStyle/>
          <a:p>
            <a:pPr indent="184150">
              <a:buBlip>
                <a:blip r:embed="rId3"/>
              </a:buBlip>
              <a:defRPr/>
            </a:pPr>
            <a:r>
              <a:rPr lang="it-IT" sz="1200" b="1" dirty="0" smtClean="0">
                <a:solidFill>
                  <a:srgbClr val="C00000"/>
                </a:solidFill>
              </a:rPr>
              <a:t>Dati </a:t>
            </a:r>
            <a:r>
              <a:rPr lang="it-IT" sz="1200" b="1" dirty="0">
                <a:solidFill>
                  <a:srgbClr val="C00000"/>
                </a:solidFill>
              </a:rPr>
              <a:t>semanticamente collegati</a:t>
            </a:r>
          </a:p>
          <a:p>
            <a:pPr indent="184150">
              <a:buBlip>
                <a:blip r:embed="rId3"/>
              </a:buBlip>
              <a:defRPr/>
            </a:pPr>
            <a:r>
              <a:rPr lang="it-IT" sz="1200" b="1" dirty="0" smtClean="0">
                <a:solidFill>
                  <a:srgbClr val="C00000"/>
                </a:solidFill>
              </a:rPr>
              <a:t>Scoperta della conoscenza nascosta attraverso i Linked Open Data</a:t>
            </a:r>
          </a:p>
        </p:txBody>
      </p:sp>
      <p:graphicFrame>
        <p:nvGraphicFramePr>
          <p:cNvPr id="116" name="Content Placeholder 7"/>
          <p:cNvGraphicFramePr>
            <a:graphicFrameLocks/>
          </p:cNvGraphicFramePr>
          <p:nvPr>
            <p:extLst>
              <p:ext uri="{D42A27DB-BD31-4B8C-83A1-F6EECF244321}">
                <p14:modId xmlns:p14="http://schemas.microsoft.com/office/powerpoint/2010/main" val="2687297583"/>
              </p:ext>
            </p:extLst>
          </p:nvPr>
        </p:nvGraphicFramePr>
        <p:xfrm>
          <a:off x="780880" y="902433"/>
          <a:ext cx="4144719" cy="23020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7" name="CasellaDiTesto 116"/>
          <p:cNvSpPr txBox="1"/>
          <p:nvPr/>
        </p:nvSpPr>
        <p:spPr>
          <a:xfrm>
            <a:off x="899592" y="3182903"/>
            <a:ext cx="4059932" cy="400110"/>
          </a:xfrm>
          <a:prstGeom prst="rect">
            <a:avLst/>
          </a:prstGeom>
          <a:solidFill>
            <a:srgbClr val="C00000"/>
          </a:solidFill>
        </p:spPr>
        <p:txBody>
          <a:bodyPr wrap="square">
            <a:spAutoFit/>
          </a:bodyPr>
          <a:lstStyle/>
          <a:p>
            <a:pPr algn="ctr">
              <a:defRPr/>
            </a:pPr>
            <a:r>
              <a:rPr lang="it-IT" b="1" dirty="0">
                <a:solidFill>
                  <a:schemeClr val="bg1"/>
                </a:solidFill>
                <a:latin typeface="Arial" charset="0"/>
                <a:ea typeface="MS PGothic" charset="0"/>
              </a:rPr>
              <a:t>Per consentire anche lo sviluppo di nuovi modelli di business e di nuovi mercati</a:t>
            </a:r>
          </a:p>
        </p:txBody>
      </p:sp>
    </p:spTree>
    <p:extLst>
      <p:ext uri="{BB962C8B-B14F-4D97-AF65-F5344CB8AC3E}">
        <p14:creationId xmlns:p14="http://schemas.microsoft.com/office/powerpoint/2010/main" val="650658664"/>
      </p:ext>
    </p:ext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linds(horizont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p:cTn id="12" dur="1000" fill="hold"/>
                                        <p:tgtEl>
                                          <p:spTgt spid="117"/>
                                        </p:tgtEl>
                                        <p:attrNameLst>
                                          <p:attrName>ppt_w</p:attrName>
                                        </p:attrNameLst>
                                      </p:cBhvr>
                                      <p:tavLst>
                                        <p:tav tm="0">
                                          <p:val>
                                            <p:strVal val="#ppt_w*0.70"/>
                                          </p:val>
                                        </p:tav>
                                        <p:tav tm="100000">
                                          <p:val>
                                            <p:strVal val="#ppt_w"/>
                                          </p:val>
                                        </p:tav>
                                      </p:tavLst>
                                    </p:anim>
                                    <p:anim calcmode="lin" valueType="num">
                                      <p:cBhvr>
                                        <p:cTn id="13" dur="1000" fill="hold"/>
                                        <p:tgtEl>
                                          <p:spTgt spid="117"/>
                                        </p:tgtEl>
                                        <p:attrNameLst>
                                          <p:attrName>ppt_h</p:attrName>
                                        </p:attrNameLst>
                                      </p:cBhvr>
                                      <p:tavLst>
                                        <p:tav tm="0">
                                          <p:val>
                                            <p:strVal val="#ppt_h"/>
                                          </p:val>
                                        </p:tav>
                                        <p:tav tm="100000">
                                          <p:val>
                                            <p:strVal val="#ppt_h"/>
                                          </p:val>
                                        </p:tav>
                                      </p:tavLst>
                                    </p:anim>
                                    <p:animEffect transition="in" filter="fade">
                                      <p:cBhvr>
                                        <p:cTn id="14"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6" grpId="0">
        <p:bldAsOne/>
      </p:bldGraphic>
      <p:bldP spid="1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58" name="Text Box 27"/>
          <p:cNvSpPr txBox="1">
            <a:spLocks noChangeArrowheads="1"/>
          </p:cNvSpPr>
          <p:nvPr/>
        </p:nvSpPr>
        <p:spPr bwMode="auto">
          <a:xfrm>
            <a:off x="4788024" y="668596"/>
            <a:ext cx="412224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1450" indent="-171450">
              <a:buFont typeface="Arial"/>
              <a:buChar char="•"/>
            </a:pPr>
            <a:r>
              <a:rPr lang="it-IT" sz="1100" b="1" dirty="0">
                <a:solidFill>
                  <a:srgbClr val="CC3300"/>
                </a:solidFill>
                <a:effectLst>
                  <a:outerShdw blurRad="38100" dist="38100" dir="2700000" algn="tl">
                    <a:srgbClr val="C0C0C0"/>
                  </a:outerShdw>
                </a:effectLst>
                <a:latin typeface="Avenir Book"/>
                <a:cs typeface="Avenir Book"/>
              </a:rPr>
              <a:t>Sistema telematico integrato</a:t>
            </a:r>
            <a:r>
              <a:rPr lang="it-IT" sz="1100" b="1" dirty="0">
                <a:solidFill>
                  <a:srgbClr val="000099"/>
                </a:solidFill>
                <a:effectLst>
                  <a:outerShdw blurRad="38100" dist="38100" dir="2700000" algn="tl">
                    <a:srgbClr val="C0C0C0"/>
                  </a:outerShdw>
                </a:effectLst>
                <a:latin typeface="Avenir Book"/>
                <a:cs typeface="Avenir Book"/>
              </a:rPr>
              <a:t> </a:t>
            </a:r>
            <a:r>
              <a:rPr lang="it-IT" sz="1100" b="1" dirty="0">
                <a:solidFill>
                  <a:srgbClr val="004080"/>
                </a:solidFill>
                <a:effectLst>
                  <a:outerShdw blurRad="38100" dist="38100" dir="2700000" algn="tl">
                    <a:srgbClr val="C0C0C0"/>
                  </a:outerShdw>
                </a:effectLst>
                <a:latin typeface="Avenir Book"/>
                <a:cs typeface="Avenir Book"/>
              </a:rPr>
              <a:t>di tecnologie e servizi per il controllo e il monitoraggio del fenomeno turistico e unico archivio dati di settore a livello regionale.</a:t>
            </a:r>
          </a:p>
        </p:txBody>
      </p:sp>
      <p:grpSp>
        <p:nvGrpSpPr>
          <p:cNvPr id="61" name="Group 11"/>
          <p:cNvGrpSpPr>
            <a:grpSpLocks/>
          </p:cNvGrpSpPr>
          <p:nvPr/>
        </p:nvGrpSpPr>
        <p:grpSpPr bwMode="auto">
          <a:xfrm>
            <a:off x="6531647" y="3571755"/>
            <a:ext cx="2354130" cy="2055689"/>
            <a:chOff x="521" y="1434"/>
            <a:chExt cx="1743" cy="1488"/>
          </a:xfrm>
        </p:grpSpPr>
        <p:pic>
          <p:nvPicPr>
            <p:cNvPr id="62" name="Picture 11" descr="Puglia_Realit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1434"/>
              <a:ext cx="967" cy="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7" descr="Puglia XP_pro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1434"/>
              <a:ext cx="790"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14" descr="banner_itinerari_multimedia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2387"/>
              <a:ext cx="1271" cy="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 name="Text Box 27"/>
          <p:cNvSpPr txBox="1">
            <a:spLocks noChangeArrowheads="1"/>
          </p:cNvSpPr>
          <p:nvPr/>
        </p:nvSpPr>
        <p:spPr bwMode="auto">
          <a:xfrm>
            <a:off x="4788024" y="1268760"/>
            <a:ext cx="4122240" cy="2276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1450" indent="-171450">
              <a:spcBef>
                <a:spcPct val="30000"/>
              </a:spcBef>
              <a:buFont typeface="Arial"/>
              <a:buChar char="•"/>
            </a:pPr>
            <a:r>
              <a:rPr lang="it-IT" sz="1100" b="1" dirty="0">
                <a:solidFill>
                  <a:srgbClr val="CC3300"/>
                </a:solidFill>
                <a:effectLst>
                  <a:outerShdw blurRad="38100" dist="38100" dir="2700000" algn="tl">
                    <a:srgbClr val="C0C0C0"/>
                  </a:outerShdw>
                </a:effectLst>
              </a:rPr>
              <a:t>Strumento tecnico-</a:t>
            </a:r>
            <a:r>
              <a:rPr lang="it-IT" sz="1100" b="1" dirty="0" smtClean="0">
                <a:solidFill>
                  <a:srgbClr val="CC3300"/>
                </a:solidFill>
                <a:effectLst>
                  <a:outerShdw blurRad="38100" dist="38100" dir="2700000" algn="tl">
                    <a:srgbClr val="C0C0C0"/>
                  </a:outerShdw>
                </a:effectLst>
              </a:rPr>
              <a:t>strategico</a:t>
            </a:r>
            <a:r>
              <a:rPr lang="it-IT" sz="1100" dirty="0" smtClean="0">
                <a:solidFill>
                  <a:srgbClr val="000099"/>
                </a:solidFill>
              </a:rPr>
              <a:t> </a:t>
            </a:r>
            <a:r>
              <a:rPr lang="it-IT" sz="1100" b="1" dirty="0">
                <a:solidFill>
                  <a:srgbClr val="004080"/>
                </a:solidFill>
                <a:effectLst>
                  <a:outerShdw blurRad="38100" dist="38100" dir="2700000" algn="tl">
                    <a:srgbClr val="C0C0C0"/>
                  </a:outerShdw>
                </a:effectLst>
              </a:rPr>
              <a:t>funzionale alla programmazione e al coordinamento in materia di turismo.</a:t>
            </a:r>
            <a:r>
              <a:rPr lang="it-IT" sz="1100" dirty="0">
                <a:solidFill>
                  <a:srgbClr val="004080"/>
                </a:solidFill>
                <a:effectLst>
                  <a:outerShdw blurRad="38100" dist="38100" dir="2700000" algn="tl">
                    <a:srgbClr val="C0C0C0"/>
                  </a:outerShdw>
                </a:effectLst>
              </a:rPr>
              <a:t> </a:t>
            </a:r>
          </a:p>
          <a:p>
            <a:pPr marL="171450" indent="-171450">
              <a:spcBef>
                <a:spcPct val="30000"/>
              </a:spcBef>
              <a:buFont typeface="Arial"/>
              <a:buChar char="•"/>
            </a:pPr>
            <a:r>
              <a:rPr lang="it-IT" sz="1100" b="1" dirty="0">
                <a:solidFill>
                  <a:srgbClr val="CC3300"/>
                </a:solidFill>
                <a:effectLst>
                  <a:outerShdw blurRad="38100" dist="38100" dir="2700000" algn="tl">
                    <a:srgbClr val="C0C0C0"/>
                  </a:outerShdw>
                </a:effectLst>
              </a:rPr>
              <a:t>Strumento di comunicazione e promozione</a:t>
            </a:r>
            <a:r>
              <a:rPr lang="it-IT" sz="1100" dirty="0">
                <a:solidFill>
                  <a:srgbClr val="004080"/>
                </a:solidFill>
              </a:rPr>
              <a:t> </a:t>
            </a:r>
            <a:r>
              <a:rPr lang="it-IT" sz="1100" b="1" dirty="0">
                <a:solidFill>
                  <a:srgbClr val="004080"/>
                </a:solidFill>
                <a:effectLst>
                  <a:outerShdw blurRad="38100" dist="38100" dir="2700000" algn="tl">
                    <a:srgbClr val="C0C0C0"/>
                  </a:outerShdw>
                </a:effectLst>
              </a:rPr>
              <a:t>del settore turistico disponibile da febbraio </a:t>
            </a:r>
            <a:r>
              <a:rPr lang="it-IT" sz="1100" b="1" dirty="0" smtClean="0">
                <a:solidFill>
                  <a:srgbClr val="004080"/>
                </a:solidFill>
                <a:effectLst>
                  <a:outerShdw blurRad="38100" dist="38100" dir="2700000" algn="tl">
                    <a:srgbClr val="C0C0C0"/>
                  </a:outerShdw>
                </a:effectLst>
              </a:rPr>
              <a:t>2007.</a:t>
            </a:r>
          </a:p>
          <a:p>
            <a:pPr marL="171450" indent="-171450">
              <a:spcBef>
                <a:spcPct val="30000"/>
              </a:spcBef>
              <a:buFont typeface="Arial"/>
              <a:buChar char="•"/>
            </a:pPr>
            <a:r>
              <a:rPr lang="it-IT" sz="1100" b="1" dirty="0" err="1" smtClean="0">
                <a:solidFill>
                  <a:srgbClr val="CC3300"/>
                </a:solidFill>
                <a:effectLst>
                  <a:outerShdw blurRad="38100" dist="38100" dir="2700000" algn="tl">
                    <a:srgbClr val="C0C0C0"/>
                  </a:outerShdw>
                </a:effectLst>
              </a:rPr>
              <a:t>PugliaReality</a:t>
            </a:r>
            <a:r>
              <a:rPr lang="it-IT" sz="1100" b="1" dirty="0">
                <a:solidFill>
                  <a:srgbClr val="CC3300"/>
                </a:solidFill>
                <a:effectLst>
                  <a:outerShdw blurRad="38100" dist="38100" dir="2700000" algn="tl">
                    <a:srgbClr val="C0C0C0"/>
                  </a:outerShdw>
                </a:effectLst>
              </a:rPr>
              <a:t>+</a:t>
            </a:r>
            <a:r>
              <a:rPr lang="it-IT" sz="1100" dirty="0">
                <a:solidFill>
                  <a:srgbClr val="004080"/>
                </a:solidFill>
                <a:effectLst>
                  <a:outerShdw blurRad="38100" dist="38100" dir="2700000" algn="tl">
                    <a:srgbClr val="C0C0C0"/>
                  </a:outerShdw>
                </a:effectLst>
              </a:rPr>
              <a:t> </a:t>
            </a:r>
            <a:r>
              <a:rPr lang="it-IT" sz="1100" b="1" dirty="0">
                <a:solidFill>
                  <a:srgbClr val="004080"/>
                </a:solidFill>
                <a:effectLst>
                  <a:outerShdw blurRad="38100" dist="38100" dir="2700000" algn="tl">
                    <a:srgbClr val="C0C0C0"/>
                  </a:outerShdw>
                </a:effectLst>
              </a:rPr>
              <a:t>un’applicazione di realtà aumentata per </a:t>
            </a:r>
            <a:r>
              <a:rPr lang="it-IT" sz="1100" b="1" dirty="0" err="1">
                <a:solidFill>
                  <a:srgbClr val="004080"/>
                </a:solidFill>
                <a:effectLst>
                  <a:outerShdw blurRad="38100" dist="38100" dir="2700000" algn="tl">
                    <a:srgbClr val="C0C0C0"/>
                  </a:outerShdw>
                </a:effectLst>
              </a:rPr>
              <a:t>iPhone</a:t>
            </a:r>
            <a:r>
              <a:rPr lang="it-IT" sz="1100" b="1" dirty="0">
                <a:solidFill>
                  <a:srgbClr val="004080"/>
                </a:solidFill>
                <a:effectLst>
                  <a:outerShdw blurRad="38100" dist="38100" dir="2700000" algn="tl">
                    <a:srgbClr val="C0C0C0"/>
                  </a:outerShdw>
                </a:effectLst>
              </a:rPr>
              <a:t> e </a:t>
            </a:r>
            <a:r>
              <a:rPr lang="it-IT" sz="1100" b="1" dirty="0" err="1">
                <a:solidFill>
                  <a:srgbClr val="004080"/>
                </a:solidFill>
                <a:effectLst>
                  <a:outerShdw blurRad="38100" dist="38100" dir="2700000" algn="tl">
                    <a:srgbClr val="C0C0C0"/>
                  </a:outerShdw>
                </a:effectLst>
              </a:rPr>
              <a:t>Android</a:t>
            </a:r>
            <a:r>
              <a:rPr lang="it-IT" sz="1100" b="1" dirty="0">
                <a:solidFill>
                  <a:srgbClr val="004080"/>
                </a:solidFill>
                <a:effectLst>
                  <a:outerShdw blurRad="38100" dist="38100" dir="2700000" algn="tl">
                    <a:srgbClr val="C0C0C0"/>
                  </a:outerShdw>
                </a:effectLst>
              </a:rPr>
              <a:t> con cui la telecamera dello smartphone permette di percepire cosa ci circonda, visualizzandolo su una mappa interattiva;</a:t>
            </a:r>
            <a:r>
              <a:rPr lang="it-IT" sz="1100" dirty="0">
                <a:solidFill>
                  <a:srgbClr val="004080"/>
                </a:solidFill>
                <a:effectLst>
                  <a:outerShdw blurRad="38100" dist="38100" dir="2700000" algn="tl">
                    <a:srgbClr val="C0C0C0"/>
                  </a:outerShdw>
                </a:effectLst>
              </a:rPr>
              <a:t> </a:t>
            </a:r>
            <a:endParaRPr lang="it-IT" sz="1100" dirty="0" smtClean="0">
              <a:solidFill>
                <a:srgbClr val="004080"/>
              </a:solidFill>
              <a:effectLst>
                <a:outerShdw blurRad="38100" dist="38100" dir="2700000" algn="tl">
                  <a:srgbClr val="C0C0C0"/>
                </a:outerShdw>
              </a:effectLst>
            </a:endParaRPr>
          </a:p>
          <a:p>
            <a:pPr marL="171450" indent="-171450">
              <a:spcBef>
                <a:spcPct val="30000"/>
              </a:spcBef>
              <a:buFont typeface="Arial"/>
              <a:buChar char="•"/>
            </a:pPr>
            <a:r>
              <a:rPr lang="it-IT" sz="1100" b="1" dirty="0" smtClean="0">
                <a:solidFill>
                  <a:srgbClr val="CC3300"/>
                </a:solidFill>
                <a:effectLst>
                  <a:outerShdw blurRad="38100" dist="38100" dir="2700000" algn="tl">
                    <a:srgbClr val="C0C0C0"/>
                  </a:outerShdw>
                </a:effectLst>
              </a:rPr>
              <a:t>Puglia </a:t>
            </a:r>
            <a:r>
              <a:rPr lang="it-IT" sz="1100" b="1" dirty="0">
                <a:solidFill>
                  <a:srgbClr val="CC3300"/>
                </a:solidFill>
                <a:effectLst>
                  <a:outerShdw blurRad="38100" dist="38100" dir="2700000" algn="tl">
                    <a:srgbClr val="C0C0C0"/>
                  </a:outerShdw>
                </a:effectLst>
              </a:rPr>
              <a:t>XP (www.pugliaxp.it)</a:t>
            </a:r>
            <a:r>
              <a:rPr lang="it-IT" sz="1100" dirty="0">
                <a:solidFill>
                  <a:srgbClr val="000099"/>
                </a:solidFill>
                <a:effectLst>
                  <a:outerShdw blurRad="38100" dist="38100" dir="2700000" algn="tl">
                    <a:srgbClr val="C0C0C0"/>
                  </a:outerShdw>
                </a:effectLst>
              </a:rPr>
              <a:t> </a:t>
            </a:r>
            <a:r>
              <a:rPr lang="it-IT" sz="1100" b="1" dirty="0">
                <a:solidFill>
                  <a:srgbClr val="004080"/>
                </a:solidFill>
                <a:effectLst>
                  <a:outerShdw blurRad="38100" dist="38100" dir="2700000" algn="tl">
                    <a:srgbClr val="C0C0C0"/>
                  </a:outerShdw>
                </a:effectLst>
              </a:rPr>
              <a:t>la comunità dei viaggiatori-in-Puglia: per condividere il proprio diari di viaggio, le foto, i video e raccontare la propria esperienza in Puglia</a:t>
            </a:r>
            <a:r>
              <a:rPr lang="it-IT" sz="1100" b="1" dirty="0" smtClean="0">
                <a:solidFill>
                  <a:srgbClr val="004080"/>
                </a:solidFill>
                <a:effectLst>
                  <a:outerShdw blurRad="38100" dist="38100" dir="2700000" algn="tl">
                    <a:srgbClr val="C0C0C0"/>
                  </a:outerShdw>
                </a:effectLst>
              </a:rPr>
              <a:t>.</a:t>
            </a:r>
          </a:p>
        </p:txBody>
      </p:sp>
      <p:pic>
        <p:nvPicPr>
          <p:cNvPr id="66" name="Immagine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1049" y="3525252"/>
            <a:ext cx="1846237" cy="1046201"/>
          </a:xfrm>
          <a:prstGeom prst="rect">
            <a:avLst/>
          </a:prstGeom>
        </p:spPr>
      </p:pic>
      <p:sp>
        <p:nvSpPr>
          <p:cNvPr id="67" name="Rectangle 5"/>
          <p:cNvSpPr>
            <a:spLocks noChangeArrowheads="1"/>
          </p:cNvSpPr>
          <p:nvPr/>
        </p:nvSpPr>
        <p:spPr bwMode="auto">
          <a:xfrm>
            <a:off x="1763688" y="-69789"/>
            <a:ext cx="5329237" cy="765175"/>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3200" b="1" dirty="0" smtClean="0">
                <a:solidFill>
                  <a:srgbClr val="CC3300"/>
                </a:solidFill>
                <a:effectLst>
                  <a:outerShdw blurRad="38100" dist="38100" dir="2700000" algn="tl">
                    <a:srgbClr val="C0C0C0"/>
                  </a:outerShdw>
                </a:effectLst>
                <a:latin typeface="Arial Rounded MT Bold" panose="020F0704030504030204" pitchFamily="34" charset="0"/>
              </a:rPr>
              <a:t>www.viaggiareinpuglia.it</a:t>
            </a:r>
            <a:r>
              <a:rPr lang="it-IT" sz="3200" b="1" dirty="0" smtClean="0">
                <a:solidFill>
                  <a:srgbClr val="FF0000"/>
                </a:solidFill>
                <a:effectLst>
                  <a:outerShdw blurRad="38100" dist="38100" dir="2700000" algn="tl">
                    <a:srgbClr val="C0C0C0"/>
                  </a:outerShdw>
                </a:effectLst>
                <a:latin typeface="Arial Rounded MT Bold" panose="020F0704030504030204" pitchFamily="34" charset="0"/>
              </a:rPr>
              <a:t> </a:t>
            </a:r>
            <a:endParaRPr lang="it-IT" sz="3200" b="1" dirty="0">
              <a:solidFill>
                <a:srgbClr val="FF0000"/>
              </a:solidFill>
              <a:effectLst>
                <a:outerShdw blurRad="38100" dist="38100" dir="2700000" algn="tl">
                  <a:srgbClr val="C0C0C0"/>
                </a:outerShdw>
              </a:effectLst>
              <a:latin typeface="Arial Rounded MT Bold" panose="020F0704030504030204" pitchFamily="34" charset="0"/>
            </a:endParaRPr>
          </a:p>
        </p:txBody>
      </p:sp>
      <p:sp>
        <p:nvSpPr>
          <p:cNvPr id="68" name="Text Box 27"/>
          <p:cNvSpPr txBox="1">
            <a:spLocks noChangeArrowheads="1"/>
          </p:cNvSpPr>
          <p:nvPr/>
        </p:nvSpPr>
        <p:spPr bwMode="auto">
          <a:xfrm>
            <a:off x="152400" y="3413086"/>
            <a:ext cx="3937947"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9388" indent="-179388">
              <a:spcBef>
                <a:spcPct val="30000"/>
              </a:spcBef>
              <a:buBlip>
                <a:blip r:embed="rId7"/>
              </a:buBlip>
            </a:pPr>
            <a:r>
              <a:rPr lang="it-IT" sz="1100" b="1" dirty="0">
                <a:solidFill>
                  <a:srgbClr val="CC3300"/>
                </a:solidFill>
                <a:effectLst>
                  <a:outerShdw blurRad="38100" dist="38100" dir="2700000" algn="tl">
                    <a:srgbClr val="C0C0C0"/>
                  </a:outerShdw>
                </a:effectLst>
                <a:latin typeface="Avenir Book"/>
                <a:cs typeface="Avenir Book"/>
              </a:rPr>
              <a:t>Completa informatizzazione</a:t>
            </a:r>
            <a:r>
              <a:rPr lang="it-IT" sz="1100" dirty="0">
                <a:solidFill>
                  <a:srgbClr val="004080"/>
                </a:solidFill>
                <a:effectLst>
                  <a:outerShdw blurRad="38100" dist="38100" dir="2700000" algn="tl">
                    <a:srgbClr val="C0C0C0"/>
                  </a:outerShdw>
                </a:effectLst>
                <a:latin typeface="Avenir Book"/>
                <a:cs typeface="Avenir Book"/>
              </a:rPr>
              <a:t> </a:t>
            </a:r>
            <a:r>
              <a:rPr lang="it-IT" sz="1100" b="1" dirty="0">
                <a:solidFill>
                  <a:srgbClr val="004080"/>
                </a:solidFill>
                <a:effectLst>
                  <a:outerShdw blurRad="38100" dist="38100" dir="2700000" algn="tl">
                    <a:srgbClr val="C0C0C0"/>
                  </a:outerShdw>
                </a:effectLst>
                <a:latin typeface="Avenir Book"/>
                <a:cs typeface="Avenir Book"/>
              </a:rPr>
              <a:t>dei rapporti tra Regione Puglia e Agenzia Puglia Promozione da un lato, Enti Locali e operatori privati dall’altro e, in particolare, invio via internet dei dati di movimentazione statistica e delle comunicazioni relative a prezzi e servizi delle strutture</a:t>
            </a:r>
            <a:r>
              <a:rPr lang="it-IT" sz="1100" b="1" dirty="0" smtClean="0">
                <a:solidFill>
                  <a:srgbClr val="004080"/>
                </a:solidFill>
                <a:effectLst>
                  <a:outerShdw blurRad="38100" dist="38100" dir="2700000" algn="tl">
                    <a:srgbClr val="C0C0C0"/>
                  </a:outerShdw>
                </a:effectLst>
                <a:latin typeface="Avenir Book"/>
                <a:cs typeface="Avenir Book"/>
              </a:rPr>
              <a:t>.</a:t>
            </a:r>
            <a:endParaRPr lang="it-IT" sz="1100" b="1" dirty="0">
              <a:solidFill>
                <a:srgbClr val="004080"/>
              </a:solidFill>
              <a:effectLst>
                <a:outerShdw blurRad="38100" dist="38100" dir="2700000" algn="tl">
                  <a:srgbClr val="C0C0C0"/>
                </a:outerShdw>
              </a:effectLst>
              <a:latin typeface="Avenir Book"/>
              <a:cs typeface="Avenir Book"/>
            </a:endParaRPr>
          </a:p>
        </p:txBody>
      </p:sp>
      <p:pic>
        <p:nvPicPr>
          <p:cNvPr id="2" name="Immagin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620688"/>
            <a:ext cx="4190372" cy="2792398"/>
          </a:xfrm>
          <a:prstGeom prst="rect">
            <a:avLst/>
          </a:prstGeom>
        </p:spPr>
      </p:pic>
      <p:pic>
        <p:nvPicPr>
          <p:cNvPr id="16" name="Immagin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723037">
            <a:off x="493420" y="4810379"/>
            <a:ext cx="380484" cy="470169"/>
          </a:xfrm>
          <a:prstGeom prst="rect">
            <a:avLst/>
          </a:prstGeom>
        </p:spPr>
      </p:pic>
      <p:sp>
        <p:nvSpPr>
          <p:cNvPr id="17" name="CasellaDiTesto 16"/>
          <p:cNvSpPr txBox="1"/>
          <p:nvPr/>
        </p:nvSpPr>
        <p:spPr>
          <a:xfrm>
            <a:off x="953611" y="4642423"/>
            <a:ext cx="4122445" cy="1184940"/>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p>
          <a:p>
            <a:pPr>
              <a:spcBef>
                <a:spcPts val="600"/>
              </a:spcBef>
            </a:pPr>
            <a:r>
              <a:rPr lang="it-IT" sz="800" b="1" dirty="0" smtClean="0">
                <a:solidFill>
                  <a:srgbClr val="CC3300"/>
                </a:solidFill>
                <a:effectLst>
                  <a:outerShdw blurRad="38100" dist="38100" dir="2700000" algn="tl">
                    <a:srgbClr val="C0C0C0"/>
                  </a:outerShdw>
                </a:effectLst>
              </a:rPr>
              <a:t>1.500</a:t>
            </a:r>
            <a:r>
              <a:rPr lang="it-IT" sz="800" dirty="0" smtClean="0">
                <a:solidFill>
                  <a:srgbClr val="004080"/>
                </a:solidFill>
                <a:effectLst>
                  <a:outerShdw blurRad="38100" dist="38100" dir="2700000" algn="tl">
                    <a:srgbClr val="C0C0C0"/>
                  </a:outerShdw>
                </a:effectLst>
              </a:rPr>
              <a:t> </a:t>
            </a:r>
            <a:r>
              <a:rPr lang="it-IT" sz="800" b="1" dirty="0" smtClean="0">
                <a:solidFill>
                  <a:srgbClr val="004080"/>
                </a:solidFill>
                <a:effectLst>
                  <a:outerShdw blurRad="38100" dist="38100" dir="2700000" algn="tl">
                    <a:srgbClr val="C0C0C0"/>
                  </a:outerShdw>
                </a:effectLst>
              </a:rPr>
              <a:t>SCHEDE SU PUNTI DI INTERESSE TURISTICO</a:t>
            </a:r>
            <a:br>
              <a:rPr lang="it-IT" sz="800" b="1" dirty="0" smtClean="0">
                <a:solidFill>
                  <a:srgbClr val="004080"/>
                </a:solidFill>
                <a:effectLst>
                  <a:outerShdw blurRad="38100" dist="38100" dir="2700000" algn="tl">
                    <a:srgbClr val="C0C0C0"/>
                  </a:outerShdw>
                </a:effectLst>
              </a:rPr>
            </a:br>
            <a:r>
              <a:rPr lang="it-IT" sz="800" b="1" dirty="0" smtClean="0">
                <a:solidFill>
                  <a:srgbClr val="004080"/>
                </a:solidFill>
                <a:effectLst>
                  <a:outerShdw blurRad="38100" dist="38100" dir="2700000" algn="tl">
                    <a:srgbClr val="C0C0C0"/>
                  </a:outerShdw>
                </a:effectLst>
              </a:rPr>
              <a:t>OLTRE</a:t>
            </a:r>
            <a:r>
              <a:rPr lang="it-IT" sz="800" dirty="0" smtClean="0">
                <a:solidFill>
                  <a:srgbClr val="004080"/>
                </a:solidFill>
                <a:effectLst>
                  <a:outerShdw blurRad="38100" dist="38100" dir="2700000" algn="tl">
                    <a:srgbClr val="C0C0C0"/>
                  </a:outerShdw>
                </a:effectLst>
              </a:rPr>
              <a:t> </a:t>
            </a:r>
            <a:r>
              <a:rPr lang="it-IT" sz="800" b="1" dirty="0" smtClean="0">
                <a:solidFill>
                  <a:srgbClr val="CC3300"/>
                </a:solidFill>
                <a:effectLst>
                  <a:outerShdw blurRad="38100" dist="38100" dir="2700000" algn="tl">
                    <a:srgbClr val="C0C0C0"/>
                  </a:outerShdw>
                </a:effectLst>
              </a:rPr>
              <a:t>8.000</a:t>
            </a:r>
            <a:r>
              <a:rPr lang="it-IT" sz="800" dirty="0" smtClean="0">
                <a:solidFill>
                  <a:srgbClr val="004080"/>
                </a:solidFill>
                <a:effectLst>
                  <a:outerShdw blurRad="38100" dist="38100" dir="2700000" algn="tl">
                    <a:srgbClr val="C0C0C0"/>
                  </a:outerShdw>
                </a:effectLst>
              </a:rPr>
              <a:t> </a:t>
            </a:r>
            <a:r>
              <a:rPr lang="it-IT" sz="800" b="1" dirty="0" smtClean="0">
                <a:solidFill>
                  <a:srgbClr val="004080"/>
                </a:solidFill>
                <a:effectLst>
                  <a:outerShdw blurRad="38100" dist="38100" dir="2700000" algn="tl">
                    <a:srgbClr val="C0C0C0"/>
                  </a:outerShdw>
                </a:effectLst>
              </a:rPr>
              <a:t>INFORMAZIONI SUI SERVIZI NELLA REGIONE CON  </a:t>
            </a:r>
            <a:r>
              <a:rPr lang="it-IT" sz="800" b="1" dirty="0">
                <a:solidFill>
                  <a:srgbClr val="004080"/>
                </a:solidFill>
                <a:effectLst>
                  <a:outerShdw blurRad="38100" dist="38100" dir="2700000" algn="tl">
                    <a:srgbClr val="C0C0C0"/>
                  </a:outerShdw>
                </a:effectLst>
              </a:rPr>
              <a:t>PERCORSI GEOREFERENZIATI SUL PORTALE CARTOGRAFICO</a:t>
            </a:r>
            <a:r>
              <a:rPr lang="it-IT" sz="800" b="1" dirty="0" smtClean="0">
                <a:solidFill>
                  <a:srgbClr val="004080"/>
                </a:solidFill>
                <a:effectLst>
                  <a:outerShdw blurRad="38100" dist="38100" dir="2700000" algn="tl">
                    <a:srgbClr val="C0C0C0"/>
                  </a:outerShdw>
                </a:effectLst>
              </a:rPr>
              <a:t>; </a:t>
            </a:r>
            <a:br>
              <a:rPr lang="it-IT" sz="800" b="1" dirty="0" smtClean="0">
                <a:solidFill>
                  <a:srgbClr val="004080"/>
                </a:solidFill>
                <a:effectLst>
                  <a:outerShdw blurRad="38100" dist="38100" dir="2700000" algn="tl">
                    <a:srgbClr val="C0C0C0"/>
                  </a:outerShdw>
                </a:effectLst>
              </a:rPr>
            </a:br>
            <a:r>
              <a:rPr lang="it-IT" sz="800" b="1" dirty="0" smtClean="0">
                <a:solidFill>
                  <a:srgbClr val="004080"/>
                </a:solidFill>
                <a:effectLst>
                  <a:outerShdw blurRad="38100" dist="38100" dir="2700000" algn="tl">
                    <a:srgbClr val="C0C0C0"/>
                  </a:outerShdw>
                </a:effectLst>
              </a:rPr>
              <a:t>OLTRE</a:t>
            </a:r>
            <a:r>
              <a:rPr lang="it-IT" sz="800" dirty="0" smtClean="0">
                <a:solidFill>
                  <a:srgbClr val="004080"/>
                </a:solidFill>
                <a:effectLst>
                  <a:outerShdw blurRad="38100" dist="38100" dir="2700000" algn="tl">
                    <a:srgbClr val="C0C0C0"/>
                  </a:outerShdw>
                </a:effectLst>
              </a:rPr>
              <a:t> </a:t>
            </a:r>
            <a:r>
              <a:rPr lang="it-IT" sz="800" b="1" dirty="0" smtClean="0">
                <a:solidFill>
                  <a:srgbClr val="CC3300"/>
                </a:solidFill>
                <a:effectLst>
                  <a:outerShdw blurRad="38100" dist="38100" dir="2700000" algn="tl">
                    <a:srgbClr val="C0C0C0"/>
                  </a:outerShdw>
                </a:effectLst>
              </a:rPr>
              <a:t>4.000</a:t>
            </a:r>
            <a:r>
              <a:rPr lang="it-IT" sz="800" dirty="0" smtClean="0">
                <a:solidFill>
                  <a:srgbClr val="004080"/>
                </a:solidFill>
                <a:effectLst>
                  <a:outerShdw blurRad="38100" dist="38100" dir="2700000" algn="tl">
                    <a:srgbClr val="C0C0C0"/>
                  </a:outerShdw>
                </a:effectLst>
              </a:rPr>
              <a:t> </a:t>
            </a:r>
            <a:r>
              <a:rPr lang="it-IT" sz="800" b="1" dirty="0" smtClean="0">
                <a:solidFill>
                  <a:srgbClr val="004080"/>
                </a:solidFill>
                <a:effectLst>
                  <a:outerShdw blurRad="38100" dist="38100" dir="2700000" algn="tl">
                    <a:srgbClr val="C0C0C0"/>
                  </a:outerShdw>
                </a:effectLst>
              </a:rPr>
              <a:t>STRUTTURE RICETTIVE;</a:t>
            </a:r>
            <a:r>
              <a:rPr lang="it-IT" sz="800" dirty="0" smtClean="0">
                <a:solidFill>
                  <a:srgbClr val="004080"/>
                </a:solidFill>
                <a:effectLst>
                  <a:outerShdw blurRad="38100" dist="38100" dir="2700000" algn="tl">
                    <a:srgbClr val="C0C0C0"/>
                  </a:outerShdw>
                </a:effectLst>
              </a:rPr>
              <a:t> </a:t>
            </a:r>
            <a:br>
              <a:rPr lang="it-IT" sz="800" dirty="0" smtClean="0">
                <a:solidFill>
                  <a:srgbClr val="004080"/>
                </a:solidFill>
                <a:effectLst>
                  <a:outerShdw blurRad="38100" dist="38100" dir="2700000" algn="tl">
                    <a:srgbClr val="C0C0C0"/>
                  </a:outerShdw>
                </a:effectLst>
              </a:rPr>
            </a:br>
            <a:r>
              <a:rPr lang="it-IT" sz="800" b="1" dirty="0" smtClean="0">
                <a:solidFill>
                  <a:srgbClr val="CC3300"/>
                </a:solidFill>
                <a:effectLst>
                  <a:outerShdw blurRad="38100" dist="38100" dir="2700000" algn="tl">
                    <a:srgbClr val="C0C0C0"/>
                  </a:outerShdw>
                </a:effectLst>
              </a:rPr>
              <a:t>350 </a:t>
            </a:r>
            <a:r>
              <a:rPr lang="it-IT" sz="800" b="1" dirty="0" smtClean="0">
                <a:solidFill>
                  <a:srgbClr val="004080"/>
                </a:solidFill>
                <a:effectLst>
                  <a:outerShdw blurRad="38100" dist="38100" dir="2700000" algn="tl">
                    <a:srgbClr val="C0C0C0"/>
                  </a:outerShdw>
                </a:effectLst>
              </a:rPr>
              <a:t>GUIDE AUDIO/VIDEO;</a:t>
            </a:r>
          </a:p>
          <a:p>
            <a:r>
              <a:rPr lang="it-IT" sz="800" b="1" dirty="0" smtClean="0">
                <a:solidFill>
                  <a:srgbClr val="CC3300"/>
                </a:solidFill>
                <a:effectLst>
                  <a:outerShdw blurRad="38100" dist="38100" dir="2700000" algn="tl">
                    <a:srgbClr val="C0C0C0"/>
                  </a:outerShdw>
                </a:effectLst>
              </a:rPr>
              <a:t>63.000</a:t>
            </a:r>
            <a:r>
              <a:rPr lang="it-IT" sz="800" b="1" dirty="0" smtClean="0">
                <a:solidFill>
                  <a:srgbClr val="004080"/>
                </a:solidFill>
                <a:effectLst>
                  <a:outerShdw blurRad="38100" dist="38100" dir="2700000" algn="tl">
                    <a:srgbClr val="C0C0C0"/>
                  </a:outerShdw>
                </a:effectLst>
              </a:rPr>
              <a:t> </a:t>
            </a:r>
            <a:r>
              <a:rPr lang="it-IT" sz="800" b="1" dirty="0">
                <a:solidFill>
                  <a:srgbClr val="004080"/>
                </a:solidFill>
                <a:effectLst>
                  <a:outerShdw blurRad="38100" dist="38100" dir="2700000" algn="tl">
                    <a:srgbClr val="C0C0C0"/>
                  </a:outerShdw>
                </a:effectLst>
              </a:rPr>
              <a:t>VISITATORI / MESE </a:t>
            </a:r>
            <a:br>
              <a:rPr lang="it-IT" sz="800" b="1" dirty="0">
                <a:solidFill>
                  <a:srgbClr val="004080"/>
                </a:solidFill>
                <a:effectLst>
                  <a:outerShdw blurRad="38100" dist="38100" dir="2700000" algn="tl">
                    <a:srgbClr val="C0C0C0"/>
                  </a:outerShdw>
                </a:effectLst>
              </a:rPr>
            </a:br>
            <a:r>
              <a:rPr lang="it-IT" sz="800" b="1" dirty="0">
                <a:solidFill>
                  <a:srgbClr val="CC3300"/>
                </a:solidFill>
                <a:effectLst>
                  <a:outerShdw blurRad="38100" dist="38100" dir="2700000" algn="tl">
                    <a:srgbClr val="C0C0C0"/>
                  </a:outerShdw>
                </a:effectLst>
              </a:rPr>
              <a:t>5.000</a:t>
            </a:r>
            <a:r>
              <a:rPr lang="it-IT" sz="800" b="1" dirty="0">
                <a:solidFill>
                  <a:srgbClr val="004080"/>
                </a:solidFill>
                <a:effectLst>
                  <a:outerShdw blurRad="38100" dist="38100" dir="2700000" algn="tl">
                    <a:srgbClr val="C0C0C0"/>
                  </a:outerShdw>
                </a:effectLst>
              </a:rPr>
              <a:t> IMPRESE TURISTICHE TRASFERISCONO </a:t>
            </a:r>
            <a:r>
              <a:rPr lang="it-IT" sz="800" b="1" dirty="0" smtClean="0">
                <a:solidFill>
                  <a:srgbClr val="004080"/>
                </a:solidFill>
                <a:effectLst>
                  <a:outerShdw blurRad="38100" dist="38100" dir="2700000" algn="tl">
                    <a:srgbClr val="C0C0C0"/>
                  </a:outerShdw>
                </a:effectLst>
              </a:rPr>
              <a:t>DATI</a:t>
            </a:r>
            <a:endParaRPr lang="it-IT" sz="800" b="1" dirty="0">
              <a:solidFill>
                <a:srgbClr val="004080"/>
              </a:solidFill>
              <a:effectLst>
                <a:outerShdw blurRad="38100" dist="38100" dir="2700000" algn="tl">
                  <a:srgbClr val="C0C0C0"/>
                </a:outerShdw>
              </a:effectLst>
            </a:endParaRPr>
          </a:p>
        </p:txBody>
      </p:sp>
    </p:spTree>
    <p:extLst>
      <p:ext uri="{BB962C8B-B14F-4D97-AF65-F5344CB8AC3E}">
        <p14:creationId xmlns:p14="http://schemas.microsoft.com/office/powerpoint/2010/main" val="4634530"/>
      </p:ext>
    </p:extLst>
  </p:cSld>
  <p:clrMapOvr>
    <a:masterClrMapping/>
  </p:clrMapOvr>
  <p:transition advClick="0" advTm="1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2" name="Rettangolo 31"/>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65" name="Text Box 27"/>
          <p:cNvSpPr txBox="1">
            <a:spLocks noChangeArrowheads="1"/>
          </p:cNvSpPr>
          <p:nvPr/>
        </p:nvSpPr>
        <p:spPr bwMode="auto">
          <a:xfrm>
            <a:off x="683568" y="4747890"/>
            <a:ext cx="705678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just">
              <a:spcBef>
                <a:spcPct val="30000"/>
              </a:spcBef>
            </a:pPr>
            <a:r>
              <a:rPr lang="it-IT" sz="1400" b="1" dirty="0" smtClean="0">
                <a:solidFill>
                  <a:srgbClr val="CC3300"/>
                </a:solidFill>
                <a:effectLst>
                  <a:outerShdw blurRad="38100" dist="38100" dir="2700000" algn="tl">
                    <a:srgbClr val="C0C0C0"/>
                  </a:outerShdw>
                </a:effectLst>
                <a:latin typeface="Avenir Book"/>
                <a:cs typeface="Avenir Book"/>
              </a:rPr>
              <a:t>È </a:t>
            </a:r>
            <a:r>
              <a:rPr lang="it-IT" sz="1400" b="1" dirty="0">
                <a:solidFill>
                  <a:srgbClr val="CC3300"/>
                </a:solidFill>
                <a:effectLst>
                  <a:outerShdw blurRad="38100" dist="38100" dir="2700000" algn="tl">
                    <a:srgbClr val="C0C0C0"/>
                  </a:outerShdw>
                </a:effectLst>
                <a:latin typeface="Avenir Book"/>
                <a:cs typeface="Avenir Book"/>
              </a:rPr>
              <a:t>un gruppo di lavoro formato da tecnici professionisti informatici e una redazione esperta in catalogazione, </a:t>
            </a:r>
            <a:r>
              <a:rPr lang="it-IT" sz="1400" b="1" dirty="0" err="1">
                <a:solidFill>
                  <a:srgbClr val="CC3300"/>
                </a:solidFill>
                <a:effectLst>
                  <a:outerShdw blurRad="38100" dist="38100" dir="2700000" algn="tl">
                    <a:srgbClr val="C0C0C0"/>
                  </a:outerShdw>
                </a:effectLst>
                <a:latin typeface="Avenir Book"/>
                <a:cs typeface="Avenir Book"/>
              </a:rPr>
              <a:t>metadatazione</a:t>
            </a:r>
            <a:r>
              <a:rPr lang="it-IT" sz="1400" b="1" dirty="0">
                <a:solidFill>
                  <a:srgbClr val="CC3300"/>
                </a:solidFill>
                <a:effectLst>
                  <a:outerShdw blurRad="38100" dist="38100" dir="2700000" algn="tl">
                    <a:srgbClr val="C0C0C0"/>
                  </a:outerShdw>
                </a:effectLst>
                <a:latin typeface="Avenir Book"/>
                <a:cs typeface="Avenir Book"/>
              </a:rPr>
              <a:t> ed elaborazione di media digitali</a:t>
            </a:r>
            <a:r>
              <a:rPr lang="it-IT" sz="1400" b="1" dirty="0" smtClean="0">
                <a:solidFill>
                  <a:srgbClr val="CC3300"/>
                </a:solidFill>
                <a:effectLst>
                  <a:outerShdw blurRad="38100" dist="38100" dir="2700000" algn="tl">
                    <a:srgbClr val="C0C0C0"/>
                  </a:outerShdw>
                </a:effectLst>
                <a:latin typeface="Avenir Book"/>
                <a:cs typeface="Avenir Book"/>
              </a:rPr>
              <a:t>.</a:t>
            </a:r>
            <a:endParaRPr lang="it-IT" sz="1400" b="1" dirty="0">
              <a:solidFill>
                <a:srgbClr val="CC3300"/>
              </a:solidFill>
              <a:effectLst>
                <a:outerShdw blurRad="38100" dist="38100" dir="2700000" algn="tl">
                  <a:srgbClr val="C0C0C0"/>
                </a:outerShdw>
              </a:effectLst>
              <a:latin typeface="Avenir Book"/>
              <a:cs typeface="Avenir Book"/>
            </a:endParaRPr>
          </a:p>
        </p:txBody>
      </p:sp>
      <p:sp>
        <p:nvSpPr>
          <p:cNvPr id="67" name="Rectangle 5"/>
          <p:cNvSpPr>
            <a:spLocks noChangeArrowheads="1"/>
          </p:cNvSpPr>
          <p:nvPr/>
        </p:nvSpPr>
        <p:spPr bwMode="auto">
          <a:xfrm>
            <a:off x="1763713" y="0"/>
            <a:ext cx="5329237" cy="765175"/>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3200" b="1" dirty="0" smtClean="0">
                <a:solidFill>
                  <a:srgbClr val="CC3300"/>
                </a:solidFill>
                <a:effectLst>
                  <a:outerShdw blurRad="38100" dist="38100" dir="2700000" algn="tl">
                    <a:srgbClr val="C0C0C0"/>
                  </a:outerShdw>
                </a:effectLst>
                <a:latin typeface="Avenir Book"/>
              </a:rPr>
              <a:t>DIGITAL LIBRARY</a:t>
            </a:r>
            <a:r>
              <a:rPr lang="it-IT" sz="3200" b="1" dirty="0" smtClean="0">
                <a:solidFill>
                  <a:srgbClr val="FF0000"/>
                </a:solidFill>
                <a:effectLst>
                  <a:outerShdw blurRad="38100" dist="38100" dir="2700000" algn="tl">
                    <a:srgbClr val="C0C0C0"/>
                  </a:outerShdw>
                </a:effectLst>
                <a:latin typeface="Avenir Book"/>
              </a:rPr>
              <a:t> </a:t>
            </a:r>
            <a:endParaRPr lang="it-IT" sz="3200" b="1" dirty="0">
              <a:solidFill>
                <a:srgbClr val="FF0000"/>
              </a:solidFill>
              <a:effectLst>
                <a:outerShdw blurRad="38100" dist="38100" dir="2700000" algn="tl">
                  <a:srgbClr val="C0C0C0"/>
                </a:outerShdw>
              </a:effectLst>
              <a:latin typeface="Avenir Book"/>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081128"/>
            <a:ext cx="5148064" cy="3217540"/>
          </a:xfrm>
          <a:prstGeom prst="rect">
            <a:avLst/>
          </a:prstGeom>
        </p:spPr>
      </p:pic>
      <p:sp>
        <p:nvSpPr>
          <p:cNvPr id="17" name="Text Box 27"/>
          <p:cNvSpPr txBox="1">
            <a:spLocks noChangeArrowheads="1"/>
          </p:cNvSpPr>
          <p:nvPr/>
        </p:nvSpPr>
        <p:spPr bwMode="auto">
          <a:xfrm>
            <a:off x="1404206" y="619095"/>
            <a:ext cx="604825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spcBef>
                <a:spcPct val="30000"/>
              </a:spcBef>
            </a:pPr>
            <a:r>
              <a:rPr lang="it-IT" sz="1100" dirty="0">
                <a:solidFill>
                  <a:srgbClr val="CC3300"/>
                </a:solidFill>
                <a:effectLst>
                  <a:outerShdw blurRad="38100" dist="38100" dir="2700000" algn="tl">
                    <a:srgbClr val="C0C0C0"/>
                  </a:outerShdw>
                </a:effectLst>
                <a:latin typeface="Avenir Book"/>
              </a:rPr>
              <a:t>La Digital Library della Regione Puglia per conservare la memoria del patrimonio regionale, raccontare il presente e proiettarsi verso il futuro. </a:t>
            </a:r>
          </a:p>
        </p:txBody>
      </p:sp>
      <p:sp>
        <p:nvSpPr>
          <p:cNvPr id="18" name="Text Box 27"/>
          <p:cNvSpPr txBox="1">
            <a:spLocks noChangeArrowheads="1"/>
          </p:cNvSpPr>
          <p:nvPr/>
        </p:nvSpPr>
        <p:spPr bwMode="auto">
          <a:xfrm>
            <a:off x="5724128" y="1196752"/>
            <a:ext cx="3348355" cy="3397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8015863"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8554025" indent="-50787300">
              <a:defRPr sz="2400">
                <a:solidFill>
                  <a:schemeClr val="tx1"/>
                </a:solidFill>
                <a:latin typeface="Arial" panose="020B0604020202020204" pitchFamily="34" charset="0"/>
                <a:ea typeface="ＭＳ Ｐゴシック" panose="020B0600070205080204" pitchFamily="34" charset="-128"/>
              </a:defRPr>
            </a:lvl5pPr>
            <a:lvl6pPr marL="390112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94684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9256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828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30000"/>
              </a:spcBef>
              <a:buBlip>
                <a:blip r:embed="rId4"/>
              </a:buBlip>
            </a:pPr>
            <a:r>
              <a:rPr lang="it-IT" sz="1200" b="1" dirty="0">
                <a:solidFill>
                  <a:srgbClr val="CC3300"/>
                </a:solidFill>
                <a:effectLst>
                  <a:outerShdw blurRad="38100" dist="38100" dir="2700000" algn="tl">
                    <a:srgbClr val="C0C0C0"/>
                  </a:outerShdw>
                </a:effectLst>
                <a:latin typeface="Avenir Book"/>
                <a:cs typeface="Avenir Book"/>
              </a:rPr>
              <a:t>Infrastruttura tecnologica informativa, </a:t>
            </a:r>
            <a:r>
              <a:rPr lang="it-IT" sz="1200" b="1" dirty="0">
                <a:solidFill>
                  <a:srgbClr val="002060"/>
                </a:solidFill>
                <a:effectLst>
                  <a:outerShdw blurRad="38100" dist="38100" dir="2700000" algn="tl">
                    <a:srgbClr val="C0C0C0"/>
                  </a:outerShdw>
                </a:effectLst>
                <a:latin typeface="Avenir Book"/>
                <a:cs typeface="Avenir Book"/>
              </a:rPr>
              <a:t>semplice, centrata sull’utente. </a:t>
            </a:r>
          </a:p>
          <a:p>
            <a:pPr>
              <a:spcBef>
                <a:spcPct val="30000"/>
              </a:spcBef>
              <a:buFontTx/>
              <a:buBlip>
                <a:blip r:embed="rId4"/>
              </a:buBlip>
            </a:pPr>
            <a:r>
              <a:rPr lang="it-IT" sz="1200" b="1" dirty="0" smtClean="0">
                <a:solidFill>
                  <a:srgbClr val="002060"/>
                </a:solidFill>
                <a:effectLst>
                  <a:outerShdw blurRad="38100" dist="38100" dir="2700000" algn="tl">
                    <a:srgbClr val="C0C0C0"/>
                  </a:outerShdw>
                </a:effectLst>
                <a:latin typeface="Avenir Book"/>
                <a:cs typeface="Avenir Book"/>
              </a:rPr>
              <a:t>Strumento </a:t>
            </a:r>
            <a:r>
              <a:rPr lang="it-IT" sz="1200" b="1" dirty="0">
                <a:solidFill>
                  <a:srgbClr val="002060"/>
                </a:solidFill>
                <a:effectLst>
                  <a:outerShdw blurRad="38100" dist="38100" dir="2700000" algn="tl">
                    <a:srgbClr val="C0C0C0"/>
                  </a:outerShdw>
                </a:effectLst>
                <a:latin typeface="Avenir Book"/>
                <a:cs typeface="Avenir Book"/>
              </a:rPr>
              <a:t>per archiviare e conservare il </a:t>
            </a:r>
            <a:r>
              <a:rPr lang="it-IT" sz="1200" b="1" dirty="0">
                <a:solidFill>
                  <a:srgbClr val="C00000"/>
                </a:solidFill>
                <a:effectLst>
                  <a:outerShdw blurRad="38100" dist="38100" dir="2700000" algn="tl">
                    <a:srgbClr val="C0C0C0"/>
                  </a:outerShdw>
                </a:effectLst>
                <a:latin typeface="Avenir Book"/>
                <a:cs typeface="Avenir Book"/>
              </a:rPr>
              <a:t>patrimonio culturale regionale</a:t>
            </a:r>
            <a:r>
              <a:rPr lang="it-IT" sz="1200" b="1" dirty="0">
                <a:solidFill>
                  <a:srgbClr val="002060"/>
                </a:solidFill>
                <a:effectLst>
                  <a:outerShdw blurRad="38100" dist="38100" dir="2700000" algn="tl">
                    <a:srgbClr val="C0C0C0"/>
                  </a:outerShdw>
                </a:effectLst>
                <a:latin typeface="Avenir Book"/>
                <a:cs typeface="Avenir Book"/>
              </a:rPr>
              <a:t>. </a:t>
            </a:r>
            <a:endParaRPr lang="it-IT" sz="1200" b="1" dirty="0" smtClean="0">
              <a:solidFill>
                <a:srgbClr val="002060"/>
              </a:solidFill>
              <a:effectLst>
                <a:outerShdw blurRad="38100" dist="38100" dir="2700000" algn="tl">
                  <a:srgbClr val="C0C0C0"/>
                </a:outerShdw>
              </a:effectLst>
              <a:latin typeface="Avenir Book"/>
              <a:cs typeface="Avenir Book"/>
            </a:endParaRPr>
          </a:p>
          <a:p>
            <a:pPr>
              <a:spcBef>
                <a:spcPct val="30000"/>
              </a:spcBef>
              <a:buFontTx/>
              <a:buBlip>
                <a:blip r:embed="rId4"/>
              </a:buBlip>
            </a:pPr>
            <a:r>
              <a:rPr lang="it-IT" sz="1200" b="1" dirty="0" smtClean="0">
                <a:solidFill>
                  <a:srgbClr val="002060"/>
                </a:solidFill>
                <a:effectLst>
                  <a:outerShdw blurRad="38100" dist="38100" dir="2700000" algn="tl">
                    <a:srgbClr val="C0C0C0"/>
                  </a:outerShdw>
                </a:effectLst>
                <a:latin typeface="Avenir Book"/>
                <a:cs typeface="Avenir Book"/>
              </a:rPr>
              <a:t>Libri</a:t>
            </a:r>
            <a:r>
              <a:rPr lang="it-IT" sz="1200" b="1" dirty="0">
                <a:solidFill>
                  <a:srgbClr val="002060"/>
                </a:solidFill>
                <a:effectLst>
                  <a:outerShdw blurRad="38100" dist="38100" dir="2700000" algn="tl">
                    <a:srgbClr val="C0C0C0"/>
                  </a:outerShdw>
                </a:effectLst>
                <a:latin typeface="Avenir Book"/>
                <a:cs typeface="Avenir Book"/>
              </a:rPr>
              <a:t>, riviste, giornali, fotografie, materiali sonori e audiovisivi, documenti d’archivio, oggetti museali, monumenti e siti di interesse storico-artistico </a:t>
            </a:r>
            <a:r>
              <a:rPr lang="it-IT" sz="1200" b="1" dirty="0">
                <a:solidFill>
                  <a:srgbClr val="CC3300"/>
                </a:solidFill>
                <a:effectLst>
                  <a:outerShdw blurRad="38100" dist="38100" dir="2700000" algn="tl">
                    <a:srgbClr val="C0C0C0"/>
                  </a:outerShdw>
                </a:effectLst>
                <a:latin typeface="Avenir Book"/>
                <a:cs typeface="Avenir Book"/>
              </a:rPr>
              <a:t>diventano archivio digitale multimediale e sono protetti dal rischio di obsolescenza dei sistemi di conservazione. </a:t>
            </a:r>
          </a:p>
          <a:p>
            <a:pPr>
              <a:spcBef>
                <a:spcPct val="30000"/>
              </a:spcBef>
              <a:buFontTx/>
              <a:buBlip>
                <a:blip r:embed="rId4"/>
              </a:buBlip>
            </a:pPr>
            <a:r>
              <a:rPr lang="it-IT" sz="1200" b="1" dirty="0" smtClean="0">
                <a:solidFill>
                  <a:srgbClr val="CC3300"/>
                </a:solidFill>
                <a:effectLst>
                  <a:outerShdw blurRad="38100" dist="38100" dir="2700000" algn="tl">
                    <a:srgbClr val="C0C0C0"/>
                  </a:outerShdw>
                </a:effectLst>
                <a:latin typeface="Avenir Book"/>
                <a:cs typeface="Avenir Book"/>
              </a:rPr>
              <a:t>Patrimonio </a:t>
            </a:r>
            <a:r>
              <a:rPr lang="it-IT" sz="1200" b="1" dirty="0">
                <a:solidFill>
                  <a:srgbClr val="CC3300"/>
                </a:solidFill>
                <a:effectLst>
                  <a:outerShdw blurRad="38100" dist="38100" dir="2700000" algn="tl">
                    <a:srgbClr val="C0C0C0"/>
                  </a:outerShdw>
                </a:effectLst>
                <a:latin typeface="Avenir Book"/>
                <a:cs typeface="Avenir Book"/>
              </a:rPr>
              <a:t>disponibile per la collettività </a:t>
            </a:r>
            <a:r>
              <a:rPr lang="it-IT" sz="1200" b="1" dirty="0">
                <a:solidFill>
                  <a:srgbClr val="002060"/>
                </a:solidFill>
                <a:effectLst>
                  <a:outerShdw blurRad="38100" dist="38100" dir="2700000" algn="tl">
                    <a:srgbClr val="C0C0C0"/>
                  </a:outerShdw>
                </a:effectLst>
                <a:latin typeface="Avenir Book"/>
                <a:cs typeface="Avenir Book"/>
              </a:rPr>
              <a:t>che può essere riutilizzato, anche a fini commerciali, da cittadini, imprese, esperti informatici e giovani imprenditori</a:t>
            </a:r>
            <a:r>
              <a:rPr lang="it-IT" sz="1200" b="1" dirty="0">
                <a:solidFill>
                  <a:srgbClr val="CC3300"/>
                </a:solidFill>
                <a:effectLst>
                  <a:outerShdw blurRad="38100" dist="38100" dir="2700000" algn="tl">
                    <a:srgbClr val="C0C0C0"/>
                  </a:outerShdw>
                </a:effectLst>
                <a:latin typeface="Avenir Book"/>
                <a:cs typeface="Avenir Book"/>
              </a:rPr>
              <a:t>. </a:t>
            </a:r>
          </a:p>
        </p:txBody>
      </p:sp>
    </p:spTree>
    <p:extLst>
      <p:ext uri="{BB962C8B-B14F-4D97-AF65-F5344CB8AC3E}">
        <p14:creationId xmlns:p14="http://schemas.microsoft.com/office/powerpoint/2010/main" val="1219503407"/>
      </p:ext>
    </p:extLst>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844351" y="1811"/>
            <a:ext cx="7669213" cy="900113"/>
          </a:xfrm>
        </p:spPr>
        <p:txBody>
          <a:bodyPr/>
          <a:lstStyle/>
          <a:p>
            <a:pPr>
              <a:defRPr/>
            </a:pPr>
            <a:r>
              <a:rPr lang="it-IT" b="1" dirty="0" smtClean="0">
                <a:solidFill>
                  <a:srgbClr val="CC0000"/>
                </a:solidFill>
                <a:effectLst>
                  <a:outerShdw blurRad="38100" dist="38100" dir="2700000" algn="tl">
                    <a:srgbClr val="DDDDDD"/>
                  </a:outerShdw>
                </a:effectLst>
                <a:latin typeface="Avenir Book"/>
              </a:rPr>
              <a:t>Obiettivi</a:t>
            </a:r>
            <a:endParaRPr lang="it-IT" b="1" dirty="0">
              <a:solidFill>
                <a:srgbClr val="CC0000"/>
              </a:solidFill>
              <a:effectLst>
                <a:outerShdw blurRad="38100" dist="38100" dir="2700000" algn="tl">
                  <a:srgbClr val="DDDDDD"/>
                </a:outerShdw>
              </a:effectLst>
              <a:latin typeface="Avenir Book"/>
            </a:endParaRPr>
          </a:p>
        </p:txBody>
      </p:sp>
      <p:sp>
        <p:nvSpPr>
          <p:cNvPr id="57348" name="Rectangle 78"/>
          <p:cNvSpPr>
            <a:spLocks/>
          </p:cNvSpPr>
          <p:nvPr/>
        </p:nvSpPr>
        <p:spPr bwMode="auto">
          <a:xfrm>
            <a:off x="1090531" y="913491"/>
            <a:ext cx="756658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4000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buFont typeface="Arial" panose="020B0604020202020204" pitchFamily="34" charset="0"/>
              <a:buNone/>
            </a:pPr>
            <a:r>
              <a:rPr lang="it-IT" sz="1800" b="1" dirty="0">
                <a:solidFill>
                  <a:srgbClr val="004080"/>
                </a:solidFill>
                <a:latin typeface="Avenir Book"/>
              </a:rPr>
              <a:t>Missione di InnovaPuglia è </a:t>
            </a:r>
            <a:r>
              <a:rPr lang="it-IT" sz="1800" b="1" dirty="0">
                <a:solidFill>
                  <a:srgbClr val="C00000"/>
                </a:solidFill>
                <a:latin typeface="Avenir Book"/>
              </a:rPr>
              <a:t>attuare l’Agenda Digitale </a:t>
            </a:r>
            <a:r>
              <a:rPr lang="it-IT" sz="1800" b="1" dirty="0" smtClean="0">
                <a:solidFill>
                  <a:srgbClr val="C00000"/>
                </a:solidFill>
                <a:latin typeface="Avenir Book"/>
              </a:rPr>
              <a:t>Regionale</a:t>
            </a:r>
            <a:r>
              <a:rPr lang="it-IT" sz="1800" b="1" dirty="0" smtClean="0">
                <a:solidFill>
                  <a:srgbClr val="002060"/>
                </a:solidFill>
                <a:latin typeface="Avenir Book"/>
              </a:rPr>
              <a:t>.</a:t>
            </a:r>
            <a:endParaRPr lang="it-IT" sz="1800" b="1" dirty="0">
              <a:solidFill>
                <a:srgbClr val="002060"/>
              </a:solidFill>
              <a:latin typeface="Avenir Book"/>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pic>
        <p:nvPicPr>
          <p:cNvPr id="573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1901094"/>
            <a:ext cx="5486401"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1" name="Rectangle 78"/>
          <p:cNvSpPr>
            <a:spLocks/>
          </p:cNvSpPr>
          <p:nvPr/>
        </p:nvSpPr>
        <p:spPr bwMode="auto">
          <a:xfrm>
            <a:off x="3649217" y="1957610"/>
            <a:ext cx="5256212" cy="370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 typeface="Wingdings" panose="05000000000000000000" pitchFamily="2" charset="2"/>
              <a:buChar char="v"/>
            </a:pPr>
            <a:r>
              <a:rPr lang="it-IT" sz="1300" b="1" dirty="0">
                <a:solidFill>
                  <a:srgbClr val="C00000"/>
                </a:solidFill>
                <a:latin typeface="Avenir Book"/>
              </a:rPr>
              <a:t>Valorizzazione degli investimenti </a:t>
            </a:r>
            <a:r>
              <a:rPr lang="it-IT" sz="1300" b="1" dirty="0" smtClean="0">
                <a:solidFill>
                  <a:srgbClr val="002060"/>
                </a:solidFill>
                <a:latin typeface="Avenir Book"/>
              </a:rPr>
              <a:t>precedenti </a:t>
            </a:r>
            <a:r>
              <a:rPr lang="it-IT" sz="1300" b="1" dirty="0">
                <a:solidFill>
                  <a:srgbClr val="002060"/>
                </a:solidFill>
                <a:latin typeface="Avenir Book"/>
              </a:rPr>
              <a:t>e </a:t>
            </a:r>
            <a:r>
              <a:rPr lang="it-IT" sz="1300" b="1" dirty="0" smtClean="0">
                <a:solidFill>
                  <a:srgbClr val="002060"/>
                </a:solidFill>
                <a:latin typeface="Avenir Book"/>
              </a:rPr>
              <a:t>consolidamento </a:t>
            </a:r>
            <a:r>
              <a:rPr lang="it-IT" sz="1300" b="1" dirty="0">
                <a:solidFill>
                  <a:srgbClr val="002060"/>
                </a:solidFill>
                <a:latin typeface="Avenir Book"/>
              </a:rPr>
              <a:t>di investimenti, esperienze, pratiche e ‘brand’ già </a:t>
            </a:r>
            <a:r>
              <a:rPr lang="it-IT" sz="1300" b="1" dirty="0" smtClean="0">
                <a:solidFill>
                  <a:srgbClr val="002060"/>
                </a:solidFill>
                <a:latin typeface="Avenir Book"/>
              </a:rPr>
              <a:t>affermati</a:t>
            </a:r>
            <a:r>
              <a:rPr lang="it-IT" sz="1300" b="1" dirty="0">
                <a:solidFill>
                  <a:srgbClr val="002060"/>
                </a:solidFill>
                <a:latin typeface="Avenir Book"/>
              </a:rPr>
              <a:t>.</a:t>
            </a:r>
          </a:p>
          <a:p>
            <a:pPr>
              <a:buFont typeface="Wingdings" panose="05000000000000000000" pitchFamily="2" charset="2"/>
              <a:buChar char="v"/>
            </a:pPr>
            <a:r>
              <a:rPr lang="it-IT" sz="1300" b="1" dirty="0">
                <a:solidFill>
                  <a:srgbClr val="C00000"/>
                </a:solidFill>
                <a:latin typeface="Avenir Book"/>
              </a:rPr>
              <a:t>Integrazione tra i sistemi realizzati</a:t>
            </a:r>
            <a:r>
              <a:rPr lang="it-IT" sz="1300" b="1" dirty="0">
                <a:solidFill>
                  <a:srgbClr val="002060"/>
                </a:solidFill>
                <a:latin typeface="Avenir Book"/>
              </a:rPr>
              <a:t>, per massimizzare le sinergie e aumentare il valore aggiunto dei singoli servizi. </a:t>
            </a:r>
          </a:p>
          <a:p>
            <a:pPr>
              <a:buFont typeface="Wingdings" panose="05000000000000000000" pitchFamily="2" charset="2"/>
              <a:buChar char="v"/>
            </a:pPr>
            <a:r>
              <a:rPr lang="it-IT" sz="1300" b="1" dirty="0">
                <a:solidFill>
                  <a:srgbClr val="C00000"/>
                </a:solidFill>
                <a:latin typeface="Avenir Book"/>
              </a:rPr>
              <a:t>Condivisione dei dati</a:t>
            </a:r>
            <a:r>
              <a:rPr lang="it-IT" sz="1300" b="1" dirty="0">
                <a:solidFill>
                  <a:srgbClr val="002060"/>
                </a:solidFill>
                <a:latin typeface="Avenir Book"/>
              </a:rPr>
              <a:t>, per ridurre al minimo la ridondanza e garantire l’univocità del </a:t>
            </a:r>
            <a:r>
              <a:rPr lang="it-IT" sz="1300" b="1" dirty="0" smtClean="0">
                <a:solidFill>
                  <a:srgbClr val="002060"/>
                </a:solidFill>
                <a:latin typeface="Avenir Book"/>
              </a:rPr>
              <a:t>dato.</a:t>
            </a:r>
            <a:endParaRPr lang="it-IT" sz="1300" b="1" dirty="0">
              <a:solidFill>
                <a:srgbClr val="002060"/>
              </a:solidFill>
              <a:latin typeface="Avenir Book"/>
            </a:endParaRPr>
          </a:p>
          <a:p>
            <a:pPr>
              <a:buFont typeface="Wingdings" panose="05000000000000000000" pitchFamily="2" charset="2"/>
              <a:buChar char="v"/>
            </a:pPr>
            <a:r>
              <a:rPr lang="it-IT" sz="1300" b="1" dirty="0">
                <a:solidFill>
                  <a:srgbClr val="C00000"/>
                </a:solidFill>
                <a:latin typeface="Avenir Book"/>
              </a:rPr>
              <a:t>Massima interoperabilità </a:t>
            </a:r>
            <a:r>
              <a:rPr lang="it-IT" sz="1300" b="1" dirty="0">
                <a:solidFill>
                  <a:srgbClr val="002060"/>
                </a:solidFill>
                <a:latin typeface="Avenir Book"/>
              </a:rPr>
              <a:t>tra processi e servizi amministrativi.</a:t>
            </a:r>
          </a:p>
          <a:p>
            <a:pPr>
              <a:buFont typeface="Wingdings" panose="05000000000000000000" pitchFamily="2" charset="2"/>
              <a:buChar char="v"/>
            </a:pPr>
            <a:r>
              <a:rPr lang="it-IT" sz="1300" b="1" dirty="0">
                <a:solidFill>
                  <a:srgbClr val="C00000"/>
                </a:solidFill>
                <a:latin typeface="Avenir Book"/>
              </a:rPr>
              <a:t>Trasparenza e accessibilità</a:t>
            </a:r>
            <a:r>
              <a:rPr lang="it-IT" sz="1300" b="1" dirty="0" smtClean="0">
                <a:solidFill>
                  <a:srgbClr val="002060"/>
                </a:solidFill>
                <a:latin typeface="Avenir Book"/>
              </a:rPr>
              <a:t>. Diffusione </a:t>
            </a:r>
            <a:r>
              <a:rPr lang="it-IT" sz="1300" b="1" dirty="0">
                <a:solidFill>
                  <a:srgbClr val="002060"/>
                </a:solidFill>
                <a:latin typeface="Avenir Book"/>
              </a:rPr>
              <a:t>degli </a:t>
            </a:r>
            <a:r>
              <a:rPr lang="it-IT" sz="1300" b="1" dirty="0" smtClean="0">
                <a:solidFill>
                  <a:srgbClr val="C00000"/>
                </a:solidFill>
                <a:latin typeface="Avenir Book"/>
              </a:rPr>
              <a:t>open </a:t>
            </a:r>
            <a:r>
              <a:rPr lang="it-IT" sz="1300" b="1" dirty="0">
                <a:solidFill>
                  <a:srgbClr val="C00000"/>
                </a:solidFill>
                <a:latin typeface="Avenir Book"/>
              </a:rPr>
              <a:t>data </a:t>
            </a:r>
            <a:r>
              <a:rPr lang="it-IT" sz="1300" b="1" dirty="0">
                <a:solidFill>
                  <a:srgbClr val="002060"/>
                </a:solidFill>
                <a:latin typeface="Avenir Book"/>
              </a:rPr>
              <a:t>e </a:t>
            </a:r>
            <a:r>
              <a:rPr lang="it-IT" sz="1300" b="1" dirty="0" smtClean="0">
                <a:solidFill>
                  <a:srgbClr val="002060"/>
                </a:solidFill>
                <a:latin typeface="Avenir Book"/>
              </a:rPr>
              <a:t>riuso </a:t>
            </a:r>
            <a:r>
              <a:rPr lang="it-IT" sz="1300" b="1" dirty="0">
                <a:solidFill>
                  <a:srgbClr val="002060"/>
                </a:solidFill>
                <a:latin typeface="Avenir Book"/>
              </a:rPr>
              <a:t>del dato </a:t>
            </a:r>
            <a:r>
              <a:rPr lang="it-IT" sz="1300" b="1" dirty="0" smtClean="0">
                <a:solidFill>
                  <a:srgbClr val="002060"/>
                </a:solidFill>
                <a:latin typeface="Avenir Book"/>
              </a:rPr>
              <a:t>pubblico.</a:t>
            </a:r>
            <a:endParaRPr lang="it-IT" sz="1300" b="1" dirty="0">
              <a:solidFill>
                <a:srgbClr val="002060"/>
              </a:solidFill>
              <a:latin typeface="Avenir Book"/>
            </a:endParaRPr>
          </a:p>
          <a:p>
            <a:pPr>
              <a:buFont typeface="Wingdings" panose="05000000000000000000" pitchFamily="2" charset="2"/>
              <a:buChar char="v"/>
            </a:pPr>
            <a:r>
              <a:rPr lang="it-IT" sz="1300" b="1" dirty="0">
                <a:solidFill>
                  <a:srgbClr val="002060"/>
                </a:solidFill>
                <a:latin typeface="Avenir Book"/>
              </a:rPr>
              <a:t>Accompagnamento nell’</a:t>
            </a:r>
            <a:r>
              <a:rPr lang="it-IT" sz="1300" b="1" dirty="0">
                <a:solidFill>
                  <a:srgbClr val="C00000"/>
                </a:solidFill>
                <a:latin typeface="Avenir Book"/>
              </a:rPr>
              <a:t>innovazione del settore ICT </a:t>
            </a:r>
            <a:r>
              <a:rPr lang="it-IT" sz="1300" b="1" dirty="0">
                <a:solidFill>
                  <a:srgbClr val="002060"/>
                </a:solidFill>
                <a:latin typeface="Avenir Book"/>
              </a:rPr>
              <a:t>in </a:t>
            </a:r>
            <a:r>
              <a:rPr lang="it-IT" sz="1300" b="1" dirty="0" smtClean="0">
                <a:solidFill>
                  <a:srgbClr val="002060"/>
                </a:solidFill>
                <a:latin typeface="Avenir Book"/>
              </a:rPr>
              <a:t>Puglia.  </a:t>
            </a:r>
          </a:p>
          <a:p>
            <a:pPr>
              <a:buFont typeface="Wingdings" panose="05000000000000000000" pitchFamily="2" charset="2"/>
              <a:buChar char="v"/>
            </a:pPr>
            <a:r>
              <a:rPr lang="it-IT" sz="1300" b="1" dirty="0">
                <a:solidFill>
                  <a:srgbClr val="002060"/>
                </a:solidFill>
                <a:latin typeface="Avenir Book"/>
              </a:rPr>
              <a:t>Sostegno alle politiche di </a:t>
            </a:r>
            <a:r>
              <a:rPr lang="it-IT" sz="1300" b="1" dirty="0">
                <a:solidFill>
                  <a:srgbClr val="C00000"/>
                </a:solidFill>
                <a:latin typeface="Avenir Book"/>
              </a:rPr>
              <a:t>diffusione delle tecnologie digitali  </a:t>
            </a:r>
            <a:r>
              <a:rPr lang="it-IT" sz="1300" b="1" dirty="0">
                <a:solidFill>
                  <a:srgbClr val="002060"/>
                </a:solidFill>
                <a:latin typeface="Avenir Book"/>
              </a:rPr>
              <a:t>nelle imprese in un’ottica di Open Innovation</a:t>
            </a:r>
            <a:r>
              <a:rPr lang="it-IT" sz="1300" b="1" dirty="0" smtClean="0">
                <a:solidFill>
                  <a:srgbClr val="002060"/>
                </a:solidFill>
                <a:latin typeface="Avenir Book"/>
              </a:rPr>
              <a:t>.</a:t>
            </a:r>
          </a:p>
        </p:txBody>
      </p:sp>
      <p:sp>
        <p:nvSpPr>
          <p:cNvPr id="57352" name="CasellaDiTesto 3"/>
          <p:cNvSpPr txBox="1">
            <a:spLocks noChangeArrowheads="1"/>
          </p:cNvSpPr>
          <p:nvPr/>
        </p:nvSpPr>
        <p:spPr bwMode="auto">
          <a:xfrm>
            <a:off x="4945063" y="1590675"/>
            <a:ext cx="3744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sz="1800" b="1">
                <a:solidFill>
                  <a:srgbClr val="C00000"/>
                </a:solidFill>
                <a:latin typeface="Avenir Book"/>
              </a:rPr>
              <a:t>Direttrici metodologiche </a:t>
            </a:r>
          </a:p>
        </p:txBody>
      </p:sp>
      <p:sp>
        <p:nvSpPr>
          <p:cNvPr id="9" name="Rettangolo 8"/>
          <p:cNvSpPr>
            <a:spLocks noChangeArrowheads="1"/>
          </p:cNvSpPr>
          <p:nvPr/>
        </p:nvSpPr>
        <p:spPr bwMode="auto">
          <a:xfrm>
            <a:off x="-36513" y="0"/>
            <a:ext cx="304801" cy="2708275"/>
          </a:xfrm>
          <a:prstGeom prst="rect">
            <a:avLst/>
          </a:prstGeom>
          <a:gradFill rotWithShape="1">
            <a:gsLst>
              <a:gs pos="0">
                <a:srgbClr val="336699">
                  <a:gamma/>
                  <a:shade val="46275"/>
                  <a:invGamma/>
                </a:srgbClr>
              </a:gs>
              <a:gs pos="100000">
                <a:srgbClr val="336699"/>
              </a:gs>
            </a:gsLst>
            <a:lin ang="5400000" scaled="1"/>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PROFILO  </a:t>
            </a:r>
            <a:r>
              <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SOCETARIO</a:t>
            </a:r>
          </a:p>
        </p:txBody>
      </p:sp>
    </p:spTree>
    <p:extLst>
      <p:ext uri="{BB962C8B-B14F-4D97-AF65-F5344CB8AC3E}">
        <p14:creationId xmlns:p14="http://schemas.microsoft.com/office/powerpoint/2010/main" val="3258210210"/>
      </p:ext>
    </p:extLst>
  </p:cSld>
  <p:clrMapOvr>
    <a:masterClrMapping/>
  </p:clrMapOvr>
  <p:transition advClick="0" advTm="1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67" name="Rectangle 5"/>
          <p:cNvSpPr>
            <a:spLocks noChangeArrowheads="1"/>
          </p:cNvSpPr>
          <p:nvPr/>
        </p:nvSpPr>
        <p:spPr bwMode="auto">
          <a:xfrm>
            <a:off x="683568" y="145638"/>
            <a:ext cx="8352928" cy="765175"/>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3200" dirty="0">
                <a:solidFill>
                  <a:srgbClr val="CC0000"/>
                </a:solidFill>
                <a:effectLst>
                  <a:outerShdw blurRad="38100" dist="38100" dir="2700000" algn="tl">
                    <a:srgbClr val="C0C0C0"/>
                  </a:outerShdw>
                </a:effectLst>
                <a:latin typeface="Avenir Book"/>
                <a:cs typeface="Avenir Book"/>
              </a:rPr>
              <a:t>Sistemi informativi </a:t>
            </a:r>
            <a:r>
              <a:rPr lang="it-IT" sz="3200" dirty="0" smtClean="0">
                <a:solidFill>
                  <a:srgbClr val="CC0000"/>
                </a:solidFill>
                <a:effectLst>
                  <a:outerShdw blurRad="38100" dist="38100" dir="2700000" algn="tl">
                    <a:srgbClr val="C0C0C0"/>
                  </a:outerShdw>
                </a:effectLst>
                <a:latin typeface="Avenir Book"/>
                <a:cs typeface="Avenir Book"/>
              </a:rPr>
              <a:t>di gestione </a:t>
            </a:r>
            <a:r>
              <a:rPr lang="it-IT" sz="3200" dirty="0">
                <a:solidFill>
                  <a:srgbClr val="CC0000"/>
                </a:solidFill>
                <a:effectLst>
                  <a:outerShdw blurRad="38100" dist="38100" dir="2700000" algn="tl">
                    <a:srgbClr val="C0C0C0"/>
                  </a:outerShdw>
                </a:effectLst>
                <a:latin typeface="Avenir Book"/>
                <a:cs typeface="Avenir Book"/>
              </a:rPr>
              <a:t>dei Fondi Comunitari Strutturali </a:t>
            </a:r>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97" y="3117439"/>
            <a:ext cx="3386198" cy="2289994"/>
          </a:xfrm>
          <a:prstGeom prst="rect">
            <a:avLst/>
          </a:prstGeom>
        </p:spPr>
      </p:pic>
      <p:sp>
        <p:nvSpPr>
          <p:cNvPr id="15" name="Rectangle 5"/>
          <p:cNvSpPr txBox="1">
            <a:spLocks noChangeArrowheads="1"/>
          </p:cNvSpPr>
          <p:nvPr/>
        </p:nvSpPr>
        <p:spPr bwMode="auto">
          <a:xfrm>
            <a:off x="380572" y="2284825"/>
            <a:ext cx="3541288" cy="118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1200" b="1" dirty="0" smtClean="0">
                <a:solidFill>
                  <a:srgbClr val="CC0000"/>
                </a:solidFill>
                <a:latin typeface="Avenir Book"/>
                <a:ea typeface="+mn-ea"/>
                <a:cs typeface="Avenir Book"/>
              </a:rPr>
              <a:t>SISTEMA INFORMATIVO DI GESTIONE E CONTROLLO 2007-2013</a:t>
            </a: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318496"/>
            <a:ext cx="4147350" cy="2414760"/>
          </a:xfrm>
          <a:prstGeom prst="rect">
            <a:avLst/>
          </a:prstGeom>
        </p:spPr>
      </p:pic>
      <p:sp>
        <p:nvSpPr>
          <p:cNvPr id="19" name="Rettangolo 2"/>
          <p:cNvSpPr>
            <a:spLocks noChangeArrowheads="1"/>
          </p:cNvSpPr>
          <p:nvPr/>
        </p:nvSpPr>
        <p:spPr bwMode="auto">
          <a:xfrm>
            <a:off x="4439242" y="2635807"/>
            <a:ext cx="4267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buFont typeface="Arial" panose="020B0604020202020204" pitchFamily="34" charset="0"/>
              <a:buNone/>
            </a:pPr>
            <a:r>
              <a:rPr lang="it-IT" sz="1200" b="1" dirty="0">
                <a:solidFill>
                  <a:srgbClr val="CC0000"/>
                </a:solidFill>
                <a:latin typeface="Avenir Book"/>
                <a:ea typeface="+mn-ea"/>
                <a:cs typeface="Avenir Book"/>
              </a:rPr>
              <a:t>SIARP Sistema informativo Regionale  a supporto delle operazioni di  gestione, controllo e monitoraggio del Programma di Sviluppo Rurale (PSR) 2007-2013</a:t>
            </a:r>
          </a:p>
        </p:txBody>
      </p:sp>
      <p:sp>
        <p:nvSpPr>
          <p:cNvPr id="20" name="Rettangolo 1"/>
          <p:cNvSpPr>
            <a:spLocks noChangeArrowheads="1"/>
          </p:cNvSpPr>
          <p:nvPr/>
        </p:nvSpPr>
        <p:spPr bwMode="auto">
          <a:xfrm>
            <a:off x="539552" y="1124744"/>
            <a:ext cx="8356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90500" indent="-1905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400" b="1" dirty="0" smtClean="0">
                <a:solidFill>
                  <a:srgbClr val="004080"/>
                </a:solidFill>
              </a:rPr>
              <a:t>Strutturati </a:t>
            </a:r>
            <a:r>
              <a:rPr lang="it-IT" sz="1400" b="1" dirty="0">
                <a:solidFill>
                  <a:srgbClr val="004080"/>
                </a:solidFill>
              </a:rPr>
              <a:t>in tre applicazioni:</a:t>
            </a:r>
          </a:p>
          <a:p>
            <a:endParaRPr lang="it-IT" sz="1400" b="1" dirty="0">
              <a:solidFill>
                <a:srgbClr val="004080"/>
              </a:solidFill>
            </a:endParaRPr>
          </a:p>
        </p:txBody>
      </p:sp>
      <p:sp>
        <p:nvSpPr>
          <p:cNvPr id="21" name="Rettangolo 4"/>
          <p:cNvSpPr>
            <a:spLocks noChangeArrowheads="1"/>
          </p:cNvSpPr>
          <p:nvPr/>
        </p:nvSpPr>
        <p:spPr bwMode="auto">
          <a:xfrm>
            <a:off x="744538" y="1600200"/>
            <a:ext cx="7848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723900"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Lst>
              <a:defRPr sz="1000">
                <a:solidFill>
                  <a:schemeClr val="tx1"/>
                </a:solidFill>
                <a:latin typeface="Arial" panose="020B0604020202020204" pitchFamily="34" charset="0"/>
                <a:ea typeface="ＭＳ Ｐゴシック" panose="020B0600070205080204" pitchFamily="34" charset="-128"/>
              </a:defRPr>
            </a:lvl9pPr>
          </a:lstStyle>
          <a:p>
            <a:pPr marL="285750" indent="-285750">
              <a:spcBef>
                <a:spcPct val="25000"/>
              </a:spcBef>
              <a:buFont typeface="Arial"/>
              <a:buChar char="•"/>
            </a:pPr>
            <a:r>
              <a:rPr lang="it-IT" sz="1400" b="1" dirty="0" smtClean="0">
                <a:solidFill>
                  <a:srgbClr val="CC0000"/>
                </a:solidFill>
                <a:latin typeface="Avenir Book"/>
                <a:cs typeface="Avenir Book"/>
              </a:rPr>
              <a:t>MIR  </a:t>
            </a:r>
            <a:r>
              <a:rPr lang="it-IT" sz="1400" b="1" dirty="0">
                <a:solidFill>
                  <a:srgbClr val="CC0000"/>
                </a:solidFill>
                <a:latin typeface="Avenir Book"/>
                <a:cs typeface="Avenir Book"/>
              </a:rPr>
              <a:t>FESR (Fondo Europeo di Sviluppo Regionale)</a:t>
            </a:r>
          </a:p>
          <a:p>
            <a:pPr marL="285750" indent="-285750">
              <a:spcBef>
                <a:spcPct val="25000"/>
              </a:spcBef>
              <a:buFont typeface="Arial"/>
              <a:buChar char="•"/>
            </a:pPr>
            <a:r>
              <a:rPr lang="it-IT" sz="1400" b="1" dirty="0">
                <a:solidFill>
                  <a:srgbClr val="CC0000"/>
                </a:solidFill>
                <a:latin typeface="Avenir Book"/>
                <a:cs typeface="Avenir Book"/>
              </a:rPr>
              <a:t>MIR FSE (Fondo Sociale Europeo)</a:t>
            </a:r>
          </a:p>
          <a:p>
            <a:pPr marL="285750" indent="-285750">
              <a:spcBef>
                <a:spcPct val="25000"/>
              </a:spcBef>
              <a:buFont typeface="Arial"/>
              <a:buChar char="•"/>
            </a:pPr>
            <a:r>
              <a:rPr lang="it-IT" sz="1400" b="1" dirty="0">
                <a:solidFill>
                  <a:srgbClr val="CC0000"/>
                </a:solidFill>
                <a:latin typeface="Avenir Book"/>
                <a:cs typeface="Avenir Book"/>
              </a:rPr>
              <a:t>PSR FEASR (Fondo Europeo Agricolo per lo Sviluppo Rurale)</a:t>
            </a:r>
          </a:p>
        </p:txBody>
      </p:sp>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23037">
            <a:off x="5835871" y="1212861"/>
            <a:ext cx="380484" cy="470169"/>
          </a:xfrm>
          <a:prstGeom prst="rect">
            <a:avLst/>
          </a:prstGeom>
        </p:spPr>
      </p:pic>
      <p:sp>
        <p:nvSpPr>
          <p:cNvPr id="18" name="CasellaDiTesto 17"/>
          <p:cNvSpPr txBox="1"/>
          <p:nvPr/>
        </p:nvSpPr>
        <p:spPr>
          <a:xfrm>
            <a:off x="6242616" y="1280582"/>
            <a:ext cx="2239074" cy="569387"/>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smtClean="0">
              <a:solidFill>
                <a:srgbClr val="C00000"/>
              </a:solidFill>
              <a:effectLst>
                <a:outerShdw blurRad="38100" dist="38100" dir="2700000" algn="tl">
                  <a:srgbClr val="C0C0C0"/>
                </a:outerShdw>
              </a:effectLst>
            </a:endParaRPr>
          </a:p>
          <a:p>
            <a:pPr lvl="0">
              <a:spcBef>
                <a:spcPts val="600"/>
              </a:spcBef>
            </a:pPr>
            <a:r>
              <a:rPr lang="it-IT" sz="800" b="1" dirty="0" smtClean="0">
                <a:solidFill>
                  <a:srgbClr val="C00000"/>
                </a:solidFill>
                <a:effectLst>
                  <a:outerShdw blurRad="38100" dist="38100" dir="2700000" algn="tl">
                    <a:srgbClr val="C0C0C0"/>
                  </a:outerShdw>
                </a:effectLst>
              </a:rPr>
              <a:t>39.561 </a:t>
            </a:r>
            <a:r>
              <a:rPr lang="it-IT" sz="800" b="1" dirty="0">
                <a:solidFill>
                  <a:srgbClr val="004080"/>
                </a:solidFill>
                <a:effectLst>
                  <a:outerShdw blurRad="38100" dist="38100" dir="2700000" algn="tl">
                    <a:srgbClr val="C0C0C0"/>
                  </a:outerShdw>
                </a:effectLst>
              </a:rPr>
              <a:t>PROGETTI MONITORATI E </a:t>
            </a:r>
            <a:endParaRPr lang="it-IT" sz="800" b="1" dirty="0" smtClean="0">
              <a:solidFill>
                <a:srgbClr val="004080"/>
              </a:solidFill>
              <a:effectLst>
                <a:outerShdw blurRad="38100" dist="38100" dir="2700000" algn="tl">
                  <a:srgbClr val="C0C0C0"/>
                </a:outerShdw>
              </a:effectLst>
            </a:endParaRPr>
          </a:p>
          <a:p>
            <a:pPr lvl="0"/>
            <a:r>
              <a:rPr lang="it-IT" sz="800" b="1" dirty="0" smtClean="0">
                <a:solidFill>
                  <a:srgbClr val="C00000"/>
                </a:solidFill>
                <a:effectLst>
                  <a:outerShdw blurRad="38100" dist="38100" dir="2700000" algn="tl">
                    <a:srgbClr val="C0C0C0"/>
                  </a:outerShdw>
                </a:effectLst>
              </a:rPr>
              <a:t>58.456 </a:t>
            </a:r>
            <a:r>
              <a:rPr lang="it-IT" sz="800" b="1" dirty="0">
                <a:solidFill>
                  <a:srgbClr val="004080"/>
                </a:solidFill>
                <a:effectLst>
                  <a:outerShdw blurRad="38100" dist="38100" dir="2700000" algn="tl">
                    <a:srgbClr val="C0C0C0"/>
                  </a:outerShdw>
                </a:effectLst>
              </a:rPr>
              <a:t>RENDICONTI GESTITI SU </a:t>
            </a:r>
            <a:r>
              <a:rPr lang="it-IT" sz="800" b="1" dirty="0" smtClean="0">
                <a:solidFill>
                  <a:srgbClr val="004080"/>
                </a:solidFill>
                <a:effectLst>
                  <a:outerShdw blurRad="38100" dist="38100" dir="2700000" algn="tl">
                    <a:srgbClr val="C0C0C0"/>
                  </a:outerShdw>
                </a:effectLst>
              </a:rPr>
              <a:t>MIRWEB</a:t>
            </a:r>
            <a:endParaRPr lang="it-IT" sz="800" b="1" dirty="0">
              <a:solidFill>
                <a:srgbClr val="004080"/>
              </a:solidFill>
              <a:effectLst>
                <a:outerShdw blurRad="38100" dist="38100" dir="2700000" algn="tl">
                  <a:srgbClr val="C0C0C0"/>
                </a:outerShdw>
              </a:effectLst>
            </a:endParaRPr>
          </a:p>
        </p:txBody>
      </p:sp>
    </p:spTree>
    <p:extLst>
      <p:ext uri="{BB962C8B-B14F-4D97-AF65-F5344CB8AC3E}">
        <p14:creationId xmlns:p14="http://schemas.microsoft.com/office/powerpoint/2010/main" val="3471417374"/>
      </p:ext>
    </p:extLst>
  </p:cSld>
  <p:clrMapOvr>
    <a:masterClrMapping/>
  </p:clrMapOvr>
  <p:transition advClick="0" advTm="1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4" name="Rectangle 2"/>
          <p:cNvSpPr>
            <a:spLocks noChangeArrowheads="1"/>
          </p:cNvSpPr>
          <p:nvPr/>
        </p:nvSpPr>
        <p:spPr bwMode="auto">
          <a:xfrm>
            <a:off x="250825" y="0"/>
            <a:ext cx="8229600" cy="620713"/>
          </a:xfrm>
          <a:prstGeom prst="rect">
            <a:avLst/>
          </a:prstGeom>
          <a:noFill/>
          <a:ln w="9525">
            <a:noFill/>
            <a:miter lim="800000"/>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3200" b="1" dirty="0">
                <a:solidFill>
                  <a:srgbClr val="CC0000"/>
                </a:solidFill>
                <a:effectLst>
                  <a:outerShdw blurRad="38100" dist="38100" dir="2700000" algn="tl">
                    <a:srgbClr val="C0C0C0"/>
                  </a:outerShdw>
                </a:effectLst>
                <a:latin typeface="Arial Rounded MT Bold" panose="020F0704030504030204" pitchFamily="34" charset="0"/>
              </a:rPr>
              <a:t>Sanità Elettronica</a:t>
            </a:r>
          </a:p>
          <a:p>
            <a:pPr algn="ctr" eaLnBrk="1" hangingPunct="1"/>
            <a:endParaRPr lang="it-IT" sz="2800" b="1" dirty="0">
              <a:solidFill>
                <a:srgbClr val="CC0000"/>
              </a:solidFill>
              <a:effectLst>
                <a:outerShdw blurRad="38100" dist="38100" dir="2700000" algn="tl">
                  <a:srgbClr val="C0C0C0"/>
                </a:outerShdw>
              </a:effectLst>
            </a:endParaRPr>
          </a:p>
        </p:txBody>
      </p:sp>
      <p:sp>
        <p:nvSpPr>
          <p:cNvPr id="22" name="Text Box 5"/>
          <p:cNvSpPr txBox="1">
            <a:spLocks noChangeArrowheads="1"/>
          </p:cNvSpPr>
          <p:nvPr/>
        </p:nvSpPr>
        <p:spPr bwMode="auto">
          <a:xfrm>
            <a:off x="373063" y="620713"/>
            <a:ext cx="4343400" cy="3387725"/>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30000"/>
              </a:spcBef>
            </a:pPr>
            <a:r>
              <a:rPr lang="it-IT" sz="1400" b="1">
                <a:solidFill>
                  <a:srgbClr val="CC0000"/>
                </a:solidFill>
                <a:effectLst>
                  <a:outerShdw blurRad="38100" dist="38100" dir="2700000" algn="tl">
                    <a:srgbClr val="C0C0C0"/>
                  </a:outerShdw>
                </a:effectLst>
              </a:rPr>
              <a:t>Piano della Sanità Elettronica, </a:t>
            </a:r>
            <a:r>
              <a:rPr lang="it-IT" sz="1400" b="1">
                <a:solidFill>
                  <a:srgbClr val="004080"/>
                </a:solidFill>
                <a:effectLst>
                  <a:outerShdw blurRad="38100" dist="38100" dir="2700000" algn="tl">
                    <a:srgbClr val="C0C0C0"/>
                  </a:outerShdw>
                </a:effectLst>
              </a:rPr>
              <a:t>un unico progetto, totalmente integrato, di cooperazione tra sistemi applicativi differenti</a:t>
            </a:r>
            <a:r>
              <a:rPr lang="it-IT" sz="1400" b="1">
                <a:solidFill>
                  <a:srgbClr val="000099"/>
                </a:solidFill>
                <a:effectLst>
                  <a:outerShdw blurRad="38100" dist="38100" dir="2700000" algn="tl">
                    <a:srgbClr val="C0C0C0"/>
                  </a:outerShdw>
                </a:effectLst>
              </a:rPr>
              <a:t> (</a:t>
            </a:r>
            <a:r>
              <a:rPr lang="it-IT" sz="1400" b="1">
                <a:solidFill>
                  <a:srgbClr val="CC0000"/>
                </a:solidFill>
                <a:effectLst>
                  <a:outerShdw blurRad="38100" dist="38100" dir="2700000" algn="tl">
                    <a:srgbClr val="C0C0C0"/>
                  </a:outerShdw>
                </a:effectLst>
              </a:rPr>
              <a:t>Edotto, Sistema Informativo Sanitario Territoriale SIST, Portale Regionale della Salute, altri sistemi settoriali</a:t>
            </a:r>
            <a:r>
              <a:rPr lang="it-IT" sz="1400" b="1">
                <a:solidFill>
                  <a:srgbClr val="000099"/>
                </a:solidFill>
                <a:effectLst>
                  <a:outerShdw blurRad="38100" dist="38100" dir="2700000" algn="tl">
                    <a:srgbClr val="C0C0C0"/>
                  </a:outerShdw>
                </a:effectLst>
              </a:rPr>
              <a:t>)</a:t>
            </a:r>
            <a:r>
              <a:rPr lang="it-IT" sz="1400" b="1">
                <a:solidFill>
                  <a:srgbClr val="CC3300"/>
                </a:solidFill>
                <a:effectLst>
                  <a:outerShdw blurRad="38100" dist="38100" dir="2700000" algn="tl">
                    <a:srgbClr val="C0C0C0"/>
                  </a:outerShdw>
                </a:effectLst>
              </a:rPr>
              <a:t> </a:t>
            </a:r>
            <a:r>
              <a:rPr lang="it-IT" sz="1400" b="1">
                <a:solidFill>
                  <a:srgbClr val="004080"/>
                </a:solidFill>
                <a:effectLst>
                  <a:outerShdw blurRad="38100" dist="38100" dir="2700000" algn="tl">
                    <a:srgbClr val="C0C0C0"/>
                  </a:outerShdw>
                </a:effectLst>
              </a:rPr>
              <a:t>finalizzato a favorire una più razionale ed efficiente condivisione di informazioni e documenti tra cittadini e operatori sanitari. </a:t>
            </a:r>
          </a:p>
          <a:p>
            <a:pPr algn="just" eaLnBrk="1" hangingPunct="1">
              <a:spcBef>
                <a:spcPct val="30000"/>
              </a:spcBef>
            </a:pPr>
            <a:endParaRPr lang="it-IT" sz="1400" b="1">
              <a:solidFill>
                <a:srgbClr val="004080"/>
              </a:solidFill>
              <a:effectLst>
                <a:outerShdw blurRad="38100" dist="38100" dir="2700000" algn="tl">
                  <a:srgbClr val="C0C0C0"/>
                </a:outerShdw>
              </a:effectLst>
            </a:endParaRPr>
          </a:p>
          <a:p>
            <a:pPr algn="just" eaLnBrk="1" hangingPunct="1">
              <a:spcBef>
                <a:spcPct val="30000"/>
              </a:spcBef>
            </a:pPr>
            <a:endParaRPr lang="it-IT" sz="1400" b="1">
              <a:solidFill>
                <a:srgbClr val="000099"/>
              </a:solidFill>
              <a:effectLst>
                <a:outerShdw blurRad="38100" dist="38100" dir="2700000" algn="tl">
                  <a:srgbClr val="C0C0C0"/>
                </a:outerShdw>
              </a:effectLst>
            </a:endParaRPr>
          </a:p>
          <a:p>
            <a:pPr algn="just" eaLnBrk="1" hangingPunct="1">
              <a:spcBef>
                <a:spcPct val="30000"/>
              </a:spcBef>
            </a:pPr>
            <a:endParaRPr lang="it-IT" sz="1400" b="1">
              <a:solidFill>
                <a:srgbClr val="000099"/>
              </a:solidFill>
              <a:effectLst>
                <a:outerShdw blurRad="38100" dist="38100" dir="2700000" algn="tl">
                  <a:srgbClr val="C0C0C0"/>
                </a:outerShdw>
              </a:effectLst>
            </a:endParaRPr>
          </a:p>
          <a:p>
            <a:pPr algn="just" eaLnBrk="1" hangingPunct="1">
              <a:spcBef>
                <a:spcPct val="30000"/>
              </a:spcBef>
            </a:pPr>
            <a:endParaRPr lang="it-IT" sz="1400" b="1">
              <a:solidFill>
                <a:srgbClr val="000099"/>
              </a:solidFill>
              <a:effectLst>
                <a:outerShdw blurRad="38100" dist="38100" dir="2700000" algn="tl">
                  <a:srgbClr val="C0C0C0"/>
                </a:outerShdw>
              </a:effectLst>
            </a:endParaRPr>
          </a:p>
          <a:p>
            <a:pPr algn="just" eaLnBrk="1" hangingPunct="1">
              <a:spcBef>
                <a:spcPct val="30000"/>
              </a:spcBef>
            </a:pPr>
            <a:r>
              <a:rPr lang="it-IT" sz="1400" b="1">
                <a:solidFill>
                  <a:srgbClr val="004080"/>
                </a:solidFill>
                <a:effectLst>
                  <a:outerShdw blurRad="38100" dist="38100" dir="2700000" algn="tl">
                    <a:srgbClr val="C0C0C0"/>
                  </a:outerShdw>
                </a:effectLst>
              </a:rPr>
              <a:t>InnovaPuglia svolge un ruolo rilevante nell’attuazione di tale Piano, attraverso azioni di:</a:t>
            </a:r>
          </a:p>
        </p:txBody>
      </p:sp>
      <p:sp>
        <p:nvSpPr>
          <p:cNvPr id="23" name="Text Box 60"/>
          <p:cNvSpPr txBox="1">
            <a:spLocks noChangeArrowheads="1"/>
          </p:cNvSpPr>
          <p:nvPr/>
        </p:nvSpPr>
        <p:spPr bwMode="auto">
          <a:xfrm>
            <a:off x="393197" y="4132196"/>
            <a:ext cx="4608512" cy="1524000"/>
          </a:xfrm>
          <a:prstGeom prst="rect">
            <a:avLst/>
          </a:prstGeom>
          <a:noFill/>
          <a:ln w="9525">
            <a:noFill/>
            <a:miter lim="800000"/>
            <a:headEnd/>
            <a:tailEnd/>
          </a:ln>
          <a:effectLst/>
        </p:spPr>
        <p:txBody>
          <a:bodyPr>
            <a:spAutoFit/>
          </a:bodyPr>
          <a:lstStyle>
            <a:lvl1pPr marL="180975" indent="-180975"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50000"/>
              </a:spcBef>
              <a:buFontTx/>
              <a:buBlip>
                <a:blip r:embed="rId3"/>
              </a:buBlip>
            </a:pPr>
            <a:r>
              <a:rPr lang="it-IT" sz="1200" b="1" dirty="0">
                <a:solidFill>
                  <a:srgbClr val="004080"/>
                </a:solidFill>
                <a:effectLst>
                  <a:outerShdw blurRad="38100" dist="38100" dir="2700000" algn="tl">
                    <a:srgbClr val="C0C0C0"/>
                  </a:outerShdw>
                </a:effectLst>
              </a:rPr>
              <a:t>Partecipazione ai lavori dei Tavoli della Sanità Elettronica nazionale e della Regione Puglia;</a:t>
            </a:r>
          </a:p>
          <a:p>
            <a:pPr eaLnBrk="1" hangingPunct="1">
              <a:lnSpc>
                <a:spcPct val="90000"/>
              </a:lnSpc>
              <a:spcBef>
                <a:spcPct val="50000"/>
              </a:spcBef>
              <a:buFontTx/>
              <a:buBlip>
                <a:blip r:embed="rId3"/>
              </a:buBlip>
            </a:pPr>
            <a:r>
              <a:rPr lang="it-IT" sz="1200" b="1" dirty="0">
                <a:solidFill>
                  <a:srgbClr val="004080"/>
                </a:solidFill>
                <a:effectLst>
                  <a:outerShdw blurRad="38100" dist="38100" dir="2700000" algn="tl">
                    <a:srgbClr val="C0C0C0"/>
                  </a:outerShdw>
                </a:effectLst>
              </a:rPr>
              <a:t>Progettazione degli interventi e redazione della documentazione tecnica finalizzata all’espletamento delle procedure di gara con evidenza pubblica;</a:t>
            </a:r>
          </a:p>
          <a:p>
            <a:pPr eaLnBrk="1" hangingPunct="1">
              <a:lnSpc>
                <a:spcPct val="90000"/>
              </a:lnSpc>
              <a:spcBef>
                <a:spcPct val="50000"/>
              </a:spcBef>
              <a:buFontTx/>
              <a:buBlip>
                <a:blip r:embed="rId3"/>
              </a:buBlip>
            </a:pPr>
            <a:r>
              <a:rPr lang="it-IT" sz="1200" b="1" dirty="0">
                <a:solidFill>
                  <a:srgbClr val="004080"/>
                </a:solidFill>
                <a:effectLst>
                  <a:outerShdw blurRad="38100" dist="38100" dir="2700000" algn="tl">
                    <a:srgbClr val="C0C0C0"/>
                  </a:outerShdw>
                </a:effectLst>
              </a:rPr>
              <a:t>Direzione lavori e monitoraggio dei relativi contratti;</a:t>
            </a:r>
          </a:p>
          <a:p>
            <a:pPr eaLnBrk="1" hangingPunct="1">
              <a:lnSpc>
                <a:spcPct val="90000"/>
              </a:lnSpc>
              <a:spcBef>
                <a:spcPct val="50000"/>
              </a:spcBef>
              <a:buFontTx/>
              <a:buBlip>
                <a:blip r:embed="rId3"/>
              </a:buBlip>
            </a:pPr>
            <a:r>
              <a:rPr lang="it-IT" sz="1200" b="1" dirty="0">
                <a:solidFill>
                  <a:srgbClr val="004080"/>
                </a:solidFill>
                <a:effectLst>
                  <a:outerShdw blurRad="38100" dist="38100" dir="2700000" algn="tl">
                    <a:srgbClr val="C0C0C0"/>
                  </a:outerShdw>
                </a:effectLst>
              </a:rPr>
              <a:t>Hosting e gestione di servizi informativi.</a:t>
            </a:r>
          </a:p>
        </p:txBody>
      </p:sp>
      <p:grpSp>
        <p:nvGrpSpPr>
          <p:cNvPr id="24" name="Group 5"/>
          <p:cNvGrpSpPr>
            <a:grpSpLocks/>
          </p:cNvGrpSpPr>
          <p:nvPr/>
        </p:nvGrpSpPr>
        <p:grpSpPr bwMode="auto">
          <a:xfrm>
            <a:off x="4787900" y="765175"/>
            <a:ext cx="4176713" cy="4608513"/>
            <a:chOff x="158" y="527"/>
            <a:chExt cx="2928" cy="2245"/>
          </a:xfrm>
        </p:grpSpPr>
        <p:grpSp>
          <p:nvGrpSpPr>
            <p:cNvPr id="25" name="Gruppo 62"/>
            <p:cNvGrpSpPr>
              <a:grpSpLocks/>
            </p:cNvGrpSpPr>
            <p:nvPr/>
          </p:nvGrpSpPr>
          <p:grpSpPr bwMode="auto">
            <a:xfrm>
              <a:off x="528" y="1920"/>
              <a:ext cx="2190" cy="852"/>
              <a:chOff x="560381" y="1239196"/>
              <a:chExt cx="3476214" cy="1351774"/>
            </a:xfrm>
          </p:grpSpPr>
          <p:sp>
            <p:nvSpPr>
              <p:cNvPr id="52" name="Rectangle 13"/>
              <p:cNvSpPr>
                <a:spLocks noChangeArrowheads="1"/>
              </p:cNvSpPr>
              <p:nvPr/>
            </p:nvSpPr>
            <p:spPr bwMode="auto">
              <a:xfrm>
                <a:off x="2574673" y="1239196"/>
                <a:ext cx="671430" cy="1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7819" tIns="23909" rIns="47819" bIns="23909"/>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FFFFFF"/>
                    </a:solidFill>
                    <a:latin typeface="Arial Rounded MT Bold" panose="020F0704030504030204" pitchFamily="34" charset="0"/>
                  </a:rPr>
                  <a:t>Cittadino</a:t>
                </a:r>
                <a:endParaRPr lang="it-IT" sz="800">
                  <a:latin typeface="Arial Rounded MT Bold" panose="020F0704030504030204" pitchFamily="34" charset="0"/>
                </a:endParaRPr>
              </a:p>
            </p:txBody>
          </p:sp>
          <p:sp>
            <p:nvSpPr>
              <p:cNvPr id="53" name="Rectangle 15"/>
              <p:cNvSpPr>
                <a:spLocks noChangeArrowheads="1"/>
              </p:cNvSpPr>
              <p:nvPr/>
            </p:nvSpPr>
            <p:spPr bwMode="auto">
              <a:xfrm>
                <a:off x="560381" y="1295439"/>
                <a:ext cx="3476214" cy="1295531"/>
              </a:xfrm>
              <a:prstGeom prst="rect">
                <a:avLst/>
              </a:prstGeom>
              <a:solidFill>
                <a:srgbClr val="BBE0E3"/>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54" name="AutoShape 16"/>
              <p:cNvSpPr>
                <a:spLocks noChangeArrowheads="1"/>
              </p:cNvSpPr>
              <p:nvPr/>
            </p:nvSpPr>
            <p:spPr bwMode="auto">
              <a:xfrm>
                <a:off x="636579" y="1524062"/>
                <a:ext cx="911226" cy="407297"/>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Carta dei servizi</a:t>
                </a:r>
              </a:p>
              <a:p>
                <a:pPr algn="ctr" eaLnBrk="1" hangingPunct="1"/>
                <a:r>
                  <a:rPr lang="it-IT" sz="800" b="1">
                    <a:solidFill>
                      <a:srgbClr val="333399"/>
                    </a:solidFill>
                  </a:rPr>
                  <a:t> sanitari</a:t>
                </a:r>
                <a:endParaRPr lang="it-IT" sz="800" b="1"/>
              </a:p>
            </p:txBody>
          </p:sp>
          <p:sp>
            <p:nvSpPr>
              <p:cNvPr id="55" name="AutoShape 17"/>
              <p:cNvSpPr>
                <a:spLocks noChangeArrowheads="1"/>
              </p:cNvSpPr>
              <p:nvPr/>
            </p:nvSpPr>
            <p:spPr bwMode="auto">
              <a:xfrm>
                <a:off x="1779554" y="1524062"/>
                <a:ext cx="931780" cy="366751"/>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Servizi</a:t>
                </a:r>
              </a:p>
              <a:p>
                <a:pPr algn="ctr" eaLnBrk="1" hangingPunct="1"/>
                <a:r>
                  <a:rPr lang="it-IT" sz="800" b="1">
                    <a:solidFill>
                      <a:srgbClr val="333399"/>
                    </a:solidFill>
                  </a:rPr>
                  <a:t> informativi</a:t>
                </a:r>
                <a:endParaRPr lang="it-IT" sz="800" b="1"/>
              </a:p>
            </p:txBody>
          </p:sp>
          <p:sp>
            <p:nvSpPr>
              <p:cNvPr id="56" name="AutoShape 18"/>
              <p:cNvSpPr>
                <a:spLocks noChangeArrowheads="1"/>
              </p:cNvSpPr>
              <p:nvPr/>
            </p:nvSpPr>
            <p:spPr bwMode="auto">
              <a:xfrm>
                <a:off x="2998727" y="1524062"/>
                <a:ext cx="731379" cy="416512"/>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Servizi</a:t>
                </a:r>
              </a:p>
              <a:p>
                <a:pPr algn="ctr" eaLnBrk="1" hangingPunct="1"/>
                <a:r>
                  <a:rPr lang="it-IT" sz="800" b="1">
                    <a:solidFill>
                      <a:srgbClr val="333399"/>
                    </a:solidFill>
                  </a:rPr>
                  <a:t>Interattivi</a:t>
                </a:r>
                <a:endParaRPr lang="it-IT" sz="800" b="1"/>
              </a:p>
            </p:txBody>
          </p:sp>
          <p:sp>
            <p:nvSpPr>
              <p:cNvPr id="57" name="AutoShape 19"/>
              <p:cNvSpPr>
                <a:spLocks noChangeArrowheads="1"/>
              </p:cNvSpPr>
              <p:nvPr/>
            </p:nvSpPr>
            <p:spPr bwMode="auto">
              <a:xfrm>
                <a:off x="1398562" y="1981308"/>
                <a:ext cx="1752501" cy="172176"/>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900" b="1">
                    <a:solidFill>
                      <a:srgbClr val="333399"/>
                    </a:solidFill>
                  </a:rPr>
                  <a:t>Banca dati Generale</a:t>
                </a:r>
                <a:endParaRPr lang="it-IT" sz="900" b="1"/>
              </a:p>
            </p:txBody>
          </p:sp>
          <p:sp>
            <p:nvSpPr>
              <p:cNvPr id="58" name="AutoShape 20"/>
              <p:cNvSpPr>
                <a:spLocks noChangeArrowheads="1"/>
              </p:cNvSpPr>
              <p:nvPr/>
            </p:nvSpPr>
            <p:spPr bwMode="auto">
              <a:xfrm>
                <a:off x="2998727" y="2209931"/>
                <a:ext cx="947195" cy="304831"/>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Servizi CRM</a:t>
                </a:r>
                <a:endParaRPr lang="it-IT" sz="800" b="1"/>
              </a:p>
            </p:txBody>
          </p:sp>
          <p:sp>
            <p:nvSpPr>
              <p:cNvPr id="59" name="AutoShape 21"/>
              <p:cNvSpPr>
                <a:spLocks noChangeArrowheads="1"/>
              </p:cNvSpPr>
              <p:nvPr/>
            </p:nvSpPr>
            <p:spPr bwMode="auto">
              <a:xfrm>
                <a:off x="636579" y="2209931"/>
                <a:ext cx="1435445" cy="322939"/>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Servizi di Web Content </a:t>
                </a:r>
              </a:p>
              <a:p>
                <a:pPr algn="ctr" eaLnBrk="1" hangingPunct="1"/>
                <a:r>
                  <a:rPr lang="it-IT" sz="800" b="1">
                    <a:solidFill>
                      <a:srgbClr val="333399"/>
                    </a:solidFill>
                  </a:rPr>
                  <a:t>Management</a:t>
                </a:r>
                <a:endParaRPr lang="it-IT" sz="800" b="1"/>
              </a:p>
            </p:txBody>
          </p:sp>
          <p:sp>
            <p:nvSpPr>
              <p:cNvPr id="60" name="AutoShape 25"/>
              <p:cNvSpPr>
                <a:spLocks noChangeArrowheads="1"/>
              </p:cNvSpPr>
              <p:nvPr/>
            </p:nvSpPr>
            <p:spPr bwMode="auto">
              <a:xfrm>
                <a:off x="2312942" y="1828892"/>
                <a:ext cx="78790" cy="132694"/>
              </a:xfrm>
              <a:prstGeom prst="upDownArrow">
                <a:avLst>
                  <a:gd name="adj1" fmla="val 50000"/>
                  <a:gd name="adj2" fmla="val 31305"/>
                </a:avLst>
              </a:prstGeom>
              <a:solidFill>
                <a:srgbClr val="000080"/>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61" name="AutoShape 26"/>
              <p:cNvSpPr>
                <a:spLocks noChangeArrowheads="1"/>
              </p:cNvSpPr>
              <p:nvPr/>
            </p:nvSpPr>
            <p:spPr bwMode="auto">
              <a:xfrm rot="2700000">
                <a:off x="2965283" y="1837098"/>
                <a:ext cx="88463" cy="157580"/>
              </a:xfrm>
              <a:prstGeom prst="upDownArrow">
                <a:avLst>
                  <a:gd name="adj1" fmla="val 50000"/>
                  <a:gd name="adj2" fmla="val 38339"/>
                </a:avLst>
              </a:prstGeom>
              <a:solidFill>
                <a:srgbClr val="000080"/>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62" name="AutoShape 27"/>
              <p:cNvSpPr>
                <a:spLocks noChangeArrowheads="1"/>
              </p:cNvSpPr>
              <p:nvPr/>
            </p:nvSpPr>
            <p:spPr bwMode="auto">
              <a:xfrm rot="-2700000">
                <a:off x="1448015" y="1831988"/>
                <a:ext cx="80503" cy="173239"/>
              </a:xfrm>
              <a:prstGeom prst="upDownArrow">
                <a:avLst>
                  <a:gd name="adj1" fmla="val 50000"/>
                  <a:gd name="adj2" fmla="val 40000"/>
                </a:avLst>
              </a:prstGeom>
              <a:solidFill>
                <a:srgbClr val="000080"/>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63" name="AutoShape 30"/>
              <p:cNvSpPr>
                <a:spLocks noChangeArrowheads="1"/>
              </p:cNvSpPr>
              <p:nvPr/>
            </p:nvSpPr>
            <p:spPr bwMode="auto">
              <a:xfrm rot="2700000">
                <a:off x="1351190" y="2147697"/>
                <a:ext cx="88463" cy="118185"/>
              </a:xfrm>
              <a:prstGeom prst="downArrow">
                <a:avLst>
                  <a:gd name="adj1" fmla="val 50000"/>
                  <a:gd name="adj2" fmla="val 35942"/>
                </a:avLst>
              </a:prstGeom>
              <a:solidFill>
                <a:srgbClr val="3333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64" name="AutoShape 31"/>
              <p:cNvSpPr>
                <a:spLocks noChangeArrowheads="1"/>
              </p:cNvSpPr>
              <p:nvPr/>
            </p:nvSpPr>
            <p:spPr bwMode="auto">
              <a:xfrm rot="-2700000">
                <a:off x="3109793" y="2143362"/>
                <a:ext cx="82216" cy="132694"/>
              </a:xfrm>
              <a:prstGeom prst="downArrow">
                <a:avLst>
                  <a:gd name="adj1" fmla="val 50000"/>
                  <a:gd name="adj2" fmla="val 37495"/>
                </a:avLst>
              </a:prstGeom>
              <a:solidFill>
                <a:srgbClr val="3333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65" name="Rectangle 57"/>
              <p:cNvSpPr>
                <a:spLocks noChangeArrowheads="1"/>
              </p:cNvSpPr>
              <p:nvPr/>
            </p:nvSpPr>
            <p:spPr bwMode="auto">
              <a:xfrm>
                <a:off x="635512" y="1311241"/>
                <a:ext cx="3368706" cy="304288"/>
              </a:xfrm>
              <a:prstGeom prst="rect">
                <a:avLst/>
              </a:prstGeom>
              <a:noFill/>
              <a:ln w="9525">
                <a:noFill/>
                <a:miter lim="800000"/>
                <a:headEnd/>
                <a:tailEnd/>
              </a:ln>
            </p:spPr>
            <p:txBody>
              <a:bodyPr lIns="47819" tIns="23909" rIns="47819" bIns="23909"/>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effectLst>
                      <a:outerShdw blurRad="38100" dist="38100" dir="2700000" algn="tl">
                        <a:srgbClr val="C0C0C0"/>
                      </a:outerShdw>
                    </a:effectLst>
                    <a:latin typeface="Arial Rounded MT Bold" panose="020F0704030504030204" pitchFamily="34" charset="0"/>
                  </a:rPr>
                  <a:t>Portale Unico Regionale della Salute</a:t>
                </a:r>
              </a:p>
              <a:p>
                <a:pPr algn="ctr" eaLnBrk="1" hangingPunct="1"/>
                <a:endParaRPr lang="it-IT" sz="800">
                  <a:effectLst>
                    <a:outerShdw blurRad="38100" dist="38100" dir="2700000" algn="tl">
                      <a:srgbClr val="C0C0C0"/>
                    </a:outerShdw>
                  </a:effectLst>
                  <a:latin typeface="Arial Rounded MT Bold" panose="020F0704030504030204" pitchFamily="34" charset="0"/>
                </a:endParaRPr>
              </a:p>
            </p:txBody>
          </p:sp>
        </p:grpSp>
        <p:sp>
          <p:nvSpPr>
            <p:cNvPr id="26" name="AutoShape 33"/>
            <p:cNvSpPr>
              <a:spLocks noChangeArrowheads="1"/>
            </p:cNvSpPr>
            <p:nvPr/>
          </p:nvSpPr>
          <p:spPr bwMode="auto">
            <a:xfrm>
              <a:off x="600" y="1887"/>
              <a:ext cx="50" cy="81"/>
            </a:xfrm>
            <a:prstGeom prst="upDownArrow">
              <a:avLst>
                <a:gd name="adj1" fmla="val 50000"/>
                <a:gd name="adj2" fmla="val 30105"/>
              </a:avLst>
            </a:prstGeom>
            <a:solidFill>
              <a:srgbClr val="0000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27" name="AutoShape 34"/>
            <p:cNvSpPr>
              <a:spLocks noChangeArrowheads="1"/>
            </p:cNvSpPr>
            <p:nvPr/>
          </p:nvSpPr>
          <p:spPr bwMode="auto">
            <a:xfrm>
              <a:off x="1630" y="1885"/>
              <a:ext cx="50" cy="83"/>
            </a:xfrm>
            <a:prstGeom prst="upDownArrow">
              <a:avLst>
                <a:gd name="adj1" fmla="val 50000"/>
                <a:gd name="adj2" fmla="val 30856"/>
              </a:avLst>
            </a:prstGeom>
            <a:solidFill>
              <a:srgbClr val="0000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28" name="AutoShape 35"/>
            <p:cNvSpPr>
              <a:spLocks noChangeArrowheads="1"/>
            </p:cNvSpPr>
            <p:nvPr/>
          </p:nvSpPr>
          <p:spPr bwMode="auto">
            <a:xfrm>
              <a:off x="2446" y="1886"/>
              <a:ext cx="50" cy="82"/>
            </a:xfrm>
            <a:prstGeom prst="upDownArrow">
              <a:avLst>
                <a:gd name="adj1" fmla="val 50000"/>
                <a:gd name="adj2" fmla="val 30477"/>
              </a:avLst>
            </a:prstGeom>
            <a:solidFill>
              <a:srgbClr val="0000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29" name="Text Box 41"/>
            <p:cNvSpPr txBox="1">
              <a:spLocks noChangeArrowheads="1"/>
            </p:cNvSpPr>
            <p:nvPr/>
          </p:nvSpPr>
          <p:spPr bwMode="auto">
            <a:xfrm>
              <a:off x="528" y="1688"/>
              <a:ext cx="2208" cy="184"/>
            </a:xfrm>
            <a:prstGeom prst="rect">
              <a:avLst/>
            </a:prstGeom>
            <a:solidFill>
              <a:srgbClr val="FFCC99"/>
            </a:solidFill>
            <a:ln w="9525">
              <a:solidFill>
                <a:srgbClr val="000000"/>
              </a:solidFill>
              <a:miter lim="800000"/>
              <a:headEnd/>
              <a:tailEnd/>
            </a:ln>
          </p:spPr>
          <p:txBody>
            <a:bodyPr lIns="73061" tIns="36530" rIns="73061" bIns="36530"/>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1200" b="1">
                  <a:solidFill>
                    <a:srgbClr val="000080"/>
                  </a:solidFill>
                  <a:latin typeface="Arial Rounded MT Bold" panose="020F0704030504030204" pitchFamily="34" charset="0"/>
                </a:rPr>
                <a:t>Rupar/SPCoop</a:t>
              </a:r>
              <a:endParaRPr lang="it-IT" sz="1200">
                <a:latin typeface="Arial Rounded MT Bold" panose="020F0704030504030204" pitchFamily="34" charset="0"/>
              </a:endParaRPr>
            </a:p>
          </p:txBody>
        </p:sp>
        <p:sp>
          <p:nvSpPr>
            <p:cNvPr id="31" name="AutoShape 38"/>
            <p:cNvSpPr>
              <a:spLocks noChangeArrowheads="1"/>
            </p:cNvSpPr>
            <p:nvPr/>
          </p:nvSpPr>
          <p:spPr bwMode="auto">
            <a:xfrm>
              <a:off x="770" y="1584"/>
              <a:ext cx="46" cy="375"/>
            </a:xfrm>
            <a:prstGeom prst="upDownArrow">
              <a:avLst>
                <a:gd name="adj1" fmla="val 50000"/>
                <a:gd name="adj2" fmla="val 151495"/>
              </a:avLst>
            </a:prstGeom>
            <a:solidFill>
              <a:srgbClr val="0000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grpSp>
          <p:nvGrpSpPr>
            <p:cNvPr id="32" name="Group 26"/>
            <p:cNvGrpSpPr>
              <a:grpSpLocks/>
            </p:cNvGrpSpPr>
            <p:nvPr/>
          </p:nvGrpSpPr>
          <p:grpSpPr bwMode="auto">
            <a:xfrm>
              <a:off x="158" y="527"/>
              <a:ext cx="2928" cy="1056"/>
              <a:chOff x="158" y="527"/>
              <a:chExt cx="2928" cy="1056"/>
            </a:xfrm>
          </p:grpSpPr>
          <p:sp>
            <p:nvSpPr>
              <p:cNvPr id="33" name="Rectangle 15"/>
              <p:cNvSpPr>
                <a:spLocks noChangeArrowheads="1"/>
              </p:cNvSpPr>
              <p:nvPr/>
            </p:nvSpPr>
            <p:spPr bwMode="auto">
              <a:xfrm>
                <a:off x="158" y="527"/>
                <a:ext cx="2928" cy="1056"/>
              </a:xfrm>
              <a:prstGeom prst="rect">
                <a:avLst/>
              </a:prstGeom>
              <a:solidFill>
                <a:srgbClr val="BBE0E3"/>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grpSp>
            <p:nvGrpSpPr>
              <p:cNvPr id="34" name="Group 28"/>
              <p:cNvGrpSpPr>
                <a:grpSpLocks/>
              </p:cNvGrpSpPr>
              <p:nvPr/>
            </p:nvGrpSpPr>
            <p:grpSpPr bwMode="auto">
              <a:xfrm>
                <a:off x="204" y="575"/>
                <a:ext cx="2857" cy="960"/>
                <a:chOff x="204" y="575"/>
                <a:chExt cx="2857" cy="960"/>
              </a:xfrm>
            </p:grpSpPr>
            <p:sp>
              <p:nvSpPr>
                <p:cNvPr id="35" name="AutoShape 37"/>
                <p:cNvSpPr>
                  <a:spLocks noChangeArrowheads="1"/>
                </p:cNvSpPr>
                <p:nvPr/>
              </p:nvSpPr>
              <p:spPr bwMode="auto">
                <a:xfrm>
                  <a:off x="1927" y="1071"/>
                  <a:ext cx="463" cy="203"/>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Nuovo Sistema 118</a:t>
                  </a:r>
                </a:p>
              </p:txBody>
            </p:sp>
            <p:sp>
              <p:nvSpPr>
                <p:cNvPr id="36" name="AutoShape 39"/>
                <p:cNvSpPr>
                  <a:spLocks noChangeArrowheads="1"/>
                </p:cNvSpPr>
                <p:nvPr/>
              </p:nvSpPr>
              <p:spPr bwMode="auto">
                <a:xfrm>
                  <a:off x="975" y="709"/>
                  <a:ext cx="480" cy="214"/>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b="1">
                      <a:solidFill>
                        <a:srgbClr val="333399"/>
                      </a:solidFill>
                    </a:rPr>
                    <a:t>Sistema EDOTTO</a:t>
                  </a:r>
                  <a:endParaRPr lang="it-IT" b="1"/>
                </a:p>
              </p:txBody>
            </p:sp>
            <p:sp>
              <p:nvSpPr>
                <p:cNvPr id="37" name="AutoShape 48"/>
                <p:cNvSpPr>
                  <a:spLocks noChangeArrowheads="1"/>
                </p:cNvSpPr>
                <p:nvPr/>
              </p:nvSpPr>
              <p:spPr bwMode="auto">
                <a:xfrm>
                  <a:off x="1791" y="709"/>
                  <a:ext cx="545" cy="209"/>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b="1">
                      <a:solidFill>
                        <a:srgbClr val="333399"/>
                      </a:solidFill>
                    </a:rPr>
                    <a:t>Sistema </a:t>
                  </a:r>
                </a:p>
                <a:p>
                  <a:pPr algn="ctr" eaLnBrk="1" hangingPunct="1"/>
                  <a:r>
                    <a:rPr lang="it-IT" b="1">
                      <a:solidFill>
                        <a:srgbClr val="333399"/>
                      </a:solidFill>
                    </a:rPr>
                    <a:t>SIST</a:t>
                  </a:r>
                  <a:endParaRPr lang="it-IT" b="1"/>
                </a:p>
              </p:txBody>
            </p:sp>
            <p:sp>
              <p:nvSpPr>
                <p:cNvPr id="38" name="AutoShape 49"/>
                <p:cNvSpPr>
                  <a:spLocks noChangeArrowheads="1"/>
                </p:cNvSpPr>
                <p:nvPr/>
              </p:nvSpPr>
              <p:spPr bwMode="auto">
                <a:xfrm>
                  <a:off x="2440" y="1044"/>
                  <a:ext cx="576" cy="251"/>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r>
                    <a:rPr lang="it-IT" sz="800" b="1">
                      <a:solidFill>
                        <a:srgbClr val="333399"/>
                      </a:solidFill>
                    </a:rPr>
                    <a:t>SI gestione anagrafe soggetti vaccinati</a:t>
                  </a:r>
                  <a:endParaRPr lang="it-IT" sz="800" b="1"/>
                </a:p>
              </p:txBody>
            </p:sp>
            <p:sp>
              <p:nvSpPr>
                <p:cNvPr id="39" name="AutoShape 54"/>
                <p:cNvSpPr>
                  <a:spLocks noChangeArrowheads="1"/>
                </p:cNvSpPr>
                <p:nvPr/>
              </p:nvSpPr>
              <p:spPr bwMode="auto">
                <a:xfrm>
                  <a:off x="204" y="1071"/>
                  <a:ext cx="270" cy="119"/>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600" b="1">
                      <a:solidFill>
                        <a:srgbClr val="333399"/>
                      </a:solidFill>
                    </a:rPr>
                    <a:t>CUP aziendale</a:t>
                  </a:r>
                  <a:endParaRPr lang="it-IT" sz="600" b="1"/>
                </a:p>
              </p:txBody>
            </p:sp>
            <p:sp>
              <p:nvSpPr>
                <p:cNvPr id="40" name="AutoShape 55"/>
                <p:cNvSpPr>
                  <a:spLocks noChangeArrowheads="1"/>
                </p:cNvSpPr>
                <p:nvPr/>
              </p:nvSpPr>
              <p:spPr bwMode="auto">
                <a:xfrm>
                  <a:off x="2581" y="1343"/>
                  <a:ext cx="480" cy="192"/>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SI Consultoriale</a:t>
                  </a:r>
                  <a:endParaRPr lang="it-IT" sz="800" b="1"/>
                </a:p>
              </p:txBody>
            </p:sp>
            <p:sp>
              <p:nvSpPr>
                <p:cNvPr id="41" name="AutoShape 56"/>
                <p:cNvSpPr>
                  <a:spLocks noChangeArrowheads="1"/>
                </p:cNvSpPr>
                <p:nvPr/>
              </p:nvSpPr>
              <p:spPr bwMode="auto">
                <a:xfrm>
                  <a:off x="254" y="804"/>
                  <a:ext cx="593" cy="208"/>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b="1">
                      <a:solidFill>
                        <a:srgbClr val="333399"/>
                      </a:solidFill>
                    </a:rPr>
                    <a:t>e-CUP regionale</a:t>
                  </a:r>
                  <a:endParaRPr lang="it-IT" b="1"/>
                </a:p>
              </p:txBody>
            </p:sp>
            <p:sp>
              <p:nvSpPr>
                <p:cNvPr id="42" name="AutoShape 39"/>
                <p:cNvSpPr>
                  <a:spLocks noChangeArrowheads="1"/>
                </p:cNvSpPr>
                <p:nvPr/>
              </p:nvSpPr>
              <p:spPr bwMode="auto">
                <a:xfrm>
                  <a:off x="686" y="1044"/>
                  <a:ext cx="576" cy="240"/>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5000"/>
                    </a:lnSpc>
                  </a:pPr>
                  <a:r>
                    <a:rPr lang="it-IT" sz="800" b="1">
                      <a:solidFill>
                        <a:srgbClr val="333399"/>
                      </a:solidFill>
                    </a:rPr>
                    <a:t>NSI di Telecardiologia</a:t>
                  </a:r>
                </a:p>
              </p:txBody>
            </p:sp>
            <p:sp>
              <p:nvSpPr>
                <p:cNvPr id="43" name="AutoShape 39"/>
                <p:cNvSpPr>
                  <a:spLocks noChangeArrowheads="1"/>
                </p:cNvSpPr>
                <p:nvPr/>
              </p:nvSpPr>
              <p:spPr bwMode="auto">
                <a:xfrm>
                  <a:off x="1310" y="1044"/>
                  <a:ext cx="576" cy="240"/>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5000"/>
                    </a:lnSpc>
                  </a:pPr>
                  <a:r>
                    <a:rPr lang="it-IT" sz="800" b="1">
                      <a:solidFill>
                        <a:srgbClr val="333399"/>
                      </a:solidFill>
                    </a:rPr>
                    <a:t>NSI Dipendenze Patologiche</a:t>
                  </a:r>
                </a:p>
              </p:txBody>
            </p:sp>
            <p:sp>
              <p:nvSpPr>
                <p:cNvPr id="44" name="AutoShape 37"/>
                <p:cNvSpPr>
                  <a:spLocks noChangeArrowheads="1"/>
                </p:cNvSpPr>
                <p:nvPr/>
              </p:nvSpPr>
              <p:spPr bwMode="auto">
                <a:xfrm>
                  <a:off x="1634" y="1344"/>
                  <a:ext cx="384" cy="181"/>
                </a:xfrm>
                <a:prstGeom prst="roundRect">
                  <a:avLst>
                    <a:gd name="adj" fmla="val 16667"/>
                  </a:avLst>
                </a:prstGeom>
                <a:solidFill>
                  <a:srgbClr val="BBE0E3"/>
                </a:solidFill>
                <a:ln w="9525">
                  <a:solidFill>
                    <a:srgbClr val="333399"/>
                  </a:solidFill>
                  <a:round/>
                  <a:headEnd/>
                  <a:tailEnd/>
                </a:ln>
              </p:spPr>
              <p:txBody>
                <a:bodyPr lIns="47819" tIns="23909" rIns="47819"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SI Salute Mentale</a:t>
                  </a:r>
                </a:p>
              </p:txBody>
            </p:sp>
            <p:sp>
              <p:nvSpPr>
                <p:cNvPr id="45" name="AutoShape 37"/>
                <p:cNvSpPr>
                  <a:spLocks noChangeArrowheads="1"/>
                </p:cNvSpPr>
                <p:nvPr/>
              </p:nvSpPr>
              <p:spPr bwMode="auto">
                <a:xfrm>
                  <a:off x="2034" y="1332"/>
                  <a:ext cx="528" cy="203"/>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SI anatomia patologica</a:t>
                  </a:r>
                </a:p>
              </p:txBody>
            </p:sp>
            <p:sp>
              <p:nvSpPr>
                <p:cNvPr id="46" name="AutoShape 37"/>
                <p:cNvSpPr>
                  <a:spLocks noChangeArrowheads="1"/>
                </p:cNvSpPr>
                <p:nvPr/>
              </p:nvSpPr>
              <p:spPr bwMode="auto">
                <a:xfrm>
                  <a:off x="986" y="1332"/>
                  <a:ext cx="624" cy="192"/>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SI Dipartimenti di Prevenzione</a:t>
                  </a:r>
                </a:p>
              </p:txBody>
            </p:sp>
            <p:sp>
              <p:nvSpPr>
                <p:cNvPr id="47" name="AutoShape 37"/>
                <p:cNvSpPr>
                  <a:spLocks noChangeArrowheads="1"/>
                </p:cNvSpPr>
                <p:nvPr/>
              </p:nvSpPr>
              <p:spPr bwMode="auto">
                <a:xfrm>
                  <a:off x="487" y="1332"/>
                  <a:ext cx="480" cy="192"/>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rPr>
                    <a:t>SI regionale screening </a:t>
                  </a:r>
                </a:p>
              </p:txBody>
            </p:sp>
            <p:sp>
              <p:nvSpPr>
                <p:cNvPr id="48" name="AutoShape 36"/>
                <p:cNvSpPr>
                  <a:spLocks noChangeArrowheads="1"/>
                </p:cNvSpPr>
                <p:nvPr/>
              </p:nvSpPr>
              <p:spPr bwMode="auto">
                <a:xfrm>
                  <a:off x="300" y="948"/>
                  <a:ext cx="50" cy="83"/>
                </a:xfrm>
                <a:prstGeom prst="upDownArrow">
                  <a:avLst>
                    <a:gd name="adj1" fmla="val 50000"/>
                    <a:gd name="adj2" fmla="val 30856"/>
                  </a:avLst>
                </a:prstGeom>
                <a:solidFill>
                  <a:srgbClr val="000099"/>
                </a:solidFill>
                <a:ln w="9525">
                  <a:solidFill>
                    <a:srgbClr val="333399"/>
                  </a:solidFill>
                  <a:miter lim="800000"/>
                  <a:headEnd/>
                  <a:tailEnd/>
                </a:ln>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49" name="Rectangle 57"/>
                <p:cNvSpPr>
                  <a:spLocks noChangeArrowheads="1"/>
                </p:cNvSpPr>
                <p:nvPr/>
              </p:nvSpPr>
              <p:spPr bwMode="auto">
                <a:xfrm>
                  <a:off x="206" y="575"/>
                  <a:ext cx="2742" cy="192"/>
                </a:xfrm>
                <a:prstGeom prst="rect">
                  <a:avLst/>
                </a:prstGeom>
                <a:noFill/>
                <a:ln w="9525">
                  <a:noFill/>
                  <a:miter lim="800000"/>
                  <a:headEnd/>
                  <a:tailEnd/>
                </a:ln>
              </p:spPr>
              <p:txBody>
                <a:bodyPr lIns="47819" tIns="23909" rIns="47819" bIns="23909"/>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800" b="1">
                      <a:solidFill>
                        <a:srgbClr val="333399"/>
                      </a:solidFill>
                      <a:effectLst>
                        <a:outerShdw blurRad="38100" dist="38100" dir="2700000" algn="tl">
                          <a:srgbClr val="C0C0C0"/>
                        </a:outerShdw>
                      </a:effectLst>
                      <a:latin typeface="Arial Rounded MT Bold" panose="020F0704030504030204" pitchFamily="34" charset="0"/>
                    </a:rPr>
                    <a:t>SISTEMI INFORMATIVI DEL PIANO DELLA SANITA’ ELETTRONICO</a:t>
                  </a:r>
                  <a:endParaRPr lang="it-IT" sz="800">
                    <a:effectLst>
                      <a:outerShdw blurRad="38100" dist="38100" dir="2700000" algn="tl">
                        <a:srgbClr val="C0C0C0"/>
                      </a:outerShdw>
                    </a:effectLst>
                    <a:latin typeface="Arial Rounded MT Bold" panose="020F0704030504030204" pitchFamily="34" charset="0"/>
                  </a:endParaRPr>
                </a:p>
              </p:txBody>
            </p:sp>
            <p:sp>
              <p:nvSpPr>
                <p:cNvPr id="50" name="AutoShape 34"/>
                <p:cNvSpPr>
                  <a:spLocks noChangeArrowheads="1"/>
                </p:cNvSpPr>
                <p:nvPr/>
              </p:nvSpPr>
              <p:spPr bwMode="auto">
                <a:xfrm rot="5400000" flipV="1">
                  <a:off x="1563" y="755"/>
                  <a:ext cx="77" cy="165"/>
                </a:xfrm>
                <a:prstGeom prst="upDownArrow">
                  <a:avLst>
                    <a:gd name="adj1" fmla="val 50000"/>
                    <a:gd name="adj2" fmla="val 31369"/>
                  </a:avLst>
                </a:prstGeom>
                <a:solidFill>
                  <a:srgbClr val="000099"/>
                </a:solidFill>
                <a:ln w="9525">
                  <a:solidFill>
                    <a:srgbClr val="333399"/>
                  </a:solidFill>
                  <a:miter lim="800000"/>
                  <a:headEnd/>
                  <a:tailEnd/>
                </a:ln>
              </p:spPr>
              <p:txBody>
                <a:bodyPr rot="10800000"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sz="2400"/>
                </a:p>
              </p:txBody>
            </p:sp>
            <p:sp>
              <p:nvSpPr>
                <p:cNvPr id="51" name="AutoShape 54"/>
                <p:cNvSpPr>
                  <a:spLocks noChangeArrowheads="1"/>
                </p:cNvSpPr>
                <p:nvPr/>
              </p:nvSpPr>
              <p:spPr bwMode="auto">
                <a:xfrm>
                  <a:off x="249" y="1162"/>
                  <a:ext cx="270" cy="119"/>
                </a:xfrm>
                <a:prstGeom prst="roundRect">
                  <a:avLst>
                    <a:gd name="adj" fmla="val 16667"/>
                  </a:avLst>
                </a:prstGeom>
                <a:solidFill>
                  <a:srgbClr val="BBE0E3"/>
                </a:solidFill>
                <a:ln w="9525">
                  <a:solidFill>
                    <a:srgbClr val="333399"/>
                  </a:solidFill>
                  <a:round/>
                  <a:headEnd/>
                  <a:tailEnd/>
                </a:ln>
              </p:spPr>
              <p:txBody>
                <a:bodyPr lIns="0" tIns="23909" rIns="0" bIns="23909"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600" b="1">
                      <a:solidFill>
                        <a:srgbClr val="333399"/>
                      </a:solidFill>
                    </a:rPr>
                    <a:t>CUP aziendale</a:t>
                  </a:r>
                  <a:endParaRPr lang="it-IT" sz="600" b="1"/>
                </a:p>
              </p:txBody>
            </p:sp>
          </p:grpSp>
        </p:grpSp>
      </p:grpSp>
      <p:pic>
        <p:nvPicPr>
          <p:cNvPr id="67" name="Immagin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16" y="2493101"/>
            <a:ext cx="3635055" cy="868755"/>
          </a:xfrm>
          <a:prstGeom prst="rect">
            <a:avLst/>
          </a:prstGeom>
        </p:spPr>
      </p:pic>
    </p:spTree>
    <p:extLst>
      <p:ext uri="{BB962C8B-B14F-4D97-AF65-F5344CB8AC3E}">
        <p14:creationId xmlns:p14="http://schemas.microsoft.com/office/powerpoint/2010/main" val="1093237013"/>
      </p:ext>
    </p:extLst>
  </p:cSld>
  <p:clrMapOvr>
    <a:masterClrMapping/>
  </p:clrMapOvr>
  <p:transition advClick="0"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4" name="Rectangle 2"/>
          <p:cNvSpPr>
            <a:spLocks noChangeArrowheads="1"/>
          </p:cNvSpPr>
          <p:nvPr/>
        </p:nvSpPr>
        <p:spPr bwMode="auto">
          <a:xfrm>
            <a:off x="250825" y="0"/>
            <a:ext cx="8229600" cy="620713"/>
          </a:xfrm>
          <a:prstGeom prst="rect">
            <a:avLst/>
          </a:prstGeom>
          <a:noFill/>
          <a:ln w="9525">
            <a:noFill/>
            <a:miter lim="800000"/>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3200" b="1" dirty="0">
                <a:solidFill>
                  <a:srgbClr val="CC0000"/>
                </a:solidFill>
                <a:effectLst>
                  <a:outerShdw blurRad="38100" dist="38100" dir="2700000" algn="tl">
                    <a:srgbClr val="C0C0C0"/>
                  </a:outerShdw>
                </a:effectLst>
                <a:latin typeface="Arial Rounded MT Bold" panose="020F0704030504030204" pitchFamily="34" charset="0"/>
              </a:rPr>
              <a:t>Sanità </a:t>
            </a:r>
            <a:r>
              <a:rPr lang="it-IT" sz="3200" b="1" dirty="0" smtClean="0">
                <a:solidFill>
                  <a:srgbClr val="CC0000"/>
                </a:solidFill>
                <a:effectLst>
                  <a:outerShdw blurRad="38100" dist="38100" dir="2700000" algn="tl">
                    <a:srgbClr val="C0C0C0"/>
                  </a:outerShdw>
                </a:effectLst>
                <a:latin typeface="Arial Rounded MT Bold" panose="020F0704030504030204" pitchFamily="34" charset="0"/>
              </a:rPr>
              <a:t>Elettronica</a:t>
            </a:r>
            <a:endParaRPr lang="it-IT" sz="2800" b="1" dirty="0">
              <a:solidFill>
                <a:srgbClr val="CC0000"/>
              </a:solidFill>
              <a:effectLst>
                <a:outerShdw blurRad="38100" dist="38100" dir="2700000" algn="tl">
                  <a:srgbClr val="C0C0C0"/>
                </a:outerShdw>
              </a:effectLst>
            </a:endParaRPr>
          </a:p>
        </p:txBody>
      </p:sp>
      <p:sp>
        <p:nvSpPr>
          <p:cNvPr id="11" name="CasellaDiTesto 2"/>
          <p:cNvSpPr txBox="1"/>
          <p:nvPr/>
        </p:nvSpPr>
        <p:spPr>
          <a:xfrm>
            <a:off x="608299" y="619420"/>
            <a:ext cx="7910238" cy="1231106"/>
          </a:xfrm>
          <a:prstGeom prst="rect">
            <a:avLst/>
          </a:prstGeom>
          <a:noFill/>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sz="1200" b="1" dirty="0" smtClean="0">
                <a:solidFill>
                  <a:srgbClr val="004080"/>
                </a:solidFill>
                <a:effectLst>
                  <a:outerShdw blurRad="38100" dist="38100" dir="2700000" algn="tl">
                    <a:srgbClr val="C0C0C0"/>
                  </a:outerShdw>
                </a:effectLst>
              </a:rPr>
              <a:t>Il </a:t>
            </a:r>
            <a:r>
              <a:rPr lang="it-IT" sz="1400" b="1" dirty="0" smtClean="0">
                <a:solidFill>
                  <a:srgbClr val="CC0000"/>
                </a:solidFill>
                <a:effectLst>
                  <a:outerShdw blurRad="38100" dist="38100" dir="2700000" algn="tl">
                    <a:srgbClr val="C0C0C0"/>
                  </a:outerShdw>
                </a:effectLst>
              </a:rPr>
              <a:t>SIST</a:t>
            </a:r>
            <a:r>
              <a:rPr lang="it-IT" sz="1200" b="1" dirty="0" smtClean="0">
                <a:solidFill>
                  <a:srgbClr val="000099"/>
                </a:solidFill>
                <a:effectLst>
                  <a:outerShdw blurRad="38100" dist="38100" dir="2700000" algn="tl">
                    <a:srgbClr val="C0C0C0"/>
                  </a:outerShdw>
                </a:effectLst>
              </a:rPr>
              <a:t> (</a:t>
            </a:r>
            <a:r>
              <a:rPr lang="it-IT" sz="1200" b="1" dirty="0" smtClean="0">
                <a:solidFill>
                  <a:srgbClr val="000099"/>
                </a:solidFill>
                <a:effectLst>
                  <a:outerShdw blurRad="38100" dist="38100" dir="2700000" algn="tl">
                    <a:srgbClr val="C0C0C0"/>
                  </a:outerShdw>
                </a:effectLst>
                <a:hlinkClick r:id="rId3"/>
              </a:rPr>
              <a:t>www.sist.it</a:t>
            </a:r>
            <a:r>
              <a:rPr lang="it-IT" sz="1200" b="1" dirty="0" smtClean="0">
                <a:solidFill>
                  <a:srgbClr val="000099"/>
                </a:solidFill>
                <a:effectLst>
                  <a:outerShdw blurRad="38100" dist="38100" dir="2700000" algn="tl">
                    <a:srgbClr val="C0C0C0"/>
                  </a:outerShdw>
                </a:effectLst>
              </a:rPr>
              <a:t>) </a:t>
            </a:r>
            <a:r>
              <a:rPr lang="it-IT" sz="1200" b="1" dirty="0" smtClean="0">
                <a:solidFill>
                  <a:srgbClr val="004080"/>
                </a:solidFill>
                <a:effectLst>
                  <a:outerShdw blurRad="38100" dist="38100" dir="2700000" algn="tl">
                    <a:srgbClr val="C0C0C0"/>
                  </a:outerShdw>
                </a:effectLst>
              </a:rPr>
              <a:t>gestisce il</a:t>
            </a:r>
            <a:r>
              <a:rPr lang="it-IT" sz="1200" b="1" dirty="0" smtClean="0">
                <a:solidFill>
                  <a:srgbClr val="000099"/>
                </a:solidFill>
                <a:effectLst>
                  <a:outerShdw blurRad="38100" dist="38100" dir="2700000" algn="tl">
                    <a:srgbClr val="C0C0C0"/>
                  </a:outerShdw>
                </a:effectLst>
              </a:rPr>
              <a:t> </a:t>
            </a:r>
            <a:r>
              <a:rPr lang="it-IT" sz="1400" b="1" dirty="0" smtClean="0">
                <a:solidFill>
                  <a:srgbClr val="CC0000"/>
                </a:solidFill>
                <a:effectLst>
                  <a:outerShdw blurRad="38100" dist="38100" dir="2700000" algn="tl">
                    <a:srgbClr val="C0C0C0"/>
                  </a:outerShdw>
                </a:effectLst>
              </a:rPr>
              <a:t>Fascicolo Sanitario Elettronico</a:t>
            </a:r>
            <a:r>
              <a:rPr lang="it-IT" sz="1200" b="1" dirty="0" smtClean="0">
                <a:solidFill>
                  <a:srgbClr val="CC0000"/>
                </a:solidFill>
                <a:effectLst>
                  <a:outerShdw blurRad="38100" dist="38100" dir="2700000" algn="tl">
                    <a:srgbClr val="C0C0C0"/>
                  </a:outerShdw>
                </a:effectLst>
              </a:rPr>
              <a:t> </a:t>
            </a:r>
            <a:r>
              <a:rPr lang="it-IT" sz="1200" b="1" dirty="0">
                <a:solidFill>
                  <a:srgbClr val="004080"/>
                </a:solidFill>
                <a:effectLst>
                  <a:outerShdw blurRad="38100" dist="38100" dir="2700000" algn="tl">
                    <a:srgbClr val="C0C0C0"/>
                  </a:outerShdw>
                </a:effectLst>
              </a:rPr>
              <a:t>della Regione Puglia, l’insieme delle informazioni sanitarie degli assistiti, prodotte nel corso della vita ed è, contestualmente, la soluzione che la Regione Puglia ha adottato per la dematerializzazione della ricetta medica cartacea. </a:t>
            </a:r>
            <a:r>
              <a:rPr lang="it-IT" sz="1200" b="1" dirty="0" smtClean="0">
                <a:solidFill>
                  <a:srgbClr val="004080"/>
                </a:solidFill>
                <a:effectLst>
                  <a:outerShdw blurRad="38100" dist="38100" dir="2700000" algn="tl">
                    <a:srgbClr val="C0C0C0"/>
                  </a:outerShdw>
                </a:effectLst>
              </a:rPr>
              <a:t>I </a:t>
            </a:r>
            <a:r>
              <a:rPr lang="it-IT" sz="1200" b="1" dirty="0">
                <a:solidFill>
                  <a:srgbClr val="004080"/>
                </a:solidFill>
                <a:effectLst>
                  <a:outerShdw blurRad="38100" dist="38100" dir="2700000" algn="tl">
                    <a:srgbClr val="C0C0C0"/>
                  </a:outerShdw>
                </a:effectLst>
              </a:rPr>
              <a:t>medici di famiglia e pediatri trasmettono le loro prescrizioni, su ricetta rossa e dematerializzata, che vengono successivamente trattate da farmacisti e Centri Unici di Prenotazione delle Aziende Sanitarie per la dispensazione di farmaci e per la prenotazione di visite ed esami. </a:t>
            </a:r>
          </a:p>
        </p:txBody>
      </p:sp>
      <p:grpSp>
        <p:nvGrpSpPr>
          <p:cNvPr id="19" name="Group 26"/>
          <p:cNvGrpSpPr>
            <a:grpSpLocks/>
          </p:cNvGrpSpPr>
          <p:nvPr/>
        </p:nvGrpSpPr>
        <p:grpSpPr bwMode="auto">
          <a:xfrm>
            <a:off x="683568" y="3289991"/>
            <a:ext cx="4960938" cy="1758950"/>
            <a:chOff x="224" y="2476"/>
            <a:chExt cx="3125" cy="1108"/>
          </a:xfrm>
        </p:grpSpPr>
        <p:pic>
          <p:nvPicPr>
            <p:cNvPr id="20" name="Picture 22" descr="SIST"/>
            <p:cNvPicPr>
              <a:picLocks noChangeAspect="1" noChangeArrowheads="1"/>
            </p:cNvPicPr>
            <p:nvPr/>
          </p:nvPicPr>
          <p:blipFill>
            <a:blip r:embed="rId4">
              <a:lum contrast="4000"/>
              <a:extLst>
                <a:ext uri="{28A0092B-C50C-407E-A947-70E740481C1C}">
                  <a14:useLocalDpi xmlns:a14="http://schemas.microsoft.com/office/drawing/2010/main" val="0"/>
                </a:ext>
              </a:extLst>
            </a:blip>
            <a:srcRect/>
            <a:stretch>
              <a:fillRect/>
            </a:stretch>
          </p:blipFill>
          <p:spPr bwMode="auto">
            <a:xfrm>
              <a:off x="2789" y="2843"/>
              <a:ext cx="560"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19"/>
            <p:cNvSpPr>
              <a:spLocks noChangeArrowheads="1"/>
            </p:cNvSpPr>
            <p:nvPr/>
          </p:nvSpPr>
          <p:spPr bwMode="auto">
            <a:xfrm>
              <a:off x="1318" y="3339"/>
              <a:ext cx="1032" cy="245"/>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it-IT" sz="1800"/>
            </a:p>
          </p:txBody>
        </p:sp>
        <p:sp>
          <p:nvSpPr>
            <p:cNvPr id="22" name="Rectangle 20"/>
            <p:cNvSpPr>
              <a:spLocks noChangeArrowheads="1"/>
            </p:cNvSpPr>
            <p:nvPr/>
          </p:nvSpPr>
          <p:spPr bwMode="auto">
            <a:xfrm>
              <a:off x="1189" y="2757"/>
              <a:ext cx="120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sz="1400" b="1" dirty="0">
                  <a:solidFill>
                    <a:schemeClr val="hlink"/>
                  </a:solidFill>
                </a:rPr>
                <a:t>Cooperazione </a:t>
              </a:r>
            </a:p>
            <a:p>
              <a:pPr algn="ctr" eaLnBrk="1" hangingPunct="1"/>
              <a:r>
                <a:rPr lang="it-IT" sz="1400" b="1" dirty="0">
                  <a:solidFill>
                    <a:schemeClr val="hlink"/>
                  </a:solidFill>
                </a:rPr>
                <a:t>Applicativa/SPC</a:t>
              </a:r>
              <a:endParaRPr lang="en-GB" sz="1400" b="1" dirty="0">
                <a:solidFill>
                  <a:schemeClr val="hlink"/>
                </a:solidFill>
              </a:endParaRPr>
            </a:p>
          </p:txBody>
        </p:sp>
        <p:pic>
          <p:nvPicPr>
            <p:cNvPr id="23" name="Immagine 1" descr="http://wpop2.libero.it/cgi-bin/webmail.cgi/BodyPart?ID=Io1uDXdvsO7MR6vyWnxBfznLWW9EZ_4nP3VKix9e8Gd&amp;Act_View=1&amp;R_Folder=SU5CT1g=&amp;msgID=32093&amp;Body=2"/>
            <p:cNvPicPr>
              <a:picLocks noChangeAspect="1" noChangeArrowheads="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224" y="2961"/>
              <a:ext cx="706" cy="397"/>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5" name="Oval 24"/>
            <p:cNvSpPr>
              <a:spLocks noChangeArrowheads="1"/>
            </p:cNvSpPr>
            <p:nvPr/>
          </p:nvSpPr>
          <p:spPr bwMode="auto">
            <a:xfrm>
              <a:off x="1103" y="2729"/>
              <a:ext cx="1512" cy="395"/>
            </a:xfrm>
            <a:prstGeom prst="ellipse">
              <a:avLst/>
            </a:prstGeom>
            <a:noFill/>
            <a:ln w="38100">
              <a:solidFill>
                <a:srgbClr val="3399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it-IT" sz="1800"/>
            </a:p>
          </p:txBody>
        </p:sp>
        <p:sp>
          <p:nvSpPr>
            <p:cNvPr id="26" name="AutoShape 16"/>
            <p:cNvSpPr>
              <a:spLocks noChangeArrowheads="1"/>
            </p:cNvSpPr>
            <p:nvPr/>
          </p:nvSpPr>
          <p:spPr bwMode="auto">
            <a:xfrm rot="10800000">
              <a:off x="1706" y="2476"/>
              <a:ext cx="170" cy="274"/>
            </a:xfrm>
            <a:prstGeom prst="upDownArrow">
              <a:avLst>
                <a:gd name="adj1" fmla="val 50000"/>
                <a:gd name="adj2" fmla="val 28154"/>
              </a:avLst>
            </a:prstGeom>
            <a:solidFill>
              <a:srgbClr val="FFCC99"/>
            </a:solidFill>
            <a:ln w="9525">
              <a:solidFill>
                <a:schemeClr val="bg2"/>
              </a:solidFill>
              <a:miter lim="800000"/>
              <a:headEnd/>
              <a:tailEnd/>
            </a:ln>
          </p:spPr>
          <p:txBody>
            <a:bodyPr rot="10800000" anchor="ct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it-IT" sz="1800"/>
            </a:p>
          </p:txBody>
        </p:sp>
        <p:sp>
          <p:nvSpPr>
            <p:cNvPr id="27" name="AutoShape 16"/>
            <p:cNvSpPr>
              <a:spLocks noChangeArrowheads="1"/>
            </p:cNvSpPr>
            <p:nvPr/>
          </p:nvSpPr>
          <p:spPr bwMode="auto">
            <a:xfrm rot="10800000">
              <a:off x="1747" y="3113"/>
              <a:ext cx="130" cy="274"/>
            </a:xfrm>
            <a:prstGeom prst="upDownArrow">
              <a:avLst>
                <a:gd name="adj1" fmla="val 50000"/>
                <a:gd name="adj2" fmla="val 36816"/>
              </a:avLst>
            </a:prstGeom>
            <a:solidFill>
              <a:srgbClr val="FFCC99"/>
            </a:solidFill>
            <a:ln w="9525">
              <a:solidFill>
                <a:schemeClr val="bg2"/>
              </a:solidFill>
              <a:miter lim="800000"/>
              <a:headEnd/>
              <a:tailEnd/>
            </a:ln>
          </p:spPr>
          <p:txBody>
            <a:bodyPr rot="10800000" anchor="ct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it-IT" sz="1800"/>
            </a:p>
          </p:txBody>
        </p:sp>
        <p:sp>
          <p:nvSpPr>
            <p:cNvPr id="28" name="WordArt 25"/>
            <p:cNvSpPr>
              <a:spLocks noChangeArrowheads="1" noChangeShapeType="1" noTextEdit="1"/>
            </p:cNvSpPr>
            <p:nvPr/>
          </p:nvSpPr>
          <p:spPr bwMode="auto">
            <a:xfrm>
              <a:off x="1403" y="3381"/>
              <a:ext cx="859" cy="156"/>
            </a:xfrm>
            <a:prstGeom prst="rect">
              <a:avLst/>
            </a:prstGeom>
          </p:spPr>
          <p:txBody>
            <a:bodyPr wrap="none" fromWordArt="1">
              <a:prstTxWarp prst="textPlain">
                <a:avLst>
                  <a:gd name="adj" fmla="val 50000"/>
                </a:avLst>
              </a:prstTxWarp>
            </a:bodyPr>
            <a:lstStyle/>
            <a:p>
              <a:pPr algn="ctr"/>
              <a:r>
                <a:rPr lang="it-IT" sz="1400" kern="10">
                  <a:ln w="12700">
                    <a:solidFill>
                      <a:srgbClr val="3333CC"/>
                    </a:solidFill>
                    <a:round/>
                    <a:headEnd/>
                    <a:tailEnd/>
                  </a:ln>
                  <a:solidFill>
                    <a:srgbClr val="B2B2B2">
                      <a:alpha val="50195"/>
                    </a:srgbClr>
                  </a:solidFill>
                  <a:effectLst>
                    <a:outerShdw dist="45791" dir="2021404" algn="ctr" rotWithShape="0">
                      <a:srgbClr val="9999FF">
                        <a:alpha val="74997"/>
                      </a:srgbClr>
                    </a:outerShdw>
                  </a:effectLst>
                  <a:cs typeface="Arial" panose="020B0604020202020204" pitchFamily="34" charset="0"/>
                </a:rPr>
                <a:t>CUP Az. </a:t>
              </a:r>
            </a:p>
          </p:txBody>
        </p:sp>
        <p:sp>
          <p:nvSpPr>
            <p:cNvPr id="29" name="AutoShape 20"/>
            <p:cNvSpPr>
              <a:spLocks noChangeArrowheads="1"/>
            </p:cNvSpPr>
            <p:nvPr/>
          </p:nvSpPr>
          <p:spPr bwMode="auto">
            <a:xfrm rot="-3738864">
              <a:off x="2607" y="2841"/>
              <a:ext cx="122" cy="301"/>
            </a:xfrm>
            <a:prstGeom prst="upDownArrow">
              <a:avLst>
                <a:gd name="adj1" fmla="val 50000"/>
                <a:gd name="adj2" fmla="val 49344"/>
              </a:avLst>
            </a:prstGeom>
            <a:solidFill>
              <a:srgbClr val="FFCC99"/>
            </a:solidFill>
            <a:ln w="9525">
              <a:solidFill>
                <a:schemeClr val="bg2"/>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31" name="AutoShape 25"/>
            <p:cNvSpPr>
              <a:spLocks noChangeArrowheads="1"/>
            </p:cNvSpPr>
            <p:nvPr/>
          </p:nvSpPr>
          <p:spPr bwMode="auto">
            <a:xfrm rot="-1313399">
              <a:off x="884" y="2939"/>
              <a:ext cx="276" cy="136"/>
            </a:xfrm>
            <a:prstGeom prst="leftRightArrow">
              <a:avLst>
                <a:gd name="adj1" fmla="val 50000"/>
                <a:gd name="adj2" fmla="val 40588"/>
              </a:avLst>
            </a:prstGeom>
            <a:solidFill>
              <a:srgbClr val="FFCC99"/>
            </a:solidFill>
            <a:ln w="9525">
              <a:solidFill>
                <a:schemeClr val="bg2"/>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grpSp>
      <p:sp>
        <p:nvSpPr>
          <p:cNvPr id="32" name="CasellaDiTesto 31"/>
          <p:cNvSpPr txBox="1"/>
          <p:nvPr/>
        </p:nvSpPr>
        <p:spPr>
          <a:xfrm>
            <a:off x="5917556" y="3580504"/>
            <a:ext cx="2784200" cy="923330"/>
          </a:xfrm>
          <a:prstGeom prst="rect">
            <a:avLst/>
          </a:prstGeom>
          <a:noFill/>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sz="1200" b="1" dirty="0" smtClean="0">
                <a:solidFill>
                  <a:srgbClr val="004080"/>
                </a:solidFill>
                <a:effectLst>
                  <a:outerShdw blurRad="38100" dist="38100" dir="2700000" algn="tl">
                    <a:srgbClr val="C0C0C0"/>
                  </a:outerShdw>
                </a:effectLst>
              </a:rPr>
              <a:t>Il </a:t>
            </a:r>
            <a:r>
              <a:rPr lang="it-IT" sz="1200" b="1" dirty="0">
                <a:solidFill>
                  <a:srgbClr val="004080"/>
                </a:solidFill>
                <a:effectLst>
                  <a:outerShdw blurRad="38100" dist="38100" dir="2700000" algn="tl">
                    <a:srgbClr val="C0C0C0"/>
                  </a:outerShdw>
                </a:effectLst>
              </a:rPr>
              <a:t>Portale della Salute </a:t>
            </a:r>
            <a:r>
              <a:rPr lang="it-IT" sz="1400" b="1" dirty="0" smtClean="0">
                <a:solidFill>
                  <a:srgbClr val="C00000"/>
                </a:solidFill>
                <a:effectLst>
                  <a:outerShdw blurRad="38100" dist="38100" dir="2700000" algn="tl">
                    <a:srgbClr val="C0C0C0"/>
                  </a:outerShdw>
                </a:effectLst>
                <a:hlinkClick r:id="rId6"/>
              </a:rPr>
              <a:t>www.salute.puglia.it</a:t>
            </a:r>
            <a:r>
              <a:rPr lang="it-IT" sz="1200" b="1" dirty="0" smtClean="0">
                <a:solidFill>
                  <a:srgbClr val="004080"/>
                </a:solidFill>
                <a:effectLst>
                  <a:outerShdw blurRad="38100" dist="38100" dir="2700000" algn="tl">
                    <a:srgbClr val="C0C0C0"/>
                  </a:outerShdw>
                </a:effectLst>
              </a:rPr>
              <a:t> si </a:t>
            </a:r>
            <a:r>
              <a:rPr lang="it-IT" sz="1200" b="1" dirty="0">
                <a:solidFill>
                  <a:srgbClr val="004080"/>
                </a:solidFill>
                <a:effectLst>
                  <a:outerShdw blurRad="38100" dist="38100" dir="2700000" algn="tl">
                    <a:srgbClr val="C0C0C0"/>
                  </a:outerShdw>
                </a:effectLst>
              </a:rPr>
              <a:t>avvale da aprile 2012 del</a:t>
            </a:r>
            <a:r>
              <a:rPr lang="it-IT" sz="1200" b="1" dirty="0">
                <a:solidFill>
                  <a:srgbClr val="000099"/>
                </a:solidFill>
                <a:effectLst>
                  <a:outerShdw blurRad="38100" dist="38100" dir="2700000" algn="tl">
                    <a:srgbClr val="C0C0C0"/>
                  </a:outerShdw>
                </a:effectLst>
              </a:rPr>
              <a:t> </a:t>
            </a:r>
            <a:r>
              <a:rPr lang="it-IT" sz="1400" b="1" dirty="0">
                <a:solidFill>
                  <a:srgbClr val="CC0000"/>
                </a:solidFill>
                <a:effectLst>
                  <a:outerShdw blurRad="38100" dist="38100" dir="2700000" algn="tl">
                    <a:srgbClr val="C0C0C0"/>
                  </a:outerShdw>
                </a:effectLst>
              </a:rPr>
              <a:t>servizio </a:t>
            </a:r>
            <a:r>
              <a:rPr lang="it-IT" sz="1400" b="1" dirty="0" err="1">
                <a:solidFill>
                  <a:srgbClr val="CC0000"/>
                </a:solidFill>
                <a:effectLst>
                  <a:outerShdw blurRad="38100" dist="38100" dir="2700000" algn="tl">
                    <a:srgbClr val="C0C0C0"/>
                  </a:outerShdw>
                </a:effectLst>
              </a:rPr>
              <a:t>IdP</a:t>
            </a:r>
            <a:r>
              <a:rPr lang="it-IT" sz="1400" b="1" dirty="0">
                <a:solidFill>
                  <a:srgbClr val="CC0000"/>
                </a:solidFill>
                <a:effectLst>
                  <a:outerShdw blurRad="38100" dist="38100" dir="2700000" algn="tl">
                    <a:srgbClr val="C0C0C0"/>
                  </a:outerShdw>
                </a:effectLst>
              </a:rPr>
              <a:t> </a:t>
            </a:r>
            <a:r>
              <a:rPr lang="it-IT" sz="1400" b="1" dirty="0" smtClean="0">
                <a:solidFill>
                  <a:srgbClr val="CC0000"/>
                </a:solidFill>
                <a:effectLst>
                  <a:outerShdw blurRad="38100" dist="38100" dir="2700000" algn="tl">
                    <a:srgbClr val="C0C0C0"/>
                  </a:outerShdw>
                </a:effectLst>
              </a:rPr>
              <a:t>www.idp.regione.puglia.it</a:t>
            </a:r>
            <a:endParaRPr lang="it-IT" sz="1200" b="1" dirty="0">
              <a:solidFill>
                <a:srgbClr val="004080"/>
              </a:solidFill>
              <a:effectLst>
                <a:outerShdw blurRad="38100" dist="38100" dir="2700000" algn="tl">
                  <a:srgbClr val="C0C0C0"/>
                </a:outerShdw>
              </a:effectLst>
            </a:endParaRPr>
          </a:p>
        </p:txBody>
      </p:sp>
      <p:sp>
        <p:nvSpPr>
          <p:cNvPr id="35" name="CasellaDiTesto 34"/>
          <p:cNvSpPr txBox="1"/>
          <p:nvPr/>
        </p:nvSpPr>
        <p:spPr>
          <a:xfrm>
            <a:off x="6269749" y="4573577"/>
            <a:ext cx="1774908" cy="1015663"/>
          </a:xfrm>
          <a:prstGeom prst="rect">
            <a:avLst/>
          </a:prstGeom>
          <a:noFill/>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b="1" dirty="0" smtClean="0">
                <a:solidFill>
                  <a:srgbClr val="004080"/>
                </a:solidFill>
                <a:effectLst>
                  <a:outerShdw blurRad="38100" dist="38100" dir="2700000" algn="tl">
                    <a:srgbClr val="C0C0C0"/>
                  </a:outerShdw>
                </a:effectLst>
              </a:rPr>
              <a:t>per </a:t>
            </a:r>
            <a:r>
              <a:rPr lang="it-IT" b="1" dirty="0">
                <a:solidFill>
                  <a:srgbClr val="004080"/>
                </a:solidFill>
                <a:effectLst>
                  <a:outerShdw blurRad="38100" dist="38100" dir="2700000" algn="tl">
                    <a:srgbClr val="C0C0C0"/>
                  </a:outerShdw>
                </a:effectLst>
              </a:rPr>
              <a:t>l’accesso ai servizi in una modalità conforme alla legge e con la comodità del Single </a:t>
            </a:r>
            <a:r>
              <a:rPr lang="it-IT" b="1" dirty="0" err="1">
                <a:solidFill>
                  <a:srgbClr val="004080"/>
                </a:solidFill>
                <a:effectLst>
                  <a:outerShdw blurRad="38100" dist="38100" dir="2700000" algn="tl">
                    <a:srgbClr val="C0C0C0"/>
                  </a:outerShdw>
                </a:effectLst>
              </a:rPr>
              <a:t>Sign</a:t>
            </a:r>
            <a:r>
              <a:rPr lang="it-IT" b="1" dirty="0">
                <a:solidFill>
                  <a:srgbClr val="004080"/>
                </a:solidFill>
                <a:effectLst>
                  <a:outerShdw blurRad="38100" dist="38100" dir="2700000" algn="tl">
                    <a:srgbClr val="C0C0C0"/>
                  </a:outerShdw>
                </a:effectLst>
              </a:rPr>
              <a:t> On: una unica password per tutti i siti della PA.</a:t>
            </a:r>
          </a:p>
        </p:txBody>
      </p:sp>
      <p:pic>
        <p:nvPicPr>
          <p:cNvPr id="33" name="Immagin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723037">
            <a:off x="5163817" y="2278597"/>
            <a:ext cx="380484" cy="470169"/>
          </a:xfrm>
          <a:prstGeom prst="rect">
            <a:avLst/>
          </a:prstGeom>
        </p:spPr>
      </p:pic>
      <p:sp>
        <p:nvSpPr>
          <p:cNvPr id="34" name="CasellaDiTesto 33"/>
          <p:cNvSpPr txBox="1"/>
          <p:nvPr/>
        </p:nvSpPr>
        <p:spPr>
          <a:xfrm>
            <a:off x="5615449" y="2058868"/>
            <a:ext cx="2864975" cy="1184940"/>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a:solidFill>
                <a:schemeClr val="accent1">
                  <a:lumMod val="50000"/>
                </a:schemeClr>
              </a:solidFill>
              <a:effectLst>
                <a:outerShdw blurRad="38100" dist="38100" dir="2700000" algn="tl">
                  <a:srgbClr val="C0C0C0"/>
                </a:outerShdw>
              </a:effectLst>
              <a:latin typeface="Avenir Book"/>
            </a:endParaRPr>
          </a:p>
          <a:p>
            <a:pPr lvl="0">
              <a:spcBef>
                <a:spcPts val="600"/>
              </a:spcBef>
            </a:pPr>
            <a:r>
              <a:rPr lang="it-IT" sz="800" b="1" dirty="0">
                <a:solidFill>
                  <a:srgbClr val="C00000"/>
                </a:solidFill>
                <a:effectLst>
                  <a:outerShdw blurRad="38100" dist="38100" dir="2700000" algn="tl">
                    <a:srgbClr val="C0C0C0"/>
                  </a:outerShdw>
                </a:effectLst>
                <a:latin typeface="Avenir Book"/>
              </a:rPr>
              <a:t>97% </a:t>
            </a:r>
            <a:r>
              <a:rPr lang="it-IT" sz="800" b="1" dirty="0">
                <a:solidFill>
                  <a:schemeClr val="accent1">
                    <a:lumMod val="50000"/>
                  </a:schemeClr>
                </a:solidFill>
                <a:effectLst>
                  <a:outerShdw blurRad="38100" dist="38100" dir="2700000" algn="tl">
                    <a:srgbClr val="C0C0C0"/>
                  </a:outerShdw>
                </a:effectLst>
                <a:latin typeface="Avenir Book"/>
              </a:rPr>
              <a:t>MEDICI DI MEDICINA GENERALE E PEDIATRI COLLEGATI </a:t>
            </a:r>
            <a:r>
              <a:rPr lang="it-IT" sz="800" b="1" dirty="0" smtClean="0">
                <a:solidFill>
                  <a:srgbClr val="C00000"/>
                </a:solidFill>
                <a:effectLst>
                  <a:outerShdw blurRad="38100" dist="38100" dir="2700000" algn="tl">
                    <a:srgbClr val="C0C0C0"/>
                  </a:outerShdw>
                </a:effectLst>
                <a:latin typeface="Avenir Book"/>
              </a:rPr>
              <a:t>– </a:t>
            </a:r>
            <a:br>
              <a:rPr lang="it-IT" sz="800" b="1" dirty="0" smtClean="0">
                <a:solidFill>
                  <a:srgbClr val="C0000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116 </a:t>
            </a:r>
            <a:r>
              <a:rPr lang="it-IT" sz="800" b="1" dirty="0">
                <a:solidFill>
                  <a:schemeClr val="accent1">
                    <a:lumMod val="50000"/>
                  </a:schemeClr>
                </a:solidFill>
                <a:effectLst>
                  <a:outerShdw blurRad="38100" dist="38100" dir="2700000" algn="tl">
                    <a:srgbClr val="C0C0C0"/>
                  </a:outerShdw>
                </a:effectLst>
                <a:latin typeface="Avenir Book"/>
              </a:rPr>
              <a:t>MILIONI PRESCRIZIONI FARMACEUTICHE E SPECIALISTICHE (dal febbraio 2012 ad aprile 2015) </a:t>
            </a:r>
            <a:r>
              <a:rPr lang="it-IT" sz="800" b="1" dirty="0" smtClean="0">
                <a:solidFill>
                  <a:srgbClr val="C00000"/>
                </a:solidFill>
                <a:effectLst>
                  <a:outerShdw blurRad="38100" dist="38100" dir="2700000" algn="tl">
                    <a:srgbClr val="C0C0C0"/>
                  </a:outerShdw>
                </a:effectLst>
                <a:latin typeface="Avenir Book"/>
              </a:rPr>
              <a:t/>
            </a:r>
            <a:br>
              <a:rPr lang="it-IT" sz="800" b="1" dirty="0" smtClean="0">
                <a:solidFill>
                  <a:srgbClr val="C0000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460 </a:t>
            </a:r>
            <a:r>
              <a:rPr lang="it-IT" sz="800" b="1" dirty="0">
                <a:solidFill>
                  <a:srgbClr val="C00000"/>
                </a:solidFill>
                <a:effectLst>
                  <a:outerShdw blurRad="38100" dist="38100" dir="2700000" algn="tl">
                    <a:srgbClr val="C0C0C0"/>
                  </a:outerShdw>
                </a:effectLst>
                <a:latin typeface="Avenir Book"/>
              </a:rPr>
              <a:t>MILA </a:t>
            </a:r>
            <a:r>
              <a:rPr lang="it-IT" sz="800" b="1" dirty="0">
                <a:solidFill>
                  <a:schemeClr val="accent1">
                    <a:lumMod val="50000"/>
                  </a:schemeClr>
                </a:solidFill>
                <a:effectLst>
                  <a:outerShdw blurRad="38100" dist="38100" dir="2700000" algn="tl">
                    <a:srgbClr val="C0C0C0"/>
                  </a:outerShdw>
                </a:effectLst>
                <a:latin typeface="Avenir Book"/>
              </a:rPr>
              <a:t>PRESCRIZIONI FARMACEUTICHE DEMATERIALIZZATE (da settembre 2014 ad aprile 2015)</a:t>
            </a:r>
          </a:p>
        </p:txBody>
      </p:sp>
      <p:pic>
        <p:nvPicPr>
          <p:cNvPr id="2" name="Immagin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702" y="2262584"/>
            <a:ext cx="3635055" cy="868755"/>
          </a:xfrm>
          <a:prstGeom prst="rect">
            <a:avLst/>
          </a:prstGeom>
        </p:spPr>
      </p:pic>
    </p:spTree>
    <p:extLst>
      <p:ext uri="{BB962C8B-B14F-4D97-AF65-F5344CB8AC3E}">
        <p14:creationId xmlns:p14="http://schemas.microsoft.com/office/powerpoint/2010/main" val="2588156724"/>
      </p:ext>
    </p:extLst>
  </p:cSld>
  <p:clrMapOvr>
    <a:masterClrMapping/>
  </p:clrMapOvr>
  <p:transition advClick="0"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30" name="Figura a mano libera 107524"/>
          <p:cNvSpPr>
            <a:spLocks/>
          </p:cNvSpPr>
          <p:nvPr/>
        </p:nvSpPr>
        <p:spPr bwMode="auto">
          <a:xfrm>
            <a:off x="800100" y="5054600"/>
            <a:ext cx="6869113" cy="941388"/>
          </a:xfrm>
          <a:custGeom>
            <a:avLst/>
            <a:gdLst>
              <a:gd name="T0" fmla="*/ 0 w 6869538"/>
              <a:gd name="T1" fmla="*/ 0 h 941425"/>
              <a:gd name="T2" fmla="*/ 6132204 w 6869538"/>
              <a:gd name="T3" fmla="*/ 380925 h 941425"/>
              <a:gd name="T4" fmla="*/ 6830485 w 6869538"/>
              <a:gd name="T5" fmla="*/ 660270 h 941425"/>
              <a:gd name="T6" fmla="*/ 6817790 w 6869538"/>
              <a:gd name="T7" fmla="*/ 406320 h 941425"/>
              <a:gd name="T8" fmla="*/ 0 60000 65536"/>
              <a:gd name="T9" fmla="*/ 0 60000 65536"/>
              <a:gd name="T10" fmla="*/ 0 60000 65536"/>
              <a:gd name="T11" fmla="*/ 0 60000 65536"/>
              <a:gd name="T12" fmla="*/ 0 w 6869538"/>
              <a:gd name="T13" fmla="*/ 0 h 941425"/>
              <a:gd name="T14" fmla="*/ 6869538 w 6869538"/>
              <a:gd name="T15" fmla="*/ 941425 h 941425"/>
            </a:gdLst>
            <a:ahLst/>
            <a:cxnLst>
              <a:cxn ang="T8">
                <a:pos x="T0" y="T1"/>
              </a:cxn>
              <a:cxn ang="T9">
                <a:pos x="T2" y="T3"/>
              </a:cxn>
              <a:cxn ang="T10">
                <a:pos x="T4" y="T5"/>
              </a:cxn>
              <a:cxn ang="T11">
                <a:pos x="T6" y="T7"/>
              </a:cxn>
            </a:cxnLst>
            <a:rect l="T12" t="T13" r="T14" b="T15"/>
            <a:pathLst>
              <a:path w="6869538" h="941425">
                <a:moveTo>
                  <a:pt x="0" y="0"/>
                </a:moveTo>
                <a:lnTo>
                  <a:pt x="6134100" y="381000"/>
                </a:lnTo>
                <a:cubicBezTo>
                  <a:pt x="7272867" y="491067"/>
                  <a:pt x="6718300" y="656167"/>
                  <a:pt x="6832600" y="660400"/>
                </a:cubicBezTo>
                <a:cubicBezTo>
                  <a:pt x="6946900" y="664633"/>
                  <a:pt x="6610350" y="1435100"/>
                  <a:pt x="6819900" y="40640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67" name="CasellaDiTesto 66"/>
          <p:cNvSpPr txBox="1"/>
          <p:nvPr/>
        </p:nvSpPr>
        <p:spPr>
          <a:xfrm>
            <a:off x="468808" y="4605516"/>
            <a:ext cx="8279655" cy="1415772"/>
          </a:xfrm>
          <a:prstGeom prst="rect">
            <a:avLst/>
          </a:prstGeom>
          <a:noFill/>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r>
              <a:rPr lang="it-IT" sz="1200" b="1" dirty="0" smtClean="0">
                <a:solidFill>
                  <a:srgbClr val="004080"/>
                </a:solidFill>
                <a:effectLst>
                  <a:outerShdw blurRad="38100" dist="38100" dir="2700000" algn="tl">
                    <a:srgbClr val="C0C0C0"/>
                  </a:outerShdw>
                </a:effectLst>
              </a:rPr>
              <a:t>Per </a:t>
            </a:r>
            <a:r>
              <a:rPr lang="it-IT" sz="1200" b="1" dirty="0">
                <a:solidFill>
                  <a:srgbClr val="004080"/>
                </a:solidFill>
                <a:effectLst>
                  <a:outerShdw blurRad="38100" dist="38100" dir="2700000" algn="tl">
                    <a:srgbClr val="C0C0C0"/>
                  </a:outerShdw>
                </a:effectLst>
              </a:rPr>
              <a:t>i cittadini </a:t>
            </a:r>
            <a:r>
              <a:rPr lang="it-IT" sz="1200" b="1" dirty="0" smtClean="0">
                <a:solidFill>
                  <a:srgbClr val="004080"/>
                </a:solidFill>
                <a:effectLst>
                  <a:outerShdw blurRad="38100" dist="38100" dir="2700000" algn="tl">
                    <a:srgbClr val="C0C0C0"/>
                  </a:outerShdw>
                </a:effectLst>
              </a:rPr>
              <a:t>il</a:t>
            </a:r>
            <a:r>
              <a:rPr lang="it-IT" sz="1200" b="1" dirty="0" smtClean="0">
                <a:solidFill>
                  <a:srgbClr val="000099"/>
                </a:solidFill>
                <a:effectLst>
                  <a:outerShdw blurRad="38100" dist="38100" dir="2700000" algn="tl">
                    <a:srgbClr val="C0C0C0"/>
                  </a:outerShdw>
                </a:effectLst>
              </a:rPr>
              <a:t> </a:t>
            </a:r>
            <a:r>
              <a:rPr lang="it-IT" sz="1400" b="1" dirty="0" smtClean="0">
                <a:solidFill>
                  <a:srgbClr val="CC0000"/>
                </a:solidFill>
                <a:effectLst>
                  <a:outerShdw blurRad="38100" dist="38100" dir="2700000" algn="tl">
                    <a:srgbClr val="C0C0C0"/>
                  </a:outerShdw>
                </a:effectLst>
              </a:rPr>
              <a:t>Portale Regionale della Salute</a:t>
            </a:r>
            <a:r>
              <a:rPr lang="it-IT" sz="1200" b="1" dirty="0" smtClean="0">
                <a:solidFill>
                  <a:srgbClr val="CC0000"/>
                </a:solidFill>
                <a:effectLst>
                  <a:outerShdw blurRad="38100" dist="38100" dir="2700000" algn="tl">
                    <a:srgbClr val="C0C0C0"/>
                  </a:outerShdw>
                </a:effectLst>
              </a:rPr>
              <a:t> </a:t>
            </a:r>
            <a:r>
              <a:rPr lang="it-IT" sz="1200" b="1" dirty="0" smtClean="0">
                <a:solidFill>
                  <a:srgbClr val="000099"/>
                </a:solidFill>
                <a:effectLst>
                  <a:outerShdw blurRad="38100" dist="38100" dir="2700000" algn="tl">
                    <a:srgbClr val="C0C0C0"/>
                  </a:outerShdw>
                </a:effectLst>
              </a:rPr>
              <a:t>(</a:t>
            </a:r>
            <a:r>
              <a:rPr lang="it-IT" sz="1200" b="1" dirty="0" smtClean="0">
                <a:solidFill>
                  <a:srgbClr val="000099"/>
                </a:solidFill>
                <a:effectLst>
                  <a:outerShdw blurRad="38100" dist="38100" dir="2700000" algn="tl">
                    <a:srgbClr val="C0C0C0"/>
                  </a:outerShdw>
                </a:effectLst>
                <a:hlinkClick r:id="rId3"/>
              </a:rPr>
              <a:t>www.sanita.puglia.it</a:t>
            </a:r>
            <a:r>
              <a:rPr lang="it-IT" sz="1200" b="1" dirty="0" smtClean="0">
                <a:solidFill>
                  <a:srgbClr val="000099"/>
                </a:solidFill>
                <a:effectLst>
                  <a:outerShdw blurRad="38100" dist="38100" dir="2700000" algn="tl">
                    <a:srgbClr val="C0C0C0"/>
                  </a:outerShdw>
                </a:effectLst>
              </a:rPr>
              <a:t>) </a:t>
            </a:r>
            <a:r>
              <a:rPr lang="it-IT" sz="1200" b="1" dirty="0">
                <a:solidFill>
                  <a:srgbClr val="004080"/>
                </a:solidFill>
                <a:effectLst>
                  <a:outerShdw blurRad="38100" dist="38100" dir="2700000" algn="tl">
                    <a:srgbClr val="C0C0C0"/>
                  </a:outerShdw>
                </a:effectLst>
              </a:rPr>
              <a:t>è la porta di accesso </a:t>
            </a:r>
            <a:r>
              <a:rPr lang="it-IT" sz="1200" b="1" dirty="0" smtClean="0">
                <a:solidFill>
                  <a:srgbClr val="004080"/>
                </a:solidFill>
                <a:effectLst>
                  <a:outerShdw blurRad="38100" dist="38100" dir="2700000" algn="tl">
                    <a:srgbClr val="C0C0C0"/>
                  </a:outerShdw>
                </a:effectLst>
              </a:rPr>
              <a:t>unica </a:t>
            </a:r>
            <a:r>
              <a:rPr lang="it-IT" sz="1200" b="1" dirty="0">
                <a:solidFill>
                  <a:srgbClr val="004080"/>
                </a:solidFill>
                <a:effectLst>
                  <a:outerShdw blurRad="38100" dist="38100" dir="2700000" algn="tl">
                    <a:srgbClr val="C0C0C0"/>
                  </a:outerShdw>
                </a:effectLst>
              </a:rPr>
              <a:t>nella fruizione di servizi informativi e interattivi: </a:t>
            </a:r>
            <a:r>
              <a:rPr lang="it-IT" sz="1200" b="1" dirty="0" smtClean="0">
                <a:solidFill>
                  <a:srgbClr val="C00000"/>
                </a:solidFill>
                <a:effectLst>
                  <a:outerShdw blurRad="38100" dist="38100" dir="2700000" algn="tl">
                    <a:srgbClr val="C0C0C0"/>
                  </a:outerShdw>
                </a:effectLst>
              </a:rPr>
              <a:t>prenotazione </a:t>
            </a:r>
            <a:r>
              <a:rPr lang="it-IT" sz="1200" b="1" dirty="0">
                <a:solidFill>
                  <a:srgbClr val="C00000"/>
                </a:solidFill>
                <a:effectLst>
                  <a:outerShdw blurRad="38100" dist="38100" dir="2700000" algn="tl">
                    <a:srgbClr val="C0C0C0"/>
                  </a:outerShdw>
                </a:effectLst>
              </a:rPr>
              <a:t>e disdetta di una visita o un esame, pagamento dl ticket, scelta del Medico o del Pediatra, informazioni sulle proprie esenzioni, diario delle vaccinazioni. </a:t>
            </a:r>
            <a:r>
              <a:rPr lang="it-IT" sz="1200" b="1" dirty="0" smtClean="0">
                <a:solidFill>
                  <a:srgbClr val="004080"/>
                </a:solidFill>
                <a:effectLst>
                  <a:outerShdw blurRad="38100" dist="38100" dir="2700000" algn="tl">
                    <a:srgbClr val="C0C0C0"/>
                  </a:outerShdw>
                </a:effectLst>
              </a:rPr>
              <a:t>Presto il cittadino potrà </a:t>
            </a:r>
            <a:r>
              <a:rPr lang="it-IT" sz="1200" b="1" dirty="0">
                <a:solidFill>
                  <a:srgbClr val="004080"/>
                </a:solidFill>
                <a:effectLst>
                  <a:outerShdw blurRad="38100" dist="38100" dir="2700000" algn="tl">
                    <a:srgbClr val="C0C0C0"/>
                  </a:outerShdw>
                </a:effectLst>
              </a:rPr>
              <a:t>accedere al proprio Fascicolo sanitario elettronico e scaricare referti on-line. </a:t>
            </a:r>
            <a:endParaRPr lang="it-IT" sz="1200" b="1" dirty="0" smtClean="0">
              <a:solidFill>
                <a:srgbClr val="004080"/>
              </a:solidFill>
              <a:effectLst>
                <a:outerShdw blurRad="38100" dist="38100" dir="2700000" algn="tl">
                  <a:srgbClr val="C0C0C0"/>
                </a:outerShdw>
              </a:effectLst>
            </a:endParaRPr>
          </a:p>
          <a:p>
            <a:pPr eaLnBrk="1" hangingPunct="1"/>
            <a:r>
              <a:rPr lang="it-IT" sz="1200" b="1" dirty="0">
                <a:solidFill>
                  <a:srgbClr val="004080"/>
                </a:solidFill>
                <a:effectLst>
                  <a:outerShdw blurRad="38100" dist="38100" dir="2700000" algn="tl">
                    <a:srgbClr val="C0C0C0"/>
                  </a:outerShdw>
                </a:effectLst>
              </a:rPr>
              <a:t>Il </a:t>
            </a:r>
            <a:r>
              <a:rPr lang="it-IT" sz="1200" b="1" dirty="0">
                <a:solidFill>
                  <a:srgbClr val="CC0000"/>
                </a:solidFill>
                <a:effectLst>
                  <a:outerShdw blurRad="38100" dist="38100" dir="2700000" algn="tl">
                    <a:srgbClr val="C0C0C0"/>
                  </a:outerShdw>
                </a:effectLst>
              </a:rPr>
              <a:t>Portale Regionale della Salute</a:t>
            </a:r>
            <a:r>
              <a:rPr lang="it-IT" sz="1200" b="1" dirty="0" smtClean="0">
                <a:solidFill>
                  <a:srgbClr val="004080"/>
                </a:solidFill>
                <a:effectLst>
                  <a:outerShdw blurRad="38100" dist="38100" dir="2700000" algn="tl">
                    <a:srgbClr val="C0C0C0"/>
                  </a:outerShdw>
                </a:effectLst>
              </a:rPr>
              <a:t> </a:t>
            </a:r>
            <a:r>
              <a:rPr lang="it-IT" sz="1200" b="1" dirty="0">
                <a:solidFill>
                  <a:srgbClr val="004080"/>
                </a:solidFill>
                <a:effectLst>
                  <a:outerShdw blurRad="38100" dist="38100" dir="2700000" algn="tl">
                    <a:srgbClr val="C0C0C0"/>
                  </a:outerShdw>
                </a:effectLst>
              </a:rPr>
              <a:t>offre anche informazione qualificata sull’assistenza ospedaliera e territoriale e consente di inviare segnalazioni e richieste agli uffici relazioni con il pubblico delle aziende sanitarie. </a:t>
            </a:r>
          </a:p>
          <a:p>
            <a:pPr eaLnBrk="1" hangingPunct="1"/>
            <a:endParaRPr lang="it-IT" sz="1200" b="1" dirty="0" smtClean="0">
              <a:solidFill>
                <a:srgbClr val="004080"/>
              </a:solidFill>
              <a:effectLst>
                <a:outerShdw blurRad="38100" dist="38100" dir="2700000" algn="tl">
                  <a:srgbClr val="C0C0C0"/>
                </a:outerShdw>
              </a:effectLst>
            </a:endParaRPr>
          </a:p>
        </p:txBody>
      </p:sp>
      <p:sp>
        <p:nvSpPr>
          <p:cNvPr id="3" name="Rettangolo arrotondato 2"/>
          <p:cNvSpPr/>
          <p:nvPr/>
        </p:nvSpPr>
        <p:spPr>
          <a:xfrm>
            <a:off x="7206678" y="2021795"/>
            <a:ext cx="1388145" cy="1056420"/>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smtClean="0"/>
              <a:t>Pubblicazione Nuovo portale della Salute </a:t>
            </a:r>
          </a:p>
          <a:p>
            <a:pPr algn="ctr"/>
            <a:r>
              <a:rPr lang="it-IT" b="1" dirty="0" smtClean="0"/>
              <a:t>18 GENNAIO 2016 </a:t>
            </a:r>
            <a:endParaRPr lang="it-IT" b="1" dirty="0"/>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23037">
            <a:off x="592910" y="2458044"/>
            <a:ext cx="380484" cy="470169"/>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0"/>
            <a:ext cx="5357845" cy="4422978"/>
          </a:xfrm>
          <a:prstGeom prst="rect">
            <a:avLst/>
          </a:prstGeom>
        </p:spPr>
      </p:pic>
      <p:sp>
        <p:nvSpPr>
          <p:cNvPr id="68" name="CasellaDiTesto 67"/>
          <p:cNvSpPr txBox="1"/>
          <p:nvPr/>
        </p:nvSpPr>
        <p:spPr>
          <a:xfrm>
            <a:off x="6858000" y="3624471"/>
            <a:ext cx="2124744" cy="830997"/>
          </a:xfrm>
          <a:prstGeom prst="rect">
            <a:avLst/>
          </a:prstGeom>
          <a:noFill/>
        </p:spPr>
        <p:txBody>
          <a:bodyPr wrap="squar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r>
              <a:rPr lang="it-IT" sz="1200" b="1" dirty="0" smtClean="0">
                <a:solidFill>
                  <a:srgbClr val="C00000"/>
                </a:solidFill>
                <a:effectLst>
                  <a:outerShdw blurRad="38100" dist="38100" dir="2700000" algn="tl">
                    <a:srgbClr val="C0C0C0"/>
                  </a:outerShdw>
                </a:effectLst>
              </a:rPr>
              <a:t>Tutte </a:t>
            </a:r>
            <a:r>
              <a:rPr lang="it-IT" sz="1200" b="1" dirty="0">
                <a:solidFill>
                  <a:srgbClr val="C00000"/>
                </a:solidFill>
                <a:effectLst>
                  <a:outerShdw blurRad="38100" dist="38100" dir="2700000" algn="tl">
                    <a:srgbClr val="C0C0C0"/>
                  </a:outerShdw>
                </a:effectLst>
              </a:rPr>
              <a:t>le strutture pubbliche sanitarie regionali </a:t>
            </a:r>
            <a:endParaRPr lang="it-IT" sz="1200" b="1" dirty="0" smtClean="0">
              <a:solidFill>
                <a:srgbClr val="C00000"/>
              </a:solidFill>
              <a:effectLst>
                <a:outerShdw blurRad="38100" dist="38100" dir="2700000" algn="tl">
                  <a:srgbClr val="C0C0C0"/>
                </a:outerShdw>
              </a:effectLst>
            </a:endParaRPr>
          </a:p>
          <a:p>
            <a:pPr eaLnBrk="1" hangingPunct="1"/>
            <a:r>
              <a:rPr lang="it-IT" sz="1200" b="1" dirty="0" smtClean="0">
                <a:solidFill>
                  <a:srgbClr val="C00000"/>
                </a:solidFill>
                <a:effectLst>
                  <a:outerShdw blurRad="38100" dist="38100" dir="2700000" algn="tl">
                    <a:srgbClr val="C0C0C0"/>
                  </a:outerShdw>
                </a:effectLst>
              </a:rPr>
              <a:t>su </a:t>
            </a:r>
            <a:r>
              <a:rPr lang="it-IT" sz="1200" b="1" dirty="0">
                <a:solidFill>
                  <a:srgbClr val="C00000"/>
                </a:solidFill>
                <a:effectLst>
                  <a:outerShdw blurRad="38100" dist="38100" dir="2700000" algn="tl">
                    <a:srgbClr val="C0C0C0"/>
                  </a:outerShdw>
                </a:effectLst>
              </a:rPr>
              <a:t>Portale Salute </a:t>
            </a:r>
            <a:r>
              <a:rPr lang="it-IT" sz="1200" b="1" dirty="0" smtClean="0">
                <a:solidFill>
                  <a:srgbClr val="C00000"/>
                </a:solidFill>
                <a:effectLst>
                  <a:outerShdw blurRad="38100" dist="38100" dir="2700000" algn="tl">
                    <a:srgbClr val="C0C0C0"/>
                  </a:outerShdw>
                </a:effectLst>
              </a:rPr>
              <a:t> </a:t>
            </a:r>
          </a:p>
        </p:txBody>
      </p:sp>
      <p:sp>
        <p:nvSpPr>
          <p:cNvPr id="15" name="CasellaDiTesto 14"/>
          <p:cNvSpPr txBox="1"/>
          <p:nvPr/>
        </p:nvSpPr>
        <p:spPr>
          <a:xfrm>
            <a:off x="141967" y="2909837"/>
            <a:ext cx="2239074" cy="1431161"/>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a:solidFill>
                <a:schemeClr val="accent1">
                  <a:lumMod val="50000"/>
                </a:schemeClr>
              </a:solidFill>
              <a:effectLst>
                <a:outerShdw blurRad="38100" dist="38100" dir="2700000" algn="tl">
                  <a:srgbClr val="C0C0C0"/>
                </a:outerShdw>
              </a:effectLst>
              <a:latin typeface="Avenir Book"/>
            </a:endParaRPr>
          </a:p>
          <a:p>
            <a:pPr>
              <a:spcBef>
                <a:spcPts val="600"/>
              </a:spcBef>
            </a:pPr>
            <a:r>
              <a:rPr lang="it-IT" sz="800" b="1" dirty="0">
                <a:solidFill>
                  <a:srgbClr val="C00000"/>
                </a:solidFill>
                <a:effectLst>
                  <a:outerShdw blurRad="38100" dist="38100" dir="2700000" algn="tl">
                    <a:srgbClr val="C0C0C0"/>
                  </a:outerShdw>
                </a:effectLst>
                <a:latin typeface="Avenir Book"/>
              </a:rPr>
              <a:t>340.000</a:t>
            </a:r>
            <a:r>
              <a:rPr lang="it-IT" sz="800" b="1" dirty="0">
                <a:solidFill>
                  <a:schemeClr val="accent1">
                    <a:lumMod val="50000"/>
                  </a:schemeClr>
                </a:solidFill>
                <a:effectLst>
                  <a:outerShdw blurRad="38100" dist="38100" dir="2700000" algn="tl">
                    <a:srgbClr val="C0C0C0"/>
                  </a:outerShdw>
                </a:effectLst>
                <a:latin typeface="Avenir Book"/>
              </a:rPr>
              <a:t> ACCESSI AL PORTALE </a:t>
            </a:r>
            <a:r>
              <a:rPr lang="it-IT" sz="800" b="1" dirty="0" smtClean="0">
                <a:solidFill>
                  <a:schemeClr val="accent1">
                    <a:lumMod val="50000"/>
                  </a:schemeClr>
                </a:solidFill>
                <a:effectLst>
                  <a:outerShdw blurRad="38100" dist="38100" dir="2700000" algn="tl">
                    <a:srgbClr val="C0C0C0"/>
                  </a:outerShdw>
                </a:effectLst>
                <a:latin typeface="Avenir Book"/>
              </a:rPr>
              <a:t>SALUTE</a:t>
            </a:r>
            <a:br>
              <a:rPr lang="it-IT" sz="800" b="1" dirty="0" smtClean="0">
                <a:solidFill>
                  <a:schemeClr val="accent1">
                    <a:lumMod val="50000"/>
                  </a:schemeClr>
                </a:solidFill>
                <a:effectLst>
                  <a:outerShdw blurRad="38100" dist="38100" dir="2700000" algn="tl">
                    <a:srgbClr val="C0C0C0"/>
                  </a:outerShdw>
                </a:effectLst>
                <a:latin typeface="Avenir Book"/>
              </a:rPr>
            </a:br>
            <a:r>
              <a:rPr lang="it-IT" sz="800" b="1" dirty="0" smtClean="0">
                <a:solidFill>
                  <a:schemeClr val="accent1">
                    <a:lumMod val="50000"/>
                  </a:schemeClr>
                </a:solidFill>
                <a:effectLst>
                  <a:outerShdw blurRad="38100" dist="38100" dir="2700000" algn="tl">
                    <a:srgbClr val="C0C0C0"/>
                  </a:outerShdw>
                </a:effectLst>
                <a:latin typeface="Avenir Book"/>
              </a:rPr>
              <a:t>OLTRE </a:t>
            </a:r>
            <a:r>
              <a:rPr lang="it-IT" sz="800" b="1" dirty="0" smtClean="0">
                <a:solidFill>
                  <a:srgbClr val="C00000"/>
                </a:solidFill>
                <a:effectLst>
                  <a:outerShdw blurRad="38100" dist="38100" dir="2700000" algn="tl">
                    <a:srgbClr val="C0C0C0"/>
                  </a:outerShdw>
                </a:effectLst>
                <a:latin typeface="Avenir Book"/>
              </a:rPr>
              <a:t>9 MILA </a:t>
            </a:r>
            <a:r>
              <a:rPr lang="it-IT" sz="800" b="1" dirty="0" smtClean="0">
                <a:solidFill>
                  <a:srgbClr val="004080"/>
                </a:solidFill>
                <a:effectLst>
                  <a:outerShdw blurRad="38100" dist="38100" dir="2700000" algn="tl">
                    <a:srgbClr val="C0C0C0"/>
                  </a:outerShdw>
                </a:effectLst>
                <a:latin typeface="Avenir Book"/>
              </a:rPr>
              <a:t>CREDENZIALI </a:t>
            </a:r>
            <a:r>
              <a:rPr lang="it-IT" sz="800" b="1" dirty="0" smtClean="0">
                <a:solidFill>
                  <a:srgbClr val="C00000"/>
                </a:solidFill>
                <a:effectLst>
                  <a:outerShdw blurRad="38100" dist="38100" dir="2700000" algn="tl">
                    <a:srgbClr val="C0C0C0"/>
                  </a:outerShdw>
                </a:effectLst>
                <a:latin typeface="Avenir Book"/>
              </a:rPr>
              <a:t/>
            </a:r>
            <a:br>
              <a:rPr lang="it-IT" sz="800" b="1" dirty="0" smtClean="0">
                <a:solidFill>
                  <a:srgbClr val="C0000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6.015 </a:t>
            </a:r>
            <a:r>
              <a:rPr lang="it-IT" sz="800" b="1" dirty="0" smtClean="0">
                <a:solidFill>
                  <a:srgbClr val="004080"/>
                </a:solidFill>
                <a:effectLst>
                  <a:outerShdw blurRad="38100" dist="38100" dir="2700000" algn="tl">
                    <a:srgbClr val="C0C0C0"/>
                  </a:outerShdw>
                </a:effectLst>
                <a:latin typeface="Avenir Book"/>
              </a:rPr>
              <a:t>PRENOTAZIONI  E DISDETTE SSR </a:t>
            </a:r>
            <a:r>
              <a:rPr lang="it-IT" sz="800" b="1" dirty="0" smtClean="0">
                <a:solidFill>
                  <a:srgbClr val="C00000"/>
                </a:solidFill>
                <a:effectLst>
                  <a:outerShdw blurRad="38100" dist="38100" dir="2700000" algn="tl">
                    <a:srgbClr val="C0C0C0"/>
                  </a:outerShdw>
                </a:effectLst>
                <a:latin typeface="Avenir Book"/>
              </a:rPr>
              <a:t/>
            </a:r>
            <a:br>
              <a:rPr lang="it-IT" sz="800" b="1" dirty="0" smtClean="0">
                <a:solidFill>
                  <a:srgbClr val="C0000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1.851 </a:t>
            </a:r>
            <a:r>
              <a:rPr lang="it-IT" sz="800" b="1" dirty="0" smtClean="0">
                <a:solidFill>
                  <a:srgbClr val="004080"/>
                </a:solidFill>
                <a:effectLst>
                  <a:outerShdw blurRad="38100" dist="38100" dir="2700000" algn="tl">
                    <a:srgbClr val="C0C0C0"/>
                  </a:outerShdw>
                </a:effectLst>
                <a:latin typeface="Avenir Book"/>
              </a:rPr>
              <a:t>RICHIESTE SERVIZI  SANITARI </a:t>
            </a:r>
            <a:br>
              <a:rPr lang="it-IT" sz="800" b="1" dirty="0" smtClean="0">
                <a:solidFill>
                  <a:srgbClr val="00408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1.580 </a:t>
            </a:r>
            <a:r>
              <a:rPr lang="it-IT" sz="800" b="1" dirty="0" smtClean="0">
                <a:solidFill>
                  <a:srgbClr val="004080"/>
                </a:solidFill>
                <a:effectLst>
                  <a:outerShdw blurRad="38100" dist="38100" dir="2700000" algn="tl">
                    <a:srgbClr val="C0C0C0"/>
                  </a:outerShdw>
                </a:effectLst>
                <a:latin typeface="Avenir Book"/>
              </a:rPr>
              <a:t>TICKET  SANITARI PAGATI </a:t>
            </a:r>
            <a:br>
              <a:rPr lang="it-IT" sz="800" b="1" dirty="0" smtClean="0">
                <a:solidFill>
                  <a:srgbClr val="004080"/>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-80% </a:t>
            </a:r>
            <a:r>
              <a:rPr lang="it-IT" sz="800" b="1" dirty="0" smtClean="0">
                <a:solidFill>
                  <a:srgbClr val="004080"/>
                </a:solidFill>
                <a:effectLst>
                  <a:outerShdw blurRad="38100" dist="38100" dir="2700000" algn="tl">
                    <a:srgbClr val="C0C0C0"/>
                  </a:outerShdw>
                </a:effectLst>
                <a:latin typeface="Avenir Book"/>
              </a:rPr>
              <a:t>COSTI DI GESTIONE DEI PORTALI  SISTEMA SANITARIO REGIONALE</a:t>
            </a:r>
            <a:r>
              <a:rPr lang="it-IT" sz="800" b="1" dirty="0">
                <a:solidFill>
                  <a:srgbClr val="004080"/>
                </a:solidFill>
                <a:effectLst>
                  <a:outerShdw blurRad="38100" dist="38100" dir="2700000" algn="tl">
                    <a:srgbClr val="C0C0C0"/>
                  </a:outerShdw>
                </a:effectLst>
                <a:latin typeface="Avenir Book"/>
              </a:rPr>
              <a:t/>
            </a:r>
            <a:br>
              <a:rPr lang="it-IT" sz="800" b="1" dirty="0">
                <a:solidFill>
                  <a:srgbClr val="004080"/>
                </a:solidFill>
                <a:effectLst>
                  <a:outerShdw blurRad="38100" dist="38100" dir="2700000" algn="tl">
                    <a:srgbClr val="C0C0C0"/>
                  </a:outerShdw>
                </a:effectLst>
                <a:latin typeface="Avenir Book"/>
              </a:rPr>
            </a:br>
            <a:r>
              <a:rPr lang="it-IT" sz="800" b="1" dirty="0">
                <a:solidFill>
                  <a:srgbClr val="C00000"/>
                </a:solidFill>
                <a:effectLst>
                  <a:outerShdw blurRad="38100" dist="38100" dir="2700000" algn="tl">
                    <a:srgbClr val="C0C0C0"/>
                  </a:outerShdw>
                </a:effectLst>
                <a:latin typeface="Avenir Book"/>
              </a:rPr>
              <a:t>6.000 </a:t>
            </a:r>
            <a:r>
              <a:rPr lang="it-IT" sz="800" b="1" dirty="0">
                <a:solidFill>
                  <a:srgbClr val="004080"/>
                </a:solidFill>
                <a:effectLst>
                  <a:outerShdw blurRad="38100" dist="38100" dir="2700000" algn="tl">
                    <a:srgbClr val="C0C0C0"/>
                  </a:outerShdw>
                </a:effectLst>
                <a:latin typeface="Avenir Book"/>
              </a:rPr>
              <a:t>RICHIESTE /MESE CALL CENTER SANITA'</a:t>
            </a:r>
          </a:p>
        </p:txBody>
      </p:sp>
    </p:spTree>
    <p:extLst>
      <p:ext uri="{BB962C8B-B14F-4D97-AF65-F5344CB8AC3E}">
        <p14:creationId xmlns:p14="http://schemas.microsoft.com/office/powerpoint/2010/main" val="3628471892"/>
      </p:ext>
    </p:extLst>
  </p:cSld>
  <p:clrMapOvr>
    <a:masterClrMapping/>
  </p:clrMapOvr>
  <p:transition advClick="0"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39" name="Text Box 3"/>
          <p:cNvSpPr txBox="1">
            <a:spLocks noChangeArrowheads="1"/>
          </p:cNvSpPr>
          <p:nvPr/>
        </p:nvSpPr>
        <p:spPr bwMode="auto">
          <a:xfrm>
            <a:off x="4862452" y="1699817"/>
            <a:ext cx="3833399" cy="2354491"/>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541338" indent="-1793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sz="1400" b="1" dirty="0">
                <a:solidFill>
                  <a:srgbClr val="004080"/>
                </a:solidFill>
                <a:effectLst>
                  <a:outerShdw blurRad="38100" dist="38100" dir="2700000" algn="tl">
                    <a:srgbClr val="C0C0C0"/>
                  </a:outerShdw>
                </a:effectLst>
                <a:latin typeface="Avenir Book"/>
                <a:cs typeface="Avenir Book"/>
              </a:rPr>
              <a:t>Con </a:t>
            </a:r>
            <a:r>
              <a:rPr lang="it-IT" sz="1400" b="1" dirty="0">
                <a:solidFill>
                  <a:srgbClr val="00558F"/>
                </a:solidFill>
                <a:effectLst>
                  <a:outerShdw blurRad="38100" dist="38100" dir="2700000" algn="tl">
                    <a:srgbClr val="C0C0C0"/>
                  </a:outerShdw>
                </a:effectLst>
                <a:latin typeface="Avenir Book"/>
                <a:cs typeface="Avenir Book"/>
              </a:rPr>
              <a:t>l’interven</a:t>
            </a:r>
            <a:r>
              <a:rPr lang="it-IT" sz="1400" b="1" dirty="0">
                <a:solidFill>
                  <a:srgbClr val="004080"/>
                </a:solidFill>
                <a:effectLst>
                  <a:outerShdw blurRad="38100" dist="38100" dir="2700000" algn="tl">
                    <a:srgbClr val="C0C0C0"/>
                  </a:outerShdw>
                </a:effectLst>
                <a:latin typeface="Avenir Book"/>
                <a:cs typeface="Avenir Book"/>
              </a:rPr>
              <a:t>to Progetto pilota “Procura della Repubblica di Lecce”, già in fase di esercizio, è stato realizzato: </a:t>
            </a:r>
          </a:p>
          <a:p>
            <a:pPr lvl="1" eaLnBrk="1" hangingPunct="1">
              <a:spcBef>
                <a:spcPct val="50000"/>
              </a:spcBef>
              <a:buFontTx/>
              <a:buChar char="•"/>
            </a:pPr>
            <a:r>
              <a:rPr lang="it-IT" sz="1400" b="1" dirty="0">
                <a:solidFill>
                  <a:srgbClr val="004080"/>
                </a:solidFill>
                <a:effectLst>
                  <a:outerShdw blurRad="38100" dist="38100" dir="2700000" algn="tl">
                    <a:srgbClr val="C0C0C0"/>
                  </a:outerShdw>
                </a:effectLst>
                <a:latin typeface="Avenir Book"/>
                <a:cs typeface="Avenir Book"/>
              </a:rPr>
              <a:t>Un</a:t>
            </a:r>
            <a:r>
              <a:rPr lang="it-IT" sz="1400" b="1" dirty="0">
                <a:solidFill>
                  <a:srgbClr val="000099"/>
                </a:solidFill>
                <a:effectLst>
                  <a:outerShdw blurRad="38100" dist="38100" dir="2700000" algn="tl">
                    <a:srgbClr val="C0C0C0"/>
                  </a:outerShdw>
                </a:effectLst>
                <a:latin typeface="Avenir Book"/>
                <a:cs typeface="Avenir Book"/>
              </a:rPr>
              <a:t> </a:t>
            </a:r>
            <a:r>
              <a:rPr lang="it-IT" sz="1400" b="1" dirty="0">
                <a:solidFill>
                  <a:srgbClr val="CC3300"/>
                </a:solidFill>
                <a:effectLst>
                  <a:outerShdw blurRad="38100" dist="38100" dir="2700000" algn="tl">
                    <a:srgbClr val="C0C0C0"/>
                  </a:outerShdw>
                </a:effectLst>
                <a:latin typeface="Avenir Book"/>
                <a:cs typeface="Avenir Book"/>
              </a:rPr>
              <a:t>sistema integrato</a:t>
            </a:r>
            <a:r>
              <a:rPr lang="it-IT" sz="1400" b="1" dirty="0">
                <a:solidFill>
                  <a:srgbClr val="000099"/>
                </a:solidFill>
                <a:effectLst>
                  <a:outerShdw blurRad="38100" dist="38100" dir="2700000" algn="tl">
                    <a:srgbClr val="C0C0C0"/>
                  </a:outerShdw>
                </a:effectLst>
                <a:latin typeface="Avenir Book"/>
                <a:cs typeface="Avenir Book"/>
              </a:rPr>
              <a:t> </a:t>
            </a:r>
            <a:r>
              <a:rPr lang="it-IT" sz="1400" b="1" dirty="0">
                <a:solidFill>
                  <a:srgbClr val="004080"/>
                </a:solidFill>
                <a:effectLst>
                  <a:outerShdw blurRad="38100" dist="38100" dir="2700000" algn="tl">
                    <a:srgbClr val="C0C0C0"/>
                  </a:outerShdw>
                </a:effectLst>
                <a:latin typeface="Avenir Book"/>
                <a:cs typeface="Avenir Book"/>
              </a:rPr>
              <a:t>per creare e gestire il fascicolo penale digitale, </a:t>
            </a:r>
          </a:p>
          <a:p>
            <a:pPr lvl="1" eaLnBrk="1" hangingPunct="1">
              <a:spcBef>
                <a:spcPct val="50000"/>
              </a:spcBef>
              <a:buFontTx/>
              <a:buChar char="•"/>
            </a:pPr>
            <a:r>
              <a:rPr lang="it-IT" sz="1400" b="1" dirty="0">
                <a:solidFill>
                  <a:srgbClr val="004080"/>
                </a:solidFill>
                <a:effectLst>
                  <a:outerShdw blurRad="38100" dist="38100" dir="2700000" algn="tl">
                    <a:srgbClr val="C0C0C0"/>
                  </a:outerShdw>
                </a:effectLst>
                <a:latin typeface="Avenir Book"/>
                <a:cs typeface="Avenir Book"/>
              </a:rPr>
              <a:t>Un sistema di </a:t>
            </a:r>
            <a:r>
              <a:rPr lang="it-IT" sz="1400" b="1" dirty="0">
                <a:solidFill>
                  <a:srgbClr val="CC3300"/>
                </a:solidFill>
                <a:effectLst>
                  <a:outerShdw blurRad="38100" dist="38100" dir="2700000" algn="tl">
                    <a:srgbClr val="C0C0C0"/>
                  </a:outerShdw>
                </a:effectLst>
                <a:latin typeface="Avenir Book"/>
                <a:cs typeface="Avenir Book"/>
              </a:rPr>
              <a:t>Knowledge Management</a:t>
            </a:r>
            <a:r>
              <a:rPr lang="it-IT" sz="1400" b="1" dirty="0">
                <a:solidFill>
                  <a:srgbClr val="000099"/>
                </a:solidFill>
                <a:effectLst>
                  <a:outerShdw blurRad="38100" dist="38100" dir="2700000" algn="tl">
                    <a:srgbClr val="C0C0C0"/>
                  </a:outerShdw>
                </a:effectLst>
                <a:latin typeface="Avenir Book"/>
                <a:cs typeface="Avenir Book"/>
              </a:rPr>
              <a:t> </a:t>
            </a:r>
            <a:r>
              <a:rPr lang="it-IT" sz="1400" b="1" dirty="0">
                <a:solidFill>
                  <a:srgbClr val="004080"/>
                </a:solidFill>
                <a:effectLst>
                  <a:outerShdw blurRad="38100" dist="38100" dir="2700000" algn="tl">
                    <a:srgbClr val="C0C0C0"/>
                  </a:outerShdw>
                </a:effectLst>
                <a:latin typeface="Avenir Book"/>
                <a:cs typeface="Avenir Book"/>
              </a:rPr>
              <a:t>di ausilio alle indagini, </a:t>
            </a:r>
          </a:p>
          <a:p>
            <a:pPr lvl="1" eaLnBrk="1" hangingPunct="1">
              <a:spcBef>
                <a:spcPct val="50000"/>
              </a:spcBef>
              <a:buFontTx/>
              <a:buChar char="•"/>
            </a:pPr>
            <a:r>
              <a:rPr lang="it-IT" sz="1400" b="1" dirty="0">
                <a:solidFill>
                  <a:srgbClr val="004080"/>
                </a:solidFill>
                <a:effectLst>
                  <a:outerShdw blurRad="38100" dist="38100" dir="2700000" algn="tl">
                    <a:srgbClr val="C0C0C0"/>
                  </a:outerShdw>
                </a:effectLst>
                <a:latin typeface="Avenir Book"/>
                <a:cs typeface="Avenir Book"/>
              </a:rPr>
              <a:t>Il </a:t>
            </a:r>
            <a:r>
              <a:rPr lang="it-IT" sz="1400" b="1" dirty="0">
                <a:solidFill>
                  <a:srgbClr val="CC3300"/>
                </a:solidFill>
                <a:effectLst>
                  <a:outerShdw blurRad="38100" dist="38100" dir="2700000" algn="tl">
                    <a:srgbClr val="C0C0C0"/>
                  </a:outerShdw>
                </a:effectLst>
                <a:latin typeface="Avenir Book"/>
                <a:cs typeface="Avenir Book"/>
              </a:rPr>
              <a:t>Portale della Procura</a:t>
            </a:r>
            <a:r>
              <a:rPr lang="it-IT" sz="1400" b="1" dirty="0">
                <a:solidFill>
                  <a:srgbClr val="000099"/>
                </a:solidFill>
                <a:effectLst>
                  <a:outerShdw blurRad="38100" dist="38100" dir="2700000" algn="tl">
                    <a:srgbClr val="C0C0C0"/>
                  </a:outerShdw>
                </a:effectLst>
                <a:latin typeface="Avenir Book"/>
                <a:cs typeface="Avenir Book"/>
              </a:rPr>
              <a:t> </a:t>
            </a:r>
            <a:r>
              <a:rPr lang="it-IT" sz="1400" b="1" dirty="0">
                <a:solidFill>
                  <a:srgbClr val="004080"/>
                </a:solidFill>
                <a:effectLst>
                  <a:outerShdw blurRad="38100" dist="38100" dir="2700000" algn="tl">
                    <a:srgbClr val="C0C0C0"/>
                  </a:outerShdw>
                </a:effectLst>
                <a:latin typeface="Avenir Book"/>
                <a:cs typeface="Avenir Book"/>
              </a:rPr>
              <a:t>che eroga i servizi di e-</a:t>
            </a:r>
            <a:r>
              <a:rPr lang="it-IT" sz="1400" b="1" dirty="0" err="1">
                <a:solidFill>
                  <a:srgbClr val="004080"/>
                </a:solidFill>
                <a:effectLst>
                  <a:outerShdw blurRad="38100" dist="38100" dir="2700000" algn="tl">
                    <a:srgbClr val="C0C0C0"/>
                  </a:outerShdw>
                </a:effectLst>
                <a:latin typeface="Avenir Book"/>
                <a:cs typeface="Avenir Book"/>
              </a:rPr>
              <a:t>government</a:t>
            </a:r>
            <a:r>
              <a:rPr lang="it-IT" sz="1400" b="1" dirty="0">
                <a:solidFill>
                  <a:srgbClr val="004080"/>
                </a:solidFill>
                <a:effectLst>
                  <a:outerShdw blurRad="38100" dist="38100" dir="2700000" algn="tl">
                    <a:srgbClr val="C0C0C0"/>
                  </a:outerShdw>
                </a:effectLst>
                <a:latin typeface="Avenir Book"/>
                <a:cs typeface="Avenir Book"/>
              </a:rPr>
              <a:t>. </a:t>
            </a:r>
          </a:p>
        </p:txBody>
      </p:sp>
      <p:pic>
        <p:nvPicPr>
          <p:cNvPr id="40" name="Picture 6" descr="Bunner presentazione Aprile dettagl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8"/>
            <a:ext cx="8839200" cy="1558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 Box 10"/>
          <p:cNvSpPr txBox="1">
            <a:spLocks noChangeArrowheads="1"/>
          </p:cNvSpPr>
          <p:nvPr/>
        </p:nvSpPr>
        <p:spPr bwMode="auto">
          <a:xfrm>
            <a:off x="396382" y="1699817"/>
            <a:ext cx="3690957" cy="1200329"/>
          </a:xfrm>
          <a:prstGeom prst="rect">
            <a:avLst/>
          </a:prstGeom>
          <a:noFill/>
          <a:ln w="9525">
            <a:noFill/>
            <a:miter lim="800000"/>
            <a:headEnd/>
            <a:tailEnd/>
          </a:ln>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sz="1200" b="1" dirty="0">
                <a:solidFill>
                  <a:srgbClr val="004080"/>
                </a:solidFill>
                <a:effectLst>
                  <a:outerShdw blurRad="38100" dist="38100" dir="2700000" algn="tl">
                    <a:srgbClr val="C0C0C0"/>
                  </a:outerShdw>
                </a:effectLst>
                <a:latin typeface="Avenir Book"/>
              </a:rPr>
              <a:t>Intervento programmato dalla Regione Puglia e dal Ministero della Giustizia per supportare la Procura e il Pubblico Ministero (PM) nell’azione investigativa e per offrire all’intera Procura soluzioni innovative nei processi istituzionali interni e nelle sue interazioni sul territorio. </a:t>
            </a:r>
          </a:p>
        </p:txBody>
      </p:sp>
      <p:pic>
        <p:nvPicPr>
          <p:cNvPr id="42" name="Picture 8" descr="procu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142854"/>
            <a:ext cx="3662782" cy="2446338"/>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 Box 7"/>
          <p:cNvSpPr txBox="1">
            <a:spLocks noChangeArrowheads="1"/>
          </p:cNvSpPr>
          <p:nvPr/>
        </p:nvSpPr>
        <p:spPr bwMode="auto">
          <a:xfrm>
            <a:off x="2523253" y="5500292"/>
            <a:ext cx="6461523" cy="304800"/>
          </a:xfrm>
          <a:prstGeom prst="rect">
            <a:avLst/>
          </a:prstGeom>
          <a:noFill/>
          <a:ln w="9525">
            <a:noFill/>
            <a:miter lim="800000"/>
            <a:headEnd/>
            <a:tailEnd/>
          </a:ln>
          <a:effectLst/>
        </p:spPr>
        <p:txBody>
          <a:bodyPr wrap="square">
            <a:spAutoFit/>
          </a:bodyPr>
          <a:lstStyle/>
          <a:p>
            <a:pPr>
              <a:spcBef>
                <a:spcPct val="50000"/>
              </a:spcBef>
              <a:defRPr/>
            </a:pPr>
            <a:r>
              <a:rPr lang="it-IT" sz="1400" b="1" dirty="0">
                <a:solidFill>
                  <a:srgbClr val="CC3300"/>
                </a:solidFill>
                <a:effectLst>
                  <a:outerShdw blurRad="38100" dist="38100" dir="2700000" algn="tl">
                    <a:srgbClr val="DDDDDD"/>
                  </a:outerShdw>
                </a:effectLst>
                <a:latin typeface="Avenir Book"/>
                <a:ea typeface="ＭＳ Ｐゴシック" pitchFamily="1" charset="-128"/>
              </a:rPr>
              <a:t>Ritenuto dal Ministero della Giustizia il modello nazionale di riferimento.</a:t>
            </a:r>
          </a:p>
        </p:txBody>
      </p:sp>
      <p:pic>
        <p:nvPicPr>
          <p:cNvPr id="44" name="Picture 11" descr="procur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661" y="3500042"/>
            <a:ext cx="2321327" cy="177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23037">
            <a:off x="5679711" y="4340194"/>
            <a:ext cx="380484" cy="470169"/>
          </a:xfrm>
          <a:prstGeom prst="rect">
            <a:avLst/>
          </a:prstGeom>
        </p:spPr>
      </p:pic>
      <p:sp>
        <p:nvSpPr>
          <p:cNvPr id="12" name="CasellaDiTesto 11"/>
          <p:cNvSpPr txBox="1"/>
          <p:nvPr/>
        </p:nvSpPr>
        <p:spPr>
          <a:xfrm>
            <a:off x="6156176" y="4276558"/>
            <a:ext cx="2239074" cy="815608"/>
          </a:xfrm>
          <a:prstGeom prst="rect">
            <a:avLst/>
          </a:prstGeom>
          <a:solidFill>
            <a:srgbClr val="FCDBC0"/>
          </a:solidFill>
          <a:effectLst/>
        </p:spPr>
        <p:txBody>
          <a:bodyPr wrap="square" rtlCol="0">
            <a:spAutoFit/>
          </a:bodyPr>
          <a:lstStyle/>
          <a:p>
            <a:r>
              <a:rPr lang="it-IT" b="1" dirty="0">
                <a:solidFill>
                  <a:srgbClr val="C00000"/>
                </a:solidFill>
                <a:latin typeface="Avenir Book"/>
              </a:rPr>
              <a:t>UN PO’ DI </a:t>
            </a:r>
            <a:r>
              <a:rPr lang="it-IT" b="1" dirty="0" smtClean="0">
                <a:solidFill>
                  <a:srgbClr val="C00000"/>
                </a:solidFill>
                <a:latin typeface="Avenir Book"/>
              </a:rPr>
              <a:t>DATI</a:t>
            </a:r>
            <a:endParaRPr lang="it-IT" sz="800" b="1" dirty="0">
              <a:solidFill>
                <a:schemeClr val="accent1">
                  <a:lumMod val="50000"/>
                </a:schemeClr>
              </a:solidFill>
              <a:effectLst>
                <a:outerShdw blurRad="38100" dist="38100" dir="2700000" algn="tl">
                  <a:srgbClr val="C0C0C0"/>
                </a:outerShdw>
              </a:effectLst>
              <a:latin typeface="Avenir Book"/>
            </a:endParaRPr>
          </a:p>
          <a:p>
            <a:pPr>
              <a:spcBef>
                <a:spcPts val="600"/>
              </a:spcBef>
            </a:pPr>
            <a:r>
              <a:rPr lang="it-IT" sz="800" b="1" dirty="0" smtClean="0">
                <a:solidFill>
                  <a:srgbClr val="C00000"/>
                </a:solidFill>
                <a:effectLst>
                  <a:outerShdw blurRad="38100" dist="38100" dir="2700000" algn="tl">
                    <a:srgbClr val="C0C0C0"/>
                  </a:outerShdw>
                </a:effectLst>
                <a:latin typeface="Avenir Book"/>
              </a:rPr>
              <a:t>DA </a:t>
            </a:r>
            <a:r>
              <a:rPr lang="it-IT" sz="800" b="1" dirty="0">
                <a:solidFill>
                  <a:srgbClr val="C00000"/>
                </a:solidFill>
                <a:effectLst>
                  <a:outerShdw blurRad="38100" dist="38100" dir="2700000" algn="tl">
                    <a:srgbClr val="C0C0C0"/>
                  </a:outerShdw>
                </a:effectLst>
                <a:latin typeface="Avenir Book"/>
              </a:rPr>
              <a:t>3 ANNI A 21 GIORNI </a:t>
            </a:r>
            <a:r>
              <a:rPr lang="it-IT" sz="800" b="1" dirty="0">
                <a:solidFill>
                  <a:schemeClr val="accent1">
                    <a:lumMod val="50000"/>
                  </a:schemeClr>
                </a:solidFill>
                <a:effectLst>
                  <a:outerShdw blurRad="38100" dist="38100" dir="2700000" algn="tl">
                    <a:srgbClr val="C0C0C0"/>
                  </a:outerShdw>
                </a:effectLst>
                <a:latin typeface="Avenir Book"/>
              </a:rPr>
              <a:t>GESTIONE DECRETO PENALE </a:t>
            </a:r>
            <a:r>
              <a:rPr lang="it-IT" sz="800" b="1" dirty="0" smtClean="0">
                <a:solidFill>
                  <a:schemeClr val="accent1">
                    <a:lumMod val="50000"/>
                  </a:schemeClr>
                </a:solidFill>
                <a:effectLst>
                  <a:outerShdw blurRad="38100" dist="38100" dir="2700000" algn="tl">
                    <a:srgbClr val="C0C0C0"/>
                  </a:outerShdw>
                </a:effectLst>
                <a:latin typeface="Avenir Book"/>
              </a:rPr>
              <a:t/>
            </a:r>
            <a:br>
              <a:rPr lang="it-IT" sz="800" b="1" dirty="0" smtClean="0">
                <a:solidFill>
                  <a:schemeClr val="accent1">
                    <a:lumMod val="50000"/>
                  </a:schemeClr>
                </a:solidFill>
                <a:effectLst>
                  <a:outerShdw blurRad="38100" dist="38100" dir="2700000" algn="tl">
                    <a:srgbClr val="C0C0C0"/>
                  </a:outerShdw>
                </a:effectLst>
                <a:latin typeface="Avenir Book"/>
              </a:rPr>
            </a:br>
            <a:r>
              <a:rPr lang="it-IT" sz="800" b="1" dirty="0" smtClean="0">
                <a:solidFill>
                  <a:srgbClr val="C00000"/>
                </a:solidFill>
                <a:effectLst>
                  <a:outerShdw blurRad="38100" dist="38100" dir="2700000" algn="tl">
                    <a:srgbClr val="C0C0C0"/>
                  </a:outerShdw>
                </a:effectLst>
                <a:latin typeface="Avenir Book"/>
              </a:rPr>
              <a:t>380 </a:t>
            </a:r>
            <a:r>
              <a:rPr lang="it-IT" sz="800" b="1" dirty="0">
                <a:solidFill>
                  <a:schemeClr val="accent1">
                    <a:lumMod val="50000"/>
                  </a:schemeClr>
                </a:solidFill>
                <a:effectLst>
                  <a:outerShdw blurRad="38100" dist="38100" dir="2700000" algn="tl">
                    <a:srgbClr val="C0C0C0"/>
                  </a:outerShdw>
                </a:effectLst>
                <a:latin typeface="Avenir Book"/>
              </a:rPr>
              <a:t>TRA MAGISTRATI, CANCELLIERI, PERSONALE </a:t>
            </a:r>
            <a:r>
              <a:rPr lang="it-IT" sz="800" b="1" dirty="0" smtClean="0">
                <a:solidFill>
                  <a:schemeClr val="accent1">
                    <a:lumMod val="50000"/>
                  </a:schemeClr>
                </a:solidFill>
                <a:effectLst>
                  <a:outerShdw blurRad="38100" dist="38100" dir="2700000" algn="tl">
                    <a:srgbClr val="C0C0C0"/>
                  </a:outerShdw>
                </a:effectLst>
                <a:latin typeface="Avenir Book"/>
              </a:rPr>
              <a:t>AMMINISTRATIVO</a:t>
            </a:r>
            <a:endParaRPr lang="it-IT" sz="800" b="1" dirty="0">
              <a:solidFill>
                <a:schemeClr val="accent1">
                  <a:lumMod val="50000"/>
                </a:schemeClr>
              </a:solidFill>
              <a:effectLst>
                <a:outerShdw blurRad="38100" dist="38100" dir="2700000" algn="tl">
                  <a:srgbClr val="C0C0C0"/>
                </a:outerShdw>
              </a:effectLst>
              <a:latin typeface="Avenir Book"/>
            </a:endParaRPr>
          </a:p>
        </p:txBody>
      </p:sp>
    </p:spTree>
    <p:extLst>
      <p:ext uri="{BB962C8B-B14F-4D97-AF65-F5344CB8AC3E}">
        <p14:creationId xmlns:p14="http://schemas.microsoft.com/office/powerpoint/2010/main" val="2084142625"/>
      </p:ext>
    </p:extLst>
  </p:cSld>
  <p:clrMapOvr>
    <a:masterClrMapping/>
  </p:clrMapOvr>
  <p:transition advClick="0" advTm="1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36" name="Titolo 1"/>
          <p:cNvSpPr txBox="1">
            <a:spLocks/>
          </p:cNvSpPr>
          <p:nvPr/>
        </p:nvSpPr>
        <p:spPr bwMode="auto">
          <a:xfrm>
            <a:off x="609600" y="15496"/>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r>
              <a:rPr lang="it-IT" sz="32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cs typeface="Avenir Book"/>
              </a:rPr>
              <a:t>InnovaPuglia Organismo intermedio</a:t>
            </a:r>
            <a:br>
              <a:rPr lang="it-IT" sz="32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cs typeface="Avenir Book"/>
              </a:rPr>
            </a:br>
            <a:endParaRPr lang="it-IT" sz="3200" dirty="0" smtClean="0">
              <a:solidFill>
                <a:srgbClr val="CC0000"/>
              </a:solidFill>
              <a:latin typeface="Avenir Book"/>
              <a:ea typeface="ＭＳ Ｐゴシック" panose="020B0600070205080204" pitchFamily="34" charset="-128"/>
              <a:cs typeface="Avenir Book"/>
            </a:endParaRPr>
          </a:p>
        </p:txBody>
      </p:sp>
      <p:sp>
        <p:nvSpPr>
          <p:cNvPr id="37" name="Rectangle 2"/>
          <p:cNvSpPr>
            <a:spLocks noChangeArrowheads="1"/>
          </p:cNvSpPr>
          <p:nvPr/>
        </p:nvSpPr>
        <p:spPr bwMode="auto">
          <a:xfrm>
            <a:off x="604043" y="764704"/>
            <a:ext cx="8383588" cy="4648200"/>
          </a:xfrm>
          <a:prstGeom prst="rect">
            <a:avLst/>
          </a:prstGeom>
          <a:noFill/>
          <a:ln w="9525">
            <a:noFill/>
            <a:miter lim="800000"/>
            <a:headEnd/>
            <a:tailEnd/>
          </a:ln>
        </p:spPr>
        <p:txBody>
          <a:bodyPr/>
          <a:lstStyle>
            <a:lvl1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2pPr>
            <a:lvl3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3pPr>
            <a:lvl4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4pPr>
            <a:lvl5pPr eaLnBrk="0" hangingPunct="0">
              <a:tabLst>
                <a:tab pos="893763" algn="l"/>
              </a:tabLst>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893763" algn="l"/>
              </a:tabLst>
              <a:defRPr sz="1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1563"/>
              </a:spcBef>
            </a:pPr>
            <a:r>
              <a:rPr lang="it-IT" sz="1600" b="1" dirty="0">
                <a:solidFill>
                  <a:srgbClr val="004080"/>
                </a:solidFill>
                <a:effectLst>
                  <a:outerShdw blurRad="38100" dist="38100" dir="2700000" algn="tl">
                    <a:srgbClr val="C0C0C0"/>
                  </a:outerShdw>
                </a:effectLst>
                <a:latin typeface="Avenir Book"/>
                <a:cs typeface="Avenir Book"/>
              </a:rPr>
              <a:t>In qualità di </a:t>
            </a:r>
            <a:r>
              <a:rPr lang="it-IT" sz="1600" b="1" dirty="0">
                <a:solidFill>
                  <a:srgbClr val="CC0000"/>
                </a:solidFill>
                <a:effectLst>
                  <a:outerShdw blurRad="38100" dist="38100" dir="2700000" algn="tl">
                    <a:srgbClr val="C0C0C0"/>
                  </a:outerShdw>
                </a:effectLst>
                <a:latin typeface="Avenir Book"/>
                <a:cs typeface="Avenir Book"/>
              </a:rPr>
              <a:t>Organismo intermedio </a:t>
            </a:r>
            <a:r>
              <a:rPr lang="it-IT" sz="1600" b="1" dirty="0">
                <a:solidFill>
                  <a:srgbClr val="004080"/>
                </a:solidFill>
                <a:effectLst>
                  <a:outerShdw blurRad="38100" dist="38100" dir="2700000" algn="tl">
                    <a:srgbClr val="C0C0C0"/>
                  </a:outerShdw>
                </a:effectLst>
                <a:latin typeface="Avenir Book"/>
                <a:cs typeface="Avenir Book"/>
              </a:rPr>
              <a:t>della Regione </a:t>
            </a:r>
            <a:r>
              <a:rPr lang="it-IT" sz="1600" b="1" dirty="0" smtClean="0">
                <a:solidFill>
                  <a:srgbClr val="004080"/>
                </a:solidFill>
                <a:effectLst>
                  <a:outerShdw blurRad="38100" dist="38100" dir="2700000" algn="tl">
                    <a:srgbClr val="C0C0C0"/>
                  </a:outerShdw>
                </a:effectLst>
                <a:latin typeface="Avenir Book"/>
                <a:cs typeface="Avenir Book"/>
              </a:rPr>
              <a:t>Puglia</a:t>
            </a:r>
            <a:r>
              <a:rPr lang="it-IT" sz="1600" b="1" dirty="0">
                <a:solidFill>
                  <a:srgbClr val="004080"/>
                </a:solidFill>
                <a:effectLst>
                  <a:outerShdw blurRad="38100" dist="38100" dir="2700000" algn="tl">
                    <a:srgbClr val="C0C0C0"/>
                  </a:outerShdw>
                </a:effectLst>
                <a:latin typeface="Avenir Book"/>
                <a:cs typeface="Avenir Book"/>
              </a:rPr>
              <a:t> </a:t>
            </a:r>
            <a:r>
              <a:rPr lang="it-IT" sz="1600" b="1" dirty="0" smtClean="0">
                <a:solidFill>
                  <a:srgbClr val="004080"/>
                </a:solidFill>
                <a:effectLst>
                  <a:outerShdw blurRad="38100" dist="38100" dir="2700000" algn="tl">
                    <a:srgbClr val="C0C0C0"/>
                  </a:outerShdw>
                </a:effectLst>
                <a:latin typeface="Avenir Book"/>
                <a:cs typeface="Avenir Book"/>
              </a:rPr>
              <a:t>- </a:t>
            </a:r>
            <a:r>
              <a:rPr lang="it-IT" sz="1600" b="1" dirty="0">
                <a:solidFill>
                  <a:srgbClr val="004080"/>
                </a:solidFill>
                <a:effectLst>
                  <a:outerShdw blurRad="38100" dist="38100" dir="2700000" algn="tl">
                    <a:srgbClr val="C0C0C0"/>
                  </a:outerShdw>
                </a:effectLst>
              </a:rPr>
              <a:t>ai sensi dei regolamenti comunitari vigenti, per la realizzazione di interventi pubblici  nel campo della  ricerca e innovazione </a:t>
            </a:r>
            <a:r>
              <a:rPr lang="it-IT" sz="1600" b="1" dirty="0" smtClean="0">
                <a:solidFill>
                  <a:srgbClr val="004080"/>
                </a:solidFill>
                <a:effectLst>
                  <a:outerShdw blurRad="38100" dist="38100" dir="2700000" algn="tl">
                    <a:srgbClr val="C0C0C0"/>
                  </a:outerShdw>
                </a:effectLst>
              </a:rPr>
              <a:t>digitale - </a:t>
            </a:r>
            <a:r>
              <a:rPr lang="it-IT" sz="1600" b="1" dirty="0" smtClean="0">
                <a:solidFill>
                  <a:srgbClr val="004080"/>
                </a:solidFill>
                <a:effectLst>
                  <a:outerShdw blurRad="38100" dist="38100" dir="2700000" algn="tl">
                    <a:srgbClr val="C0C0C0"/>
                  </a:outerShdw>
                </a:effectLst>
                <a:latin typeface="Avenir Book"/>
                <a:cs typeface="Avenir Book"/>
              </a:rPr>
              <a:t>InnovaPuglia </a:t>
            </a:r>
            <a:r>
              <a:rPr lang="it-IT" sz="1600" b="1" dirty="0">
                <a:solidFill>
                  <a:srgbClr val="004080"/>
                </a:solidFill>
                <a:effectLst>
                  <a:outerShdw blurRad="38100" dist="38100" dir="2700000" algn="tl">
                    <a:srgbClr val="C0C0C0"/>
                  </a:outerShdw>
                </a:effectLst>
                <a:latin typeface="Avenir Book"/>
                <a:cs typeface="Avenir Book"/>
              </a:rPr>
              <a:t>è impegnata, con un team di circa </a:t>
            </a:r>
            <a:r>
              <a:rPr lang="it-IT" sz="1600" b="1" dirty="0">
                <a:solidFill>
                  <a:srgbClr val="CC0000"/>
                </a:solidFill>
                <a:effectLst>
                  <a:outerShdw blurRad="38100" dist="38100" dir="2700000" algn="tl">
                    <a:srgbClr val="C0C0C0"/>
                  </a:outerShdw>
                </a:effectLst>
                <a:latin typeface="Avenir Book"/>
                <a:cs typeface="Avenir Book"/>
              </a:rPr>
              <a:t>20 unità tra ingegneri, economisti e tecnici</a:t>
            </a:r>
            <a:r>
              <a:rPr lang="it-IT" sz="1600" b="1" dirty="0">
                <a:solidFill>
                  <a:srgbClr val="004080"/>
                </a:solidFill>
                <a:effectLst>
                  <a:outerShdw blurRad="38100" dist="38100" dir="2700000" algn="tl">
                    <a:srgbClr val="C0C0C0"/>
                  </a:outerShdw>
                </a:effectLst>
                <a:latin typeface="Avenir Book"/>
                <a:cs typeface="Avenir Book"/>
              </a:rPr>
              <a:t>, nella gestione e nel monitoraggio tecnico scientifico e amministrativo di oltre</a:t>
            </a:r>
            <a:r>
              <a:rPr lang="it-IT" sz="1600" b="1" dirty="0">
                <a:solidFill>
                  <a:srgbClr val="000099"/>
                </a:solidFill>
                <a:effectLst>
                  <a:outerShdw blurRad="38100" dist="38100" dir="2700000" algn="tl">
                    <a:srgbClr val="C0C0C0"/>
                  </a:outerShdw>
                </a:effectLst>
                <a:latin typeface="Avenir Book"/>
                <a:cs typeface="Avenir Book"/>
              </a:rPr>
              <a:t> </a:t>
            </a:r>
            <a:r>
              <a:rPr lang="it-IT" sz="1600" b="1" dirty="0">
                <a:solidFill>
                  <a:srgbClr val="CC0000"/>
                </a:solidFill>
                <a:effectLst>
                  <a:outerShdw blurRad="38100" dist="38100" dir="2700000" algn="tl">
                    <a:srgbClr val="C0C0C0"/>
                  </a:outerShdw>
                </a:effectLst>
                <a:latin typeface="Avenir Book"/>
                <a:cs typeface="Avenir Book"/>
              </a:rPr>
              <a:t>600 progetti di Ricerca e Sviluppo </a:t>
            </a:r>
            <a:r>
              <a:rPr lang="it-IT" sz="1600" b="1" dirty="0">
                <a:solidFill>
                  <a:srgbClr val="004080"/>
                </a:solidFill>
                <a:effectLst>
                  <a:outerShdw blurRad="38100" dist="38100" dir="2700000" algn="tl">
                    <a:srgbClr val="C0C0C0"/>
                  </a:outerShdw>
                </a:effectLst>
                <a:latin typeface="Avenir Book"/>
                <a:cs typeface="Avenir Book"/>
              </a:rPr>
              <a:t>co-finanziati dall’ente regionale.</a:t>
            </a:r>
          </a:p>
          <a:p>
            <a:pPr algn="just" eaLnBrk="1" hangingPunct="1">
              <a:spcBef>
                <a:spcPts val="1563"/>
              </a:spcBef>
            </a:pPr>
            <a:r>
              <a:rPr lang="it-IT" sz="1600" b="1" dirty="0">
                <a:solidFill>
                  <a:srgbClr val="004080"/>
                </a:solidFill>
                <a:effectLst>
                  <a:outerShdw blurRad="38100" dist="38100" dir="2700000" algn="tl">
                    <a:srgbClr val="C0C0C0"/>
                  </a:outerShdw>
                </a:effectLst>
                <a:latin typeface="Avenir Book"/>
                <a:cs typeface="Avenir Book"/>
              </a:rPr>
              <a:t>Ha gestito in via telematica, con il supporto della piattaforma </a:t>
            </a:r>
            <a:r>
              <a:rPr lang="it-IT" sz="1600" b="1" dirty="0">
                <a:solidFill>
                  <a:srgbClr val="CC0000"/>
                </a:solidFill>
                <a:effectLst>
                  <a:outerShdw blurRad="38100" dist="38100" dir="2700000" algn="tl">
                    <a:srgbClr val="C0C0C0"/>
                  </a:outerShdw>
                </a:effectLst>
                <a:latin typeface="Avenir Book"/>
                <a:cs typeface="Avenir Book"/>
              </a:rPr>
              <a:t>Sistema Puglia, l’istruttoria di circa 1.000 proposte </a:t>
            </a:r>
            <a:r>
              <a:rPr lang="it-IT" sz="1600" b="1" dirty="0">
                <a:solidFill>
                  <a:srgbClr val="004080"/>
                </a:solidFill>
                <a:effectLst>
                  <a:outerShdw blurRad="38100" dist="38100" dir="2700000" algn="tl">
                    <a:srgbClr val="C0C0C0"/>
                  </a:outerShdw>
                </a:effectLst>
                <a:latin typeface="Avenir Book"/>
                <a:cs typeface="Avenir Book"/>
              </a:rPr>
              <a:t>presentate e valutate, dal 2009 ad oggi,  nell’ambito delle nuove misure del Piano Straordinario per il Lavoro e del Servizio Innovazione e Ricerca Industriale (</a:t>
            </a:r>
            <a:r>
              <a:rPr lang="it-IT" sz="1600" b="1" dirty="0">
                <a:solidFill>
                  <a:srgbClr val="CC0000"/>
                </a:solidFill>
                <a:effectLst>
                  <a:outerShdw blurRad="38100" dist="38100" dir="2700000" algn="tl">
                    <a:srgbClr val="C0C0C0"/>
                  </a:outerShdw>
                </a:effectLst>
                <a:latin typeface="Avenir Book"/>
                <a:cs typeface="Avenir Book"/>
              </a:rPr>
              <a:t>Bando partenariati per l’Innovazione, Bando sulla diffusione delle TIC, Bando Aiuti ai Servizi</a:t>
            </a:r>
            <a:r>
              <a:rPr lang="it-IT" sz="1600" b="1" dirty="0">
                <a:solidFill>
                  <a:srgbClr val="004080"/>
                </a:solidFill>
                <a:effectLst>
                  <a:outerShdw blurRad="38100" dist="38100" dir="2700000" algn="tl">
                    <a:srgbClr val="C0C0C0"/>
                  </a:outerShdw>
                </a:effectLst>
                <a:latin typeface="Avenir Book"/>
                <a:cs typeface="Avenir Book"/>
              </a:rPr>
              <a:t>). </a:t>
            </a:r>
          </a:p>
          <a:p>
            <a:pPr algn="just" eaLnBrk="1" hangingPunct="1">
              <a:spcBef>
                <a:spcPts val="1563"/>
              </a:spcBef>
            </a:pPr>
            <a:r>
              <a:rPr lang="it-IT" sz="1600" b="1" dirty="0">
                <a:solidFill>
                  <a:srgbClr val="004080"/>
                </a:solidFill>
                <a:effectLst>
                  <a:outerShdw blurRad="38100" dist="38100" dir="2700000" algn="tl">
                    <a:srgbClr val="C0C0C0"/>
                  </a:outerShdw>
                </a:effectLst>
                <a:latin typeface="Avenir Book"/>
                <a:cs typeface="Avenir Book"/>
              </a:rPr>
              <a:t>Ha </a:t>
            </a:r>
            <a:r>
              <a:rPr lang="it-IT" sz="1600" b="1" dirty="0" smtClean="0">
                <a:solidFill>
                  <a:srgbClr val="004080"/>
                </a:solidFill>
                <a:effectLst>
                  <a:outerShdw blurRad="38100" dist="38100" dir="2700000" algn="tl">
                    <a:srgbClr val="C0C0C0"/>
                  </a:outerShdw>
                </a:effectLst>
                <a:latin typeface="Avenir Book"/>
                <a:cs typeface="Avenir Book"/>
              </a:rPr>
              <a:t>gestito il </a:t>
            </a:r>
            <a:r>
              <a:rPr lang="it-IT" sz="1600" b="1" dirty="0">
                <a:solidFill>
                  <a:srgbClr val="004080"/>
                </a:solidFill>
                <a:effectLst>
                  <a:outerShdw blurRad="38100" dist="38100" dir="2700000" algn="tl">
                    <a:srgbClr val="C0C0C0"/>
                  </a:outerShdw>
                </a:effectLst>
                <a:latin typeface="Avenir Book"/>
                <a:cs typeface="Avenir Book"/>
              </a:rPr>
              <a:t>progetto </a:t>
            </a:r>
            <a:r>
              <a:rPr lang="it-IT" sz="1600" b="1" dirty="0" err="1">
                <a:solidFill>
                  <a:srgbClr val="CC0000"/>
                </a:solidFill>
                <a:effectLst>
                  <a:outerShdw blurRad="38100" dist="38100" dir="2700000" algn="tl">
                    <a:srgbClr val="C0C0C0"/>
                  </a:outerShdw>
                </a:effectLst>
                <a:latin typeface="Avenir Book"/>
                <a:cs typeface="Avenir Book"/>
              </a:rPr>
              <a:t>Apulian</a:t>
            </a:r>
            <a:r>
              <a:rPr lang="it-IT" sz="1600" b="1" dirty="0">
                <a:solidFill>
                  <a:srgbClr val="CC0000"/>
                </a:solidFill>
                <a:effectLst>
                  <a:outerShdw blurRad="38100" dist="38100" dir="2700000" algn="tl">
                    <a:srgbClr val="C0C0C0"/>
                  </a:outerShdw>
                </a:effectLst>
                <a:latin typeface="Avenir Book"/>
                <a:cs typeface="Avenir Book"/>
              </a:rPr>
              <a:t> ICT Living Labs, </a:t>
            </a:r>
            <a:r>
              <a:rPr lang="it-IT" sz="1600" b="1" dirty="0">
                <a:solidFill>
                  <a:srgbClr val="20558B"/>
                </a:solidFill>
                <a:effectLst>
                  <a:outerShdw blurRad="38100" dist="38100" dir="2700000" algn="tl">
                    <a:srgbClr val="C0C0C0"/>
                  </a:outerShdw>
                </a:effectLst>
                <a:latin typeface="Avenir Book"/>
                <a:cs typeface="Avenir Book"/>
              </a:rPr>
              <a:t>best practice della UE, per il quale ha avviato la sperimentazione di </a:t>
            </a:r>
            <a:r>
              <a:rPr lang="it-IT" sz="1600" b="1" dirty="0" smtClean="0">
                <a:solidFill>
                  <a:srgbClr val="CC0000"/>
                </a:solidFill>
                <a:effectLst>
                  <a:outerShdw blurRad="38100" dist="38100" dir="2700000" algn="tl">
                    <a:srgbClr val="C0C0C0"/>
                  </a:outerShdw>
                </a:effectLst>
                <a:latin typeface="Avenir Book"/>
                <a:cs typeface="Avenir Book"/>
              </a:rPr>
              <a:t>78 </a:t>
            </a:r>
            <a:r>
              <a:rPr lang="it-IT" sz="1600" b="1" dirty="0">
                <a:solidFill>
                  <a:srgbClr val="CC0000"/>
                </a:solidFill>
                <a:effectLst>
                  <a:outerShdw blurRad="38100" dist="38100" dir="2700000" algn="tl">
                    <a:srgbClr val="C0C0C0"/>
                  </a:outerShdw>
                </a:effectLst>
                <a:latin typeface="Avenir Book"/>
                <a:cs typeface="Avenir Book"/>
              </a:rPr>
              <a:t>living lab</a:t>
            </a:r>
            <a:r>
              <a:rPr lang="it-IT" sz="1600" b="1" dirty="0">
                <a:solidFill>
                  <a:srgbClr val="D22A31"/>
                </a:solidFill>
                <a:effectLst>
                  <a:outerShdw blurRad="38100" dist="38100" dir="2700000" algn="tl">
                    <a:srgbClr val="C0C0C0"/>
                  </a:outerShdw>
                </a:effectLst>
                <a:latin typeface="Avenir Book"/>
                <a:cs typeface="Avenir Book"/>
              </a:rPr>
              <a:t> </a:t>
            </a:r>
            <a:r>
              <a:rPr lang="it-IT" sz="1600" b="1" dirty="0">
                <a:solidFill>
                  <a:srgbClr val="20558B"/>
                </a:solidFill>
                <a:effectLst>
                  <a:outerShdw blurRad="38100" dist="38100" dir="2700000" algn="tl">
                    <a:srgbClr val="C0C0C0"/>
                  </a:outerShdw>
                </a:effectLst>
                <a:latin typeface="Avenir Book"/>
                <a:cs typeface="Avenir Book"/>
              </a:rPr>
              <a:t>presentati da un partenariato di </a:t>
            </a:r>
            <a:r>
              <a:rPr lang="it-IT" sz="1600" b="1" dirty="0">
                <a:solidFill>
                  <a:srgbClr val="CC0000"/>
                </a:solidFill>
                <a:effectLst>
                  <a:outerShdw blurRad="38100" dist="38100" dir="2700000" algn="tl">
                    <a:srgbClr val="C0C0C0"/>
                  </a:outerShdw>
                </a:effectLst>
                <a:latin typeface="Avenir Book"/>
                <a:cs typeface="Avenir Book"/>
              </a:rPr>
              <a:t>114 </a:t>
            </a:r>
            <a:r>
              <a:rPr lang="it-IT" sz="1600" b="1" dirty="0">
                <a:solidFill>
                  <a:srgbClr val="20558B"/>
                </a:solidFill>
                <a:effectLst>
                  <a:outerShdw blurRad="38100" dist="38100" dir="2700000" algn="tl">
                    <a:srgbClr val="C0C0C0"/>
                  </a:outerShdw>
                </a:effectLst>
                <a:latin typeface="Avenir Book"/>
                <a:cs typeface="Avenir Book"/>
              </a:rPr>
              <a:t>imprese e </a:t>
            </a:r>
            <a:r>
              <a:rPr lang="it-IT" sz="1600" b="1" dirty="0">
                <a:solidFill>
                  <a:srgbClr val="CC0000"/>
                </a:solidFill>
                <a:effectLst>
                  <a:outerShdw blurRad="38100" dist="38100" dir="2700000" algn="tl">
                    <a:srgbClr val="C0C0C0"/>
                  </a:outerShdw>
                </a:effectLst>
                <a:latin typeface="Avenir Book"/>
                <a:cs typeface="Avenir Book"/>
              </a:rPr>
              <a:t>17</a:t>
            </a:r>
            <a:r>
              <a:rPr lang="it-IT" sz="1600" b="1" dirty="0">
                <a:solidFill>
                  <a:srgbClr val="20558B"/>
                </a:solidFill>
                <a:effectLst>
                  <a:outerShdw blurRad="38100" dist="38100" dir="2700000" algn="tl">
                    <a:srgbClr val="C0C0C0"/>
                  </a:outerShdw>
                </a:effectLst>
                <a:latin typeface="Avenir Book"/>
                <a:cs typeface="Avenir Book"/>
              </a:rPr>
              <a:t> enti di ricerca, sulla base di oltre </a:t>
            </a:r>
            <a:r>
              <a:rPr lang="it-IT" sz="1600" b="1" dirty="0">
                <a:solidFill>
                  <a:srgbClr val="CC0000"/>
                </a:solidFill>
                <a:effectLst>
                  <a:outerShdw blurRad="38100" dist="38100" dir="2700000" algn="tl">
                    <a:srgbClr val="C0C0C0"/>
                  </a:outerShdw>
                </a:effectLst>
                <a:latin typeface="Avenir Book"/>
                <a:cs typeface="Avenir Book"/>
              </a:rPr>
              <a:t>470 fabbisogni </a:t>
            </a:r>
            <a:r>
              <a:rPr lang="it-IT" sz="1600" b="1" dirty="0">
                <a:solidFill>
                  <a:srgbClr val="20558B"/>
                </a:solidFill>
                <a:effectLst>
                  <a:outerShdw blurRad="38100" dist="38100" dir="2700000" algn="tl">
                    <a:srgbClr val="C0C0C0"/>
                  </a:outerShdw>
                </a:effectLst>
                <a:latin typeface="Avenir Book"/>
                <a:cs typeface="Avenir Book"/>
              </a:rPr>
              <a:t>presentati da oltre </a:t>
            </a:r>
            <a:r>
              <a:rPr lang="it-IT" sz="1600" b="1" dirty="0">
                <a:solidFill>
                  <a:srgbClr val="CC0000"/>
                </a:solidFill>
                <a:effectLst>
                  <a:outerShdw blurRad="38100" dist="38100" dir="2700000" algn="tl">
                    <a:srgbClr val="C0C0C0"/>
                  </a:outerShdw>
                </a:effectLst>
                <a:latin typeface="Avenir Book"/>
                <a:cs typeface="Avenir Book"/>
              </a:rPr>
              <a:t>270</a:t>
            </a:r>
            <a:r>
              <a:rPr lang="it-IT" sz="1600" b="1" dirty="0">
                <a:solidFill>
                  <a:srgbClr val="20558B"/>
                </a:solidFill>
                <a:effectLst>
                  <a:outerShdw blurRad="38100" dist="38100" dir="2700000" algn="tl">
                    <a:srgbClr val="C0C0C0"/>
                  </a:outerShdw>
                </a:effectLst>
                <a:latin typeface="Avenir Book"/>
                <a:cs typeface="Avenir Book"/>
              </a:rPr>
              <a:t> soggetti  collettivi rappresentanti dell’utenza.</a:t>
            </a:r>
          </a:p>
          <a:p>
            <a:pPr algn="ctr" eaLnBrk="1" hangingPunct="1">
              <a:spcBef>
                <a:spcPts val="1563"/>
              </a:spcBef>
            </a:pPr>
            <a:r>
              <a:rPr lang="it-IT" sz="1800" b="1" dirty="0">
                <a:solidFill>
                  <a:srgbClr val="CC0000"/>
                </a:solidFill>
                <a:effectLst>
                  <a:outerShdw blurRad="38100" dist="38100" dir="2700000" algn="tl">
                    <a:srgbClr val="C0C0C0"/>
                  </a:outerShdw>
                </a:effectLst>
                <a:latin typeface="Avenir Book"/>
                <a:cs typeface="Avenir Book"/>
              </a:rPr>
              <a:t>L’importo complessivo dei finanziamenti è di circa 230 milioni di euro</a:t>
            </a:r>
          </a:p>
          <a:p>
            <a:pPr algn="ctr" eaLnBrk="1" hangingPunct="1">
              <a:spcBef>
                <a:spcPts val="1563"/>
              </a:spcBef>
            </a:pPr>
            <a:r>
              <a:rPr lang="it-IT" sz="1800" b="1" dirty="0">
                <a:solidFill>
                  <a:srgbClr val="CC0000"/>
                </a:solidFill>
                <a:effectLst>
                  <a:outerShdw blurRad="38100" dist="38100" dir="2700000" algn="tl">
                    <a:srgbClr val="C0C0C0"/>
                  </a:outerShdw>
                </a:effectLst>
                <a:latin typeface="Avenir Book"/>
                <a:cs typeface="Avenir Book"/>
              </a:rPr>
              <a:t>per un valore complessivo dei progetti pari a oltre 350 milioni di euro.</a:t>
            </a:r>
          </a:p>
        </p:txBody>
      </p:sp>
    </p:spTree>
    <p:extLst>
      <p:ext uri="{BB962C8B-B14F-4D97-AF65-F5344CB8AC3E}">
        <p14:creationId xmlns:p14="http://schemas.microsoft.com/office/powerpoint/2010/main" val="1253895090"/>
      </p:ext>
    </p:extLst>
  </p:cSld>
  <p:clrMapOvr>
    <a:masterClrMapping/>
  </p:clrMapOvr>
  <p:transition advClick="0" advTm="1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36" name="Titolo 1"/>
          <p:cNvSpPr txBox="1">
            <a:spLocks/>
          </p:cNvSpPr>
          <p:nvPr/>
        </p:nvSpPr>
        <p:spPr bwMode="auto">
          <a:xfrm>
            <a:off x="611560" y="45765"/>
            <a:ext cx="8229600" cy="980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r>
              <a:rPr lang="it-IT" sz="32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InnovaPuglia</a:t>
            </a:r>
            <a:r>
              <a:rPr lang="it-IT" sz="3200" b="1" dirty="0" smtClean="0">
                <a:solidFill>
                  <a:srgbClr val="CC0000"/>
                </a:solidFill>
                <a:effectLst>
                  <a:outerShdw blurRad="38100" dist="38100" dir="2700000" algn="tl">
                    <a:srgbClr val="C0C0C0"/>
                  </a:outerShdw>
                </a:effectLst>
                <a:latin typeface="Arial Rounded MT Bold" panose="020F0704030504030204" pitchFamily="34" charset="0"/>
                <a:ea typeface="ＭＳ Ｐゴシック" panose="020B0600070205080204" pitchFamily="34" charset="-128"/>
              </a:rPr>
              <a:t> Organismo intermedio</a:t>
            </a:r>
            <a:br>
              <a:rPr lang="it-IT" sz="3200" b="1" dirty="0" smtClean="0">
                <a:solidFill>
                  <a:srgbClr val="CC0000"/>
                </a:solidFill>
                <a:effectLst>
                  <a:outerShdw blurRad="38100" dist="38100" dir="2700000" algn="tl">
                    <a:srgbClr val="C0C0C0"/>
                  </a:outerShdw>
                </a:effectLst>
                <a:latin typeface="Arial Rounded MT Bold" panose="020F0704030504030204" pitchFamily="34" charset="0"/>
                <a:ea typeface="ＭＳ Ｐゴシック" panose="020B0600070205080204" pitchFamily="34" charset="-128"/>
              </a:rPr>
            </a:br>
            <a:r>
              <a:rPr lang="it-IT" sz="3200" b="1" dirty="0">
                <a:solidFill>
                  <a:srgbClr val="CC0000"/>
                </a:solidFill>
                <a:effectLst>
                  <a:outerShdw blurRad="38100" dist="38100" dir="2700000" algn="tl">
                    <a:srgbClr val="C0C0C0"/>
                  </a:outerShdw>
                </a:effectLst>
                <a:latin typeface="Arial Rounded MT Bold" panose="020F0704030504030204" pitchFamily="34" charset="0"/>
              </a:rPr>
              <a:t>Analisi del </a:t>
            </a:r>
            <a:r>
              <a:rPr lang="it-IT" sz="3200" b="1" dirty="0" smtClean="0">
                <a:solidFill>
                  <a:srgbClr val="CC0000"/>
                </a:solidFill>
                <a:effectLst>
                  <a:outerShdw blurRad="38100" dist="38100" dir="2700000" algn="tl">
                    <a:srgbClr val="C0C0C0"/>
                  </a:outerShdw>
                </a:effectLst>
                <a:latin typeface="Arial Rounded MT Bold" panose="020F0704030504030204" pitchFamily="34" charset="0"/>
              </a:rPr>
              <a:t>valore</a:t>
            </a:r>
            <a:endParaRPr lang="it-IT" sz="3200" dirty="0">
              <a:solidFill>
                <a:srgbClr val="CC0000"/>
              </a:solidFill>
            </a:endParaRPr>
          </a:p>
        </p:txBody>
      </p:sp>
      <p:graphicFrame>
        <p:nvGraphicFramePr>
          <p:cNvPr id="8" name="Group 154"/>
          <p:cNvGraphicFramePr>
            <a:graphicFrameLocks noGrp="1"/>
          </p:cNvGraphicFramePr>
          <p:nvPr>
            <p:extLst>
              <p:ext uri="{D42A27DB-BD31-4B8C-83A1-F6EECF244321}">
                <p14:modId xmlns:p14="http://schemas.microsoft.com/office/powerpoint/2010/main" val="535764763"/>
              </p:ext>
            </p:extLst>
          </p:nvPr>
        </p:nvGraphicFramePr>
        <p:xfrm>
          <a:off x="395536" y="1124744"/>
          <a:ext cx="8551862" cy="4132397"/>
        </p:xfrm>
        <a:graphic>
          <a:graphicData uri="http://schemas.openxmlformats.org/drawingml/2006/table">
            <a:tbl>
              <a:tblPr/>
              <a:tblGrid>
                <a:gridCol w="922758">
                  <a:extLst>
                    <a:ext uri="{9D8B030D-6E8A-4147-A177-3AD203B41FA5}">
                      <a16:colId xmlns="" xmlns:a16="http://schemas.microsoft.com/office/drawing/2014/main" val="20000"/>
                    </a:ext>
                  </a:extLst>
                </a:gridCol>
                <a:gridCol w="879164">
                  <a:extLst>
                    <a:ext uri="{9D8B030D-6E8A-4147-A177-3AD203B41FA5}">
                      <a16:colId xmlns="" xmlns:a16="http://schemas.microsoft.com/office/drawing/2014/main" val="20001"/>
                    </a:ext>
                  </a:extLst>
                </a:gridCol>
                <a:gridCol w="765816">
                  <a:extLst>
                    <a:ext uri="{9D8B030D-6E8A-4147-A177-3AD203B41FA5}">
                      <a16:colId xmlns="" xmlns:a16="http://schemas.microsoft.com/office/drawing/2014/main" val="20002"/>
                    </a:ext>
                  </a:extLst>
                </a:gridCol>
                <a:gridCol w="828303">
                  <a:extLst>
                    <a:ext uri="{9D8B030D-6E8A-4147-A177-3AD203B41FA5}">
                      <a16:colId xmlns="" xmlns:a16="http://schemas.microsoft.com/office/drawing/2014/main" val="20003"/>
                    </a:ext>
                  </a:extLst>
                </a:gridCol>
                <a:gridCol w="802146">
                  <a:extLst>
                    <a:ext uri="{9D8B030D-6E8A-4147-A177-3AD203B41FA5}">
                      <a16:colId xmlns="" xmlns:a16="http://schemas.microsoft.com/office/drawing/2014/main" val="20004"/>
                    </a:ext>
                  </a:extLst>
                </a:gridCol>
                <a:gridCol w="649564">
                  <a:extLst>
                    <a:ext uri="{9D8B030D-6E8A-4147-A177-3AD203B41FA5}">
                      <a16:colId xmlns="" xmlns:a16="http://schemas.microsoft.com/office/drawing/2014/main" val="20005"/>
                    </a:ext>
                  </a:extLst>
                </a:gridCol>
                <a:gridCol w="780348">
                  <a:extLst>
                    <a:ext uri="{9D8B030D-6E8A-4147-A177-3AD203B41FA5}">
                      <a16:colId xmlns="" xmlns:a16="http://schemas.microsoft.com/office/drawing/2014/main" val="20006"/>
                    </a:ext>
                  </a:extLst>
                </a:gridCol>
                <a:gridCol w="701878">
                  <a:extLst>
                    <a:ext uri="{9D8B030D-6E8A-4147-A177-3AD203B41FA5}">
                      <a16:colId xmlns="" xmlns:a16="http://schemas.microsoft.com/office/drawing/2014/main" val="20007"/>
                    </a:ext>
                  </a:extLst>
                </a:gridCol>
                <a:gridCol w="723675">
                  <a:extLst>
                    <a:ext uri="{9D8B030D-6E8A-4147-A177-3AD203B41FA5}">
                      <a16:colId xmlns="" xmlns:a16="http://schemas.microsoft.com/office/drawing/2014/main" val="20008"/>
                    </a:ext>
                  </a:extLst>
                </a:gridCol>
                <a:gridCol w="723675"/>
                <a:gridCol w="774535">
                  <a:extLst>
                    <a:ext uri="{9D8B030D-6E8A-4147-A177-3AD203B41FA5}">
                      <a16:colId xmlns="" xmlns:a16="http://schemas.microsoft.com/office/drawing/2014/main" val="20009"/>
                    </a:ext>
                  </a:extLst>
                </a:gridCol>
              </a:tblGrid>
              <a:tr h="620713">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0000"/>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1.1.2 Bando Ricerca</a:t>
                      </a:r>
                    </a:p>
                  </a:txBody>
                  <a:tcPr marL="8797" marR="8797" marT="8797" marB="0" anchor="ctr" horzOverflow="overflow">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1.1.2 Aiuti ai Servizi (I-II)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1.1.2 Passepartout (I-II)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1.2.4 Partenariati di Ricerca</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1.4.1. Bando TIC 2010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1.4.1. Bando TIC 2011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1.4.2 Bando Living Labs</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FFFFFF"/>
                          </a:solidFill>
                          <a:effectLst/>
                          <a:latin typeface="Arial" panose="020B0604020202020204" pitchFamily="34" charset="0"/>
                          <a:ea typeface="ＭＳ Ｐゴシック" panose="020B0600070205080204" pitchFamily="34" charset="-128"/>
                        </a:rPr>
                        <a:t>1.4.2 Bando Living Labs 2020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FFFFFF"/>
                          </a:solidFill>
                          <a:effectLst/>
                          <a:latin typeface="Arial" panose="020B0604020202020204" pitchFamily="34" charset="0"/>
                          <a:ea typeface="ＭＳ Ｐゴシック" panose="020B0600070205080204" pitchFamily="34" charset="-128"/>
                        </a:rPr>
                        <a:t>FSC Cluster Regionali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FFFFFF"/>
                          </a:solidFill>
                          <a:effectLst/>
                          <a:latin typeface="Arial" panose="020B0604020202020204" pitchFamily="34" charset="0"/>
                          <a:ea typeface="ＭＳ Ｐゴシック" panose="020B0600070205080204" pitchFamily="34" charset="-128"/>
                        </a:rPr>
                        <a:t>TOTALI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extLst>
                  <a:ext uri="{0D108BD9-81ED-4DB2-BD59-A6C34878D82A}">
                    <a16:rowId xmlns="" xmlns:a16="http://schemas.microsoft.com/office/drawing/2014/main" val="10000"/>
                  </a:ext>
                </a:extLst>
              </a:tr>
              <a:tr h="31908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Proposte Valutate</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294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93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159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89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176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39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56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118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923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extLst>
                  <a:ext uri="{0D108BD9-81ED-4DB2-BD59-A6C34878D82A}">
                    <a16:rowId xmlns="" xmlns:a16="http://schemas.microsoft.com/office/drawing/2014/main" val="10001"/>
                  </a:ext>
                </a:extLst>
              </a:tr>
              <a:tr h="322263">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Progetti Attuazione</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139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78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157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33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137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34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40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24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623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2"/>
                  </a:ext>
                </a:extLst>
              </a:tr>
              <a:tr h="31908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Imprese coinvolte</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139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89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175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141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157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75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114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117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916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extLst>
                  <a:ext uri="{0D108BD9-81ED-4DB2-BD59-A6C34878D82A}">
                    <a16:rowId xmlns="" xmlns:a16="http://schemas.microsoft.com/office/drawing/2014/main" val="10003"/>
                  </a:ext>
                </a:extLst>
              </a:tr>
              <a:tr h="3206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Enti ricerca coinvolti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35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56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104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4"/>
                  </a:ext>
                </a:extLst>
              </a:tr>
              <a:tr h="26352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Nuovi occupati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115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228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154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353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5"/>
                  </a:ext>
                </a:extLst>
              </a:tr>
              <a:tr h="322263">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Spesa tot. Richiesta</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€ 207.318.816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€ 8.303.060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€ 16.370.427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€ 66.491.331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€ 8.227.741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€ 15.937.618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€ 14.000.000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€ 22.457.590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€ 66.246.001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€ 359.106.583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6"/>
                  </a:ext>
                </a:extLst>
              </a:tr>
              <a:tr h="31908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Spesa tot. Ammessa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€ 128.493.016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€ 6.228.824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€ 12.251.038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€ 33.499.179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€ 8.217.741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€ 13.385.951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€ 14.000.000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€ 21.262.284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€ 54.727.097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€ 237.338.033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extLst>
                  <a:ext uri="{0D108BD9-81ED-4DB2-BD59-A6C34878D82A}">
                    <a16:rowId xmlns="" xmlns:a16="http://schemas.microsoft.com/office/drawing/2014/main" val="10007"/>
                  </a:ext>
                </a:extLst>
              </a:tr>
              <a:tr h="3206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Contributo tot. Richiesto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€ 75.853.671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€ 4.726.988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€ 9.315.840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€ 43.395.136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€ 4.113.870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€ 7.968.809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€ 8.000.000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€ 12.743.019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€ 45.199.556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€ 166.117.333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8"/>
                  </a:ext>
                </a:extLst>
              </a:tr>
              <a:tr h="3206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Contributo tot. Ammesso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€ 44.906.760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€ 3.542.196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€ 6.976.706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€ 21.857.000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€ 4.108.870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€ 6.692.976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€ 8.000.000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€ 12.025.836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€ 36.237.707</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CC0000"/>
                          </a:solidFill>
                          <a:effectLst/>
                          <a:latin typeface="Arial" panose="020B0604020202020204" pitchFamily="34" charset="0"/>
                          <a:ea typeface="ＭＳ Ｐゴシック" panose="020B0600070205080204" pitchFamily="34" charset="-128"/>
                        </a:rPr>
                        <a:t>€ 108.110.344</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extLst>
                  <a:ext uri="{0D108BD9-81ED-4DB2-BD59-A6C34878D82A}">
                    <a16:rowId xmlns="" xmlns:a16="http://schemas.microsoft.com/office/drawing/2014/main" val="10009"/>
                  </a:ext>
                </a:extLst>
              </a:tr>
              <a:tr h="3206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medio documenti</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34.750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13.795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25.000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21.996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4.030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24.335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20.000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25.000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25.000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CC0000"/>
                          </a:solidFill>
                          <a:effectLst/>
                          <a:latin typeface="Arial" panose="020B0604020202020204" pitchFamily="34" charset="0"/>
                          <a:ea typeface="ＭＳ Ｐゴシック" panose="020B0600070205080204" pitchFamily="34" charset="-128"/>
                        </a:rPr>
                        <a:t>148.906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10"/>
                  </a:ext>
                </a:extLst>
              </a:tr>
              <a:tr h="26352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FFFFFF"/>
                          </a:solidFill>
                          <a:effectLst/>
                          <a:latin typeface="Arial" panose="020B0604020202020204" pitchFamily="34" charset="0"/>
                          <a:ea typeface="ＭＳ Ｐゴシック" panose="020B0600070205080204" pitchFamily="34" charset="-128"/>
                        </a:rPr>
                        <a:t>N. attuale  Gbyte  </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20558B"/>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147,13</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0,8</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2</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13,01</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10,76</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7,89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 10</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chemeClr val="accent2"/>
                          </a:solidFill>
                          <a:effectLst/>
                          <a:latin typeface="Arial" panose="020B0604020202020204" pitchFamily="34" charset="0"/>
                          <a:ea typeface="ＭＳ Ｐゴシック" panose="020B0600070205080204" pitchFamily="34" charset="-128"/>
                        </a:rPr>
                        <a:t>15</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accent2"/>
                          </a:solidFill>
                          <a:effectLst/>
                          <a:latin typeface="Arial" panose="020B0604020202020204" pitchFamily="34" charset="0"/>
                          <a:ea typeface="ＭＳ Ｐゴシック" panose="020B0600070205080204" pitchFamily="34" charset="-128"/>
                        </a:rPr>
                        <a:t>12</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CC0000"/>
                          </a:solidFill>
                          <a:effectLst/>
                          <a:latin typeface="Arial" panose="020B0604020202020204" pitchFamily="34" charset="0"/>
                          <a:ea typeface="ＭＳ Ｐゴシック" panose="020B0600070205080204" pitchFamily="34" charset="-128"/>
                        </a:rPr>
                        <a:t>196,59</a:t>
                      </a:r>
                    </a:p>
                  </a:txBody>
                  <a:tcPr marL="8797" marR="8797" marT="8797" marB="0"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C0C0C0">
                        <a:alpha val="50195"/>
                      </a:srgbClr>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745592872"/>
      </p:ext>
    </p:extLst>
  </p:cSld>
  <p:clrMapOvr>
    <a:masterClrMapping/>
  </p:clrMapOvr>
  <p:transition advClick="0" advTm="1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8" name="Rectangle 2"/>
          <p:cNvSpPr txBox="1">
            <a:spLocks noChangeArrowheads="1"/>
          </p:cNvSpPr>
          <p:nvPr/>
        </p:nvSpPr>
        <p:spPr bwMode="auto">
          <a:xfrm>
            <a:off x="457200" y="274638"/>
            <a:ext cx="8229600" cy="1143000"/>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r>
              <a:rPr lang="en-US" sz="28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Living </a:t>
            </a:r>
            <a:r>
              <a:rPr lang="en-US" sz="2800" b="1" dirty="0" err="1" smtClean="0">
                <a:solidFill>
                  <a:srgbClr val="CC0000"/>
                </a:solidFill>
                <a:effectLst>
                  <a:outerShdw blurRad="38100" dist="38100" dir="2700000" algn="tl">
                    <a:srgbClr val="C0C0C0"/>
                  </a:outerShdw>
                </a:effectLst>
                <a:latin typeface="Avenir Book"/>
                <a:ea typeface="ＭＳ Ｐゴシック" panose="020B0600070205080204" pitchFamily="34" charset="-128"/>
              </a:rPr>
              <a:t>Labs</a:t>
            </a:r>
            <a:r>
              <a:rPr lang="en-US" sz="2800" b="1" baseline="30000" dirty="0" err="1" smtClean="0">
                <a:solidFill>
                  <a:srgbClr val="CC0000"/>
                </a:solidFill>
                <a:effectLst>
                  <a:outerShdw blurRad="38100" dist="38100" dir="2700000" algn="tl">
                    <a:srgbClr val="C0C0C0"/>
                  </a:outerShdw>
                </a:effectLst>
                <a:latin typeface="Avenir Book"/>
                <a:ea typeface="ＭＳ Ｐゴシック" panose="020B0600070205080204" pitchFamily="34" charset="-128"/>
              </a:rPr>
              <a:t>ict</a:t>
            </a:r>
            <a:r>
              <a:rPr lang="en-US" sz="2800" b="1" baseline="30000"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 </a:t>
            </a:r>
            <a:r>
              <a:rPr lang="en-US" sz="28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  Apulia innovation in progress (</a:t>
            </a:r>
            <a:r>
              <a:rPr lang="it-IT" sz="2800" b="1" dirty="0" err="1" smtClean="0">
                <a:solidFill>
                  <a:srgbClr val="CC0000"/>
                </a:solidFill>
                <a:effectLst>
                  <a:outerShdw blurRad="38100" dist="38100" dir="2700000" algn="tl">
                    <a:srgbClr val="C0C0C0"/>
                  </a:outerShdw>
                </a:effectLst>
                <a:latin typeface="Avenir Book"/>
                <a:ea typeface="ＭＳ Ｐゴシック" panose="020B0600070205080204" pitchFamily="34" charset="-128"/>
              </a:rPr>
              <a:t>Apulian</a:t>
            </a:r>
            <a:r>
              <a:rPr lang="it-IT" sz="28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 Living </a:t>
            </a:r>
            <a:r>
              <a:rPr lang="it-IT" sz="2800" b="1" dirty="0" err="1" smtClean="0">
                <a:solidFill>
                  <a:srgbClr val="CC0000"/>
                </a:solidFill>
                <a:effectLst>
                  <a:outerShdw blurRad="38100" dist="38100" dir="2700000" algn="tl">
                    <a:srgbClr val="C0C0C0"/>
                  </a:outerShdw>
                </a:effectLst>
                <a:latin typeface="Avenir Book"/>
                <a:ea typeface="ＭＳ Ｐゴシック" panose="020B0600070205080204" pitchFamily="34" charset="-128"/>
              </a:rPr>
              <a:t>Labs</a:t>
            </a:r>
            <a:r>
              <a:rPr lang="it-IT" sz="2800"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 ICT)</a:t>
            </a:r>
          </a:p>
        </p:txBody>
      </p:sp>
      <p:pic>
        <p:nvPicPr>
          <p:cNvPr id="9" name="Picture 5" descr="marchiologo_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081338"/>
            <a:ext cx="2184400" cy="142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6"/>
          <p:cNvSpPr txBox="1">
            <a:spLocks noChangeArrowheads="1"/>
          </p:cNvSpPr>
          <p:nvPr/>
        </p:nvSpPr>
        <p:spPr bwMode="auto">
          <a:xfrm>
            <a:off x="2843213" y="3357563"/>
            <a:ext cx="6027737" cy="2462213"/>
          </a:xfrm>
          <a:prstGeom prst="rect">
            <a:avLst/>
          </a:prstGeom>
          <a:noFill/>
          <a:ln w="9525">
            <a:noFill/>
            <a:miter lim="800000"/>
            <a:headEnd/>
            <a:tailEnd/>
          </a:ln>
          <a:effectLst/>
        </p:spPr>
        <p:txBody>
          <a:bodyPr>
            <a:spAutoFit/>
          </a:bodyPr>
          <a:lstStyle>
            <a:lvl1pPr marL="266700" indent="-266700"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400" b="1" dirty="0">
                <a:solidFill>
                  <a:srgbClr val="004080"/>
                </a:solidFill>
                <a:effectLst>
                  <a:outerShdw blurRad="38100" dist="38100" dir="2700000" algn="tl">
                    <a:srgbClr val="C0C0C0"/>
                  </a:outerShdw>
                </a:effectLst>
                <a:latin typeface="Avenir Book"/>
                <a:cs typeface="Avenir Book"/>
              </a:rPr>
              <a:t>Il progetto ha l’obiettivo di creare una “Smart Community”, un luogo reale e virtuale di confronto e di scambio dove:</a:t>
            </a:r>
          </a:p>
          <a:p>
            <a:pPr>
              <a:buFontTx/>
              <a:buBlip>
                <a:blip r:embed="rId4"/>
              </a:buBlip>
            </a:pPr>
            <a:r>
              <a:rPr lang="it-IT" sz="1400" b="1" dirty="0">
                <a:solidFill>
                  <a:srgbClr val="004080"/>
                </a:solidFill>
                <a:effectLst>
                  <a:outerShdw blurRad="38100" dist="38100" dir="2700000" algn="tl">
                    <a:srgbClr val="C0C0C0"/>
                  </a:outerShdw>
                </a:effectLst>
                <a:latin typeface="Avenir Book"/>
                <a:cs typeface="Avenir Book"/>
              </a:rPr>
              <a:t>Proporre idee e progetti innovativi</a:t>
            </a:r>
          </a:p>
          <a:p>
            <a:pPr>
              <a:buFontTx/>
              <a:buBlip>
                <a:blip r:embed="rId4"/>
              </a:buBlip>
            </a:pPr>
            <a:r>
              <a:rPr lang="it-IT" sz="1400" b="1" dirty="0">
                <a:solidFill>
                  <a:srgbClr val="004080"/>
                </a:solidFill>
                <a:effectLst>
                  <a:outerShdw blurRad="38100" dist="38100" dir="2700000" algn="tl">
                    <a:srgbClr val="C0C0C0"/>
                  </a:outerShdw>
                </a:effectLst>
                <a:latin typeface="Avenir Book"/>
                <a:cs typeface="Avenir Book"/>
              </a:rPr>
              <a:t>Discutere dei fabbisogni emersi per meglio precisarli e per arricchirli con altre esigenze</a:t>
            </a:r>
          </a:p>
          <a:p>
            <a:pPr>
              <a:buFontTx/>
              <a:buBlip>
                <a:blip r:embed="rId4"/>
              </a:buBlip>
            </a:pPr>
            <a:r>
              <a:rPr lang="it-IT" sz="1400" b="1" dirty="0">
                <a:solidFill>
                  <a:srgbClr val="004080"/>
                </a:solidFill>
                <a:effectLst>
                  <a:outerShdw blurRad="38100" dist="38100" dir="2700000" algn="tl">
                    <a:srgbClr val="C0C0C0"/>
                  </a:outerShdw>
                </a:effectLst>
                <a:latin typeface="Avenir Book"/>
                <a:cs typeface="Avenir Book"/>
              </a:rPr>
              <a:t>Ricercare partner tecnologici e scientifici per lo sviluppo di soluzioni digitali innovative</a:t>
            </a:r>
          </a:p>
          <a:p>
            <a:pPr>
              <a:buFontTx/>
              <a:buBlip>
                <a:blip r:embed="rId4"/>
              </a:buBlip>
            </a:pPr>
            <a:r>
              <a:rPr lang="it-IT" sz="1400" b="1" dirty="0">
                <a:solidFill>
                  <a:srgbClr val="004080"/>
                </a:solidFill>
                <a:effectLst>
                  <a:outerShdw blurRad="38100" dist="38100" dir="2700000" algn="tl">
                    <a:srgbClr val="C0C0C0"/>
                  </a:outerShdw>
                </a:effectLst>
                <a:latin typeface="Avenir Book"/>
                <a:cs typeface="Avenir Book"/>
              </a:rPr>
              <a:t>Valorizzare i risultati dei progetti di ricerca e innovazione finanziati dalla Regione Puglia</a:t>
            </a:r>
          </a:p>
          <a:p>
            <a:pPr>
              <a:buFontTx/>
              <a:buBlip>
                <a:blip r:embed="rId4"/>
              </a:buBlip>
            </a:pPr>
            <a:r>
              <a:rPr lang="it-IT" sz="1400" b="1" dirty="0">
                <a:solidFill>
                  <a:srgbClr val="004080"/>
                </a:solidFill>
                <a:effectLst>
                  <a:outerShdw blurRad="38100" dist="38100" dir="2700000" algn="tl">
                    <a:srgbClr val="C0C0C0"/>
                  </a:outerShdw>
                </a:effectLst>
                <a:latin typeface="Avenir Book"/>
                <a:cs typeface="Avenir Book"/>
              </a:rPr>
              <a:t>Condividere le esperienze di ciascun living lab a livello nazionale ed europeo per la definizione e lo sviluppo di best practices.</a:t>
            </a:r>
          </a:p>
        </p:txBody>
      </p:sp>
      <p:sp>
        <p:nvSpPr>
          <p:cNvPr id="11" name="Text Box 7"/>
          <p:cNvSpPr txBox="1">
            <a:spLocks noChangeArrowheads="1"/>
          </p:cNvSpPr>
          <p:nvPr/>
        </p:nvSpPr>
        <p:spPr bwMode="auto">
          <a:xfrm>
            <a:off x="360363" y="1412875"/>
            <a:ext cx="8675687" cy="1803400"/>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just">
              <a:spcBef>
                <a:spcPct val="50000"/>
              </a:spcBef>
            </a:pPr>
            <a:r>
              <a:rPr lang="it-IT" sz="1600" b="1" dirty="0">
                <a:solidFill>
                  <a:srgbClr val="095B93"/>
                </a:solidFill>
                <a:effectLst>
                  <a:outerShdw blurRad="38100" dist="38100" dir="2700000" algn="tl">
                    <a:srgbClr val="C0C0C0"/>
                  </a:outerShdw>
                </a:effectLst>
                <a:latin typeface="Avenir Book"/>
                <a:cs typeface="Avenir Book"/>
              </a:rPr>
              <a:t>“Living Labs” è un </a:t>
            </a:r>
            <a:r>
              <a:rPr lang="it-IT" sz="1600" b="1" dirty="0">
                <a:solidFill>
                  <a:srgbClr val="CC0000"/>
                </a:solidFill>
                <a:effectLst>
                  <a:outerShdw blurRad="38100" dist="38100" dir="2700000" algn="tl">
                    <a:srgbClr val="C0C0C0"/>
                  </a:outerShdw>
                </a:effectLst>
                <a:latin typeface="Avenir Book"/>
                <a:cs typeface="Avenir Book"/>
              </a:rPr>
              <a:t>nuovo approccio </a:t>
            </a:r>
            <a:r>
              <a:rPr lang="it-IT" sz="1600" b="1" dirty="0">
                <a:solidFill>
                  <a:srgbClr val="095B93"/>
                </a:solidFill>
                <a:effectLst>
                  <a:outerShdw blurRad="38100" dist="38100" dir="2700000" algn="tl">
                    <a:srgbClr val="C0C0C0"/>
                  </a:outerShdw>
                </a:effectLst>
                <a:latin typeface="Avenir Book"/>
                <a:cs typeface="Avenir Book"/>
              </a:rPr>
              <a:t>nelle attività di ricerca che consente agli utilizzatori di partecipare allo sviluppo e alla sperimentazione di soluzioni innovative destinate agli abitanti di uno specifico territorio. Attraverso lo scambio di conoscenze e l’aggregazione fra ricercatori, imprese e gruppi organizzati di cittadini, si sperimentano soluzioni tecnologiche innovative. La Regione Puglia con </a:t>
            </a:r>
            <a:r>
              <a:rPr lang="it-IT" sz="1600" b="1" dirty="0">
                <a:solidFill>
                  <a:srgbClr val="CC0000"/>
                </a:solidFill>
                <a:effectLst>
                  <a:outerShdw blurRad="38100" dist="38100" dir="2700000" algn="tl">
                    <a:srgbClr val="C0C0C0"/>
                  </a:outerShdw>
                </a:effectLst>
                <a:latin typeface="Avenir Book"/>
                <a:cs typeface="Avenir Book"/>
              </a:rPr>
              <a:t>“</a:t>
            </a:r>
            <a:r>
              <a:rPr lang="it-IT" sz="1600" b="1" dirty="0" err="1">
                <a:solidFill>
                  <a:srgbClr val="CC0000"/>
                </a:solidFill>
                <a:effectLst>
                  <a:outerShdw blurRad="38100" dist="38100" dir="2700000" algn="tl">
                    <a:srgbClr val="C0C0C0"/>
                  </a:outerShdw>
                </a:effectLst>
                <a:latin typeface="Avenir Book"/>
                <a:cs typeface="Avenir Book"/>
              </a:rPr>
              <a:t>Apulian</a:t>
            </a:r>
            <a:r>
              <a:rPr lang="it-IT" sz="1600" b="1" dirty="0">
                <a:solidFill>
                  <a:srgbClr val="CC0000"/>
                </a:solidFill>
                <a:effectLst>
                  <a:outerShdw blurRad="38100" dist="38100" dir="2700000" algn="tl">
                    <a:srgbClr val="C0C0C0"/>
                  </a:outerShdw>
                </a:effectLst>
                <a:latin typeface="Avenir Book"/>
                <a:cs typeface="Avenir Book"/>
              </a:rPr>
              <a:t> ICT Living Labs” </a:t>
            </a:r>
            <a:r>
              <a:rPr lang="it-IT" sz="1600" b="1" dirty="0">
                <a:solidFill>
                  <a:srgbClr val="095B93"/>
                </a:solidFill>
                <a:effectLst>
                  <a:outerShdw blurRad="38100" dist="38100" dir="2700000" algn="tl">
                    <a:srgbClr val="C0C0C0"/>
                  </a:outerShdw>
                </a:effectLst>
                <a:latin typeface="Avenir Book"/>
                <a:cs typeface="Avenir Book"/>
              </a:rPr>
              <a:t>intende stimolare l’innovazione e favorire la crescita e lo sviluppo di piccole e medie imprese (PMI) specializzate nell’offerta di applicazioni ICT, servizi e contenuti digitali. </a:t>
            </a:r>
          </a:p>
        </p:txBody>
      </p:sp>
      <p:pic>
        <p:nvPicPr>
          <p:cNvPr id="12" name="Immagine 23" descr="tazza-blo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4437063"/>
            <a:ext cx="1181100"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1941067"/>
      </p:ext>
    </p:extLst>
  </p:cSld>
  <p:clrMapOvr>
    <a:masterClrMapping/>
  </p:clrMapOvr>
  <p:transition advClick="0" advTm="1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13" name="Rettangolo 12"/>
          <p:cNvSpPr>
            <a:spLocks noChangeArrowheads="1"/>
          </p:cNvSpPr>
          <p:nvPr/>
        </p:nvSpPr>
        <p:spPr bwMode="auto">
          <a:xfrm>
            <a:off x="0" y="0"/>
            <a:ext cx="304800" cy="2492375"/>
          </a:xfrm>
          <a:prstGeom prst="rect">
            <a:avLst/>
          </a:prstGeom>
          <a:gradFill rotWithShape="1">
            <a:gsLst>
              <a:gs pos="0">
                <a:srgbClr val="CC0000">
                  <a:gamma/>
                  <a:shade val="46275"/>
                  <a:invGamma/>
                </a:srgbClr>
              </a:gs>
              <a:gs pos="100000">
                <a:srgbClr val="CC0000"/>
              </a:gs>
            </a:gsLst>
            <a:lin ang="5400000" scaled="1"/>
          </a:gradFill>
          <a:ln w="9525">
            <a:noFill/>
            <a:round/>
            <a:headEnd/>
            <a:tailEnd/>
          </a:ln>
        </p:spPr>
        <p:txBody>
          <a:bodyPr vert="eaVert"/>
          <a:lstStyle/>
          <a:p>
            <a:pPr eaLnBrk="0" hangingPunct="0">
              <a:defRPr/>
            </a:pPr>
            <a:r>
              <a:rPr lang="it-IT" sz="1400" b="1" dirty="0" smtClean="0">
                <a:solidFill>
                  <a:schemeClr val="bg1"/>
                </a:solidFill>
                <a:effectLst>
                  <a:outerShdw blurRad="38100" dist="38100" dir="2700000" algn="tl">
                    <a:srgbClr val="000000"/>
                  </a:outerShdw>
                </a:effectLst>
                <a:latin typeface="Arial" charset="0"/>
                <a:ea typeface="ＭＳ Ｐゴシック" charset="-128"/>
              </a:rPr>
              <a:t>I  PRINCIPALI  PROGETTI</a:t>
            </a:r>
            <a:endParaRPr lang="it-IT" sz="1400" b="1" dirty="0">
              <a:solidFill>
                <a:schemeClr val="bg1"/>
              </a:solidFill>
              <a:effectLst>
                <a:outerShdw blurRad="38100" dist="38100" dir="2700000" algn="tl">
                  <a:srgbClr val="000000"/>
                </a:outerShdw>
              </a:effectLst>
              <a:latin typeface="Arial" charset="0"/>
              <a:ea typeface="ＭＳ Ｐゴシック" charset="-128"/>
            </a:endParaRPr>
          </a:p>
        </p:txBody>
      </p:sp>
      <p:sp>
        <p:nvSpPr>
          <p:cNvPr id="14" name="Text Box 7"/>
          <p:cNvSpPr txBox="1">
            <a:spLocks noChangeArrowheads="1"/>
          </p:cNvSpPr>
          <p:nvPr/>
        </p:nvSpPr>
        <p:spPr bwMode="auto">
          <a:xfrm>
            <a:off x="755650" y="2997671"/>
            <a:ext cx="2447925" cy="830263"/>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dirty="0">
                <a:solidFill>
                  <a:srgbClr val="CC0000"/>
                </a:solidFill>
                <a:effectLst>
                  <a:outerShdw blurRad="38100" dist="38100" dir="2700000" algn="tl">
                    <a:srgbClr val="C0C0C0"/>
                  </a:outerShdw>
                </a:effectLst>
                <a:latin typeface="Avenir Book"/>
              </a:rPr>
              <a:t>Secondo AVVISO PUBBLICO</a:t>
            </a:r>
          </a:p>
          <a:p>
            <a:pPr algn="ctr"/>
            <a:r>
              <a:rPr lang="it-IT" sz="1200" b="1" dirty="0">
                <a:solidFill>
                  <a:srgbClr val="095B93"/>
                </a:solidFill>
                <a:latin typeface="Avenir Book"/>
              </a:rPr>
              <a:t>per assegnare i finanziamenti alle imprese ICT</a:t>
            </a:r>
          </a:p>
          <a:p>
            <a:pPr algn="ctr"/>
            <a:r>
              <a:rPr lang="it-IT" sz="1200" b="1" dirty="0">
                <a:solidFill>
                  <a:srgbClr val="CC0000"/>
                </a:solidFill>
                <a:effectLst>
                  <a:outerShdw blurRad="38100" dist="38100" dir="2700000" algn="tl">
                    <a:srgbClr val="C0C0C0"/>
                  </a:outerShdw>
                </a:effectLst>
                <a:latin typeface="Avenir Book"/>
              </a:rPr>
              <a:t>€ 8.560.386,17</a:t>
            </a:r>
          </a:p>
        </p:txBody>
      </p:sp>
      <p:sp>
        <p:nvSpPr>
          <p:cNvPr id="15" name="Rectangle 4"/>
          <p:cNvSpPr>
            <a:spLocks noChangeArrowheads="1"/>
          </p:cNvSpPr>
          <p:nvPr/>
        </p:nvSpPr>
        <p:spPr bwMode="auto">
          <a:xfrm>
            <a:off x="417513" y="94457"/>
            <a:ext cx="8229600" cy="1143000"/>
          </a:xfrm>
          <a:prstGeom prst="rect">
            <a:avLst/>
          </a:prstGeom>
          <a:noFill/>
          <a:ln w="9525">
            <a:noFill/>
            <a:miter lim="800000"/>
            <a:headEnd/>
            <a:tailEnd/>
          </a:ln>
          <a:effectLst/>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en-US" sz="2800" b="1" dirty="0">
                <a:solidFill>
                  <a:srgbClr val="CC0000"/>
                </a:solidFill>
                <a:effectLst>
                  <a:outerShdw blurRad="38100" dist="38100" dir="2700000" algn="tl">
                    <a:srgbClr val="C0C0C0"/>
                  </a:outerShdw>
                </a:effectLst>
                <a:latin typeface="Avenir Book"/>
              </a:rPr>
              <a:t>Living </a:t>
            </a:r>
            <a:r>
              <a:rPr lang="en-US" sz="2800" b="1" dirty="0" err="1">
                <a:solidFill>
                  <a:srgbClr val="CC0000"/>
                </a:solidFill>
                <a:effectLst>
                  <a:outerShdw blurRad="38100" dist="38100" dir="2700000" algn="tl">
                    <a:srgbClr val="C0C0C0"/>
                  </a:outerShdw>
                </a:effectLst>
                <a:latin typeface="Avenir Book"/>
              </a:rPr>
              <a:t>Labs</a:t>
            </a:r>
            <a:r>
              <a:rPr lang="en-US" sz="2800" b="1" baseline="30000" dirty="0" err="1">
                <a:solidFill>
                  <a:srgbClr val="CC0000"/>
                </a:solidFill>
                <a:effectLst>
                  <a:outerShdw blurRad="38100" dist="38100" dir="2700000" algn="tl">
                    <a:srgbClr val="C0C0C0"/>
                  </a:outerShdw>
                </a:effectLst>
                <a:latin typeface="Avenir Book"/>
              </a:rPr>
              <a:t>ict</a:t>
            </a:r>
            <a:r>
              <a:rPr lang="en-US" sz="2800" b="1" dirty="0">
                <a:solidFill>
                  <a:srgbClr val="CC0000"/>
                </a:solidFill>
                <a:effectLst>
                  <a:outerShdw blurRad="38100" dist="38100" dir="2700000" algn="tl">
                    <a:srgbClr val="C0C0C0"/>
                  </a:outerShdw>
                </a:effectLst>
                <a:latin typeface="Avenir Book"/>
              </a:rPr>
              <a:t> -  Apulia innovation in progress (</a:t>
            </a:r>
            <a:r>
              <a:rPr lang="it-IT" sz="2800" b="1" dirty="0" err="1">
                <a:solidFill>
                  <a:srgbClr val="CC0000"/>
                </a:solidFill>
                <a:effectLst>
                  <a:outerShdw blurRad="38100" dist="38100" dir="2700000" algn="tl">
                    <a:srgbClr val="C0C0C0"/>
                  </a:outerShdw>
                </a:effectLst>
                <a:latin typeface="Avenir Book"/>
              </a:rPr>
              <a:t>Apulian</a:t>
            </a:r>
            <a:r>
              <a:rPr lang="it-IT" sz="2800" b="1" dirty="0">
                <a:solidFill>
                  <a:srgbClr val="CC0000"/>
                </a:solidFill>
                <a:effectLst>
                  <a:outerShdw blurRad="38100" dist="38100" dir="2700000" algn="tl">
                    <a:srgbClr val="C0C0C0"/>
                  </a:outerShdw>
                </a:effectLst>
                <a:latin typeface="Avenir Book"/>
              </a:rPr>
              <a:t> Living Labs ICT)</a:t>
            </a:r>
          </a:p>
        </p:txBody>
      </p:sp>
      <p:sp>
        <p:nvSpPr>
          <p:cNvPr id="16" name="Segnaposto contenuto 2"/>
          <p:cNvSpPr txBox="1">
            <a:spLocks/>
          </p:cNvSpPr>
          <p:nvPr/>
        </p:nvSpPr>
        <p:spPr>
          <a:xfrm>
            <a:off x="251520" y="1052736"/>
            <a:ext cx="8713787" cy="381000"/>
          </a:xfrm>
          <a:prstGeom prst="rect">
            <a:avLst/>
          </a:prstGeom>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ts val="600"/>
              </a:spcBef>
            </a:pPr>
            <a:r>
              <a:rPr lang="it-IT" sz="1400" b="1" dirty="0">
                <a:solidFill>
                  <a:srgbClr val="095B93"/>
                </a:solidFill>
                <a:effectLst>
                  <a:outerShdw blurRad="38100" dist="38100" dir="2700000" algn="tl">
                    <a:srgbClr val="C0C0C0"/>
                  </a:outerShdw>
                </a:effectLst>
                <a:latin typeface="Avenir Book"/>
                <a:cs typeface="Avenir Book"/>
              </a:rPr>
              <a:t>Progetti di sperimentazione che realizzino l’incontro concreto fra “domanda” e “offerta</a:t>
            </a:r>
            <a:r>
              <a:rPr lang="it-IT" sz="1400" b="1" dirty="0" smtClean="0">
                <a:solidFill>
                  <a:srgbClr val="095B93"/>
                </a:solidFill>
                <a:effectLst>
                  <a:outerShdw blurRad="38100" dist="38100" dir="2700000" algn="tl">
                    <a:srgbClr val="C0C0C0"/>
                  </a:outerShdw>
                </a:effectLst>
                <a:latin typeface="Avenir Book"/>
                <a:cs typeface="Avenir Book"/>
              </a:rPr>
              <a:t>” </a:t>
            </a:r>
            <a:r>
              <a:rPr lang="it-IT" sz="1400" b="1" dirty="0" err="1" smtClean="0">
                <a:solidFill>
                  <a:srgbClr val="095B93"/>
                </a:solidFill>
                <a:effectLst>
                  <a:outerShdw blurRad="38100" dist="38100" dir="2700000" algn="tl">
                    <a:srgbClr val="C0C0C0"/>
                  </a:outerShdw>
                </a:effectLst>
                <a:latin typeface="Avenir Book"/>
                <a:cs typeface="Avenir Book"/>
              </a:rPr>
              <a:t>attarverso</a:t>
            </a:r>
            <a:r>
              <a:rPr lang="it-IT" sz="1400" b="1" dirty="0" smtClean="0">
                <a:solidFill>
                  <a:srgbClr val="095B93"/>
                </a:solidFill>
                <a:effectLst>
                  <a:outerShdw blurRad="38100" dist="38100" dir="2700000" algn="tl">
                    <a:srgbClr val="C0C0C0"/>
                  </a:outerShdw>
                </a:effectLst>
                <a:latin typeface="Avenir Book"/>
                <a:cs typeface="Avenir Book"/>
              </a:rPr>
              <a:t> la creazione di “</a:t>
            </a:r>
            <a:r>
              <a:rPr lang="it-IT" sz="1400" b="1" dirty="0" err="1" smtClean="0">
                <a:solidFill>
                  <a:srgbClr val="095B93"/>
                </a:solidFill>
                <a:effectLst>
                  <a:outerShdw blurRad="38100" dist="38100" dir="2700000" algn="tl">
                    <a:srgbClr val="C0C0C0"/>
                  </a:outerShdw>
                </a:effectLst>
                <a:latin typeface="Avenir Book"/>
                <a:cs typeface="Avenir Book"/>
              </a:rPr>
              <a:t>smart</a:t>
            </a:r>
            <a:r>
              <a:rPr lang="it-IT" sz="1400" b="1" dirty="0" smtClean="0">
                <a:solidFill>
                  <a:srgbClr val="095B93"/>
                </a:solidFill>
                <a:effectLst>
                  <a:outerShdw blurRad="38100" dist="38100" dir="2700000" algn="tl">
                    <a:srgbClr val="C0C0C0"/>
                  </a:outerShdw>
                </a:effectLst>
                <a:latin typeface="Avenir Book"/>
                <a:cs typeface="Avenir Book"/>
              </a:rPr>
              <a:t> </a:t>
            </a:r>
            <a:r>
              <a:rPr lang="it-IT" sz="1400" b="1" dirty="0" err="1" smtClean="0">
                <a:solidFill>
                  <a:srgbClr val="095B93"/>
                </a:solidFill>
                <a:effectLst>
                  <a:outerShdw blurRad="38100" dist="38100" dir="2700000" algn="tl">
                    <a:srgbClr val="C0C0C0"/>
                  </a:outerShdw>
                </a:effectLst>
                <a:latin typeface="Avenir Book"/>
                <a:cs typeface="Avenir Book"/>
              </a:rPr>
              <a:t>communities</a:t>
            </a:r>
            <a:r>
              <a:rPr lang="it-IT" sz="1400" b="1" dirty="0" smtClean="0">
                <a:solidFill>
                  <a:srgbClr val="095B93"/>
                </a:solidFill>
                <a:effectLst>
                  <a:outerShdw blurRad="38100" dist="38100" dir="2700000" algn="tl">
                    <a:srgbClr val="C0C0C0"/>
                  </a:outerShdw>
                </a:effectLst>
                <a:latin typeface="Avenir Book"/>
                <a:cs typeface="Avenir Book"/>
              </a:rPr>
              <a:t>”</a:t>
            </a:r>
            <a:endParaRPr lang="it-IT" sz="2800" b="1" dirty="0">
              <a:latin typeface="Avenir Book"/>
              <a:cs typeface="Avenir Book"/>
            </a:endParaRPr>
          </a:p>
        </p:txBody>
      </p:sp>
      <p:pic>
        <p:nvPicPr>
          <p:cNvPr id="17" name="Picture 26" descr="f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0684"/>
            <a:ext cx="800100" cy="1122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7"/>
          <p:cNvSpPr txBox="1">
            <a:spLocks noChangeArrowheads="1"/>
          </p:cNvSpPr>
          <p:nvPr/>
        </p:nvSpPr>
        <p:spPr bwMode="auto">
          <a:xfrm>
            <a:off x="6659563" y="1629246"/>
            <a:ext cx="2305050" cy="1384300"/>
          </a:xfrm>
          <a:prstGeom prst="rect">
            <a:avLst/>
          </a:prstGeom>
          <a:noFill/>
          <a:ln w="9525">
            <a:noFill/>
            <a:miter lim="800000"/>
            <a:headEnd/>
            <a:tailEnd/>
          </a:ln>
          <a:effectLst/>
        </p:spPr>
        <p:txBody>
          <a:bodyPr>
            <a:spAutoFit/>
          </a:bodyPr>
          <a:lstStyle/>
          <a:p>
            <a:pPr algn="ctr" eaLnBrk="0" hangingPunct="0">
              <a:defRPr/>
            </a:pPr>
            <a:r>
              <a:rPr lang="it-IT" sz="1200" b="1" dirty="0">
                <a:solidFill>
                  <a:srgbClr val="CC0000"/>
                </a:solidFill>
                <a:effectLst>
                  <a:outerShdw blurRad="38100" dist="38100" dir="2700000" algn="tl">
                    <a:srgbClr val="DDDDDD"/>
                  </a:outerShdw>
                </a:effectLst>
                <a:latin typeface="Avenir Book"/>
                <a:ea typeface="MS PGothic" charset="0"/>
              </a:rPr>
              <a:t>Mappatura dei fabbisogni</a:t>
            </a:r>
          </a:p>
          <a:p>
            <a:pPr algn="ctr" eaLnBrk="0" hangingPunct="0">
              <a:defRPr/>
            </a:pPr>
            <a:r>
              <a:rPr lang="it-IT" sz="1200" b="1" dirty="0">
                <a:solidFill>
                  <a:srgbClr val="CC0000"/>
                </a:solidFill>
                <a:effectLst>
                  <a:outerShdw blurRad="38100" dist="38100" dir="2700000" algn="tl">
                    <a:srgbClr val="DDDDDD"/>
                  </a:outerShdw>
                </a:effectLst>
                <a:latin typeface="Avenir Book"/>
                <a:ea typeface="MS PGothic" charset="0"/>
              </a:rPr>
              <a:t>Primo AVVISO PUBBLICO</a:t>
            </a:r>
            <a:r>
              <a:rPr lang="it-IT" sz="1200" dirty="0">
                <a:solidFill>
                  <a:srgbClr val="CC0000"/>
                </a:solidFill>
                <a:effectLst>
                  <a:outerShdw blurRad="38100" dist="38100" dir="2700000" algn="tl">
                    <a:srgbClr val="DDDDDD"/>
                  </a:outerShdw>
                </a:effectLst>
                <a:latin typeface="Avenir Book"/>
                <a:ea typeface="MS PGothic" charset="0"/>
              </a:rPr>
              <a:t> </a:t>
            </a:r>
            <a:r>
              <a:rPr lang="it-IT" sz="1200" b="1" dirty="0">
                <a:solidFill>
                  <a:srgbClr val="095B93"/>
                </a:solidFill>
                <a:latin typeface="Avenir Book"/>
                <a:ea typeface="MS PGothic" charset="0"/>
              </a:rPr>
              <a:t>per la catalogazione di temi, esigenze e problematiche manifestate dagli utenti ad oggi </a:t>
            </a:r>
            <a:r>
              <a:rPr lang="it-IT" sz="1200" b="1" dirty="0">
                <a:solidFill>
                  <a:srgbClr val="CC0000"/>
                </a:solidFill>
                <a:effectLst>
                  <a:outerShdw blurRad="38100" dist="38100" dir="2700000" algn="tl">
                    <a:srgbClr val="DDDDDD"/>
                  </a:outerShdw>
                </a:effectLst>
                <a:latin typeface="Avenir Book"/>
                <a:ea typeface="MS PGothic" charset="0"/>
              </a:rPr>
              <a:t>470 fabbisogni accolti, catalogati in 22 sottoclass</a:t>
            </a:r>
            <a:r>
              <a:rPr lang="it-IT" sz="1200" b="1" dirty="0">
                <a:solidFill>
                  <a:srgbClr val="DA4316"/>
                </a:solidFill>
                <a:effectLst>
                  <a:outerShdw blurRad="38100" dist="38100" dir="2700000" algn="tl">
                    <a:srgbClr val="DDDDDD"/>
                  </a:outerShdw>
                </a:effectLst>
                <a:latin typeface="Avenir Book"/>
                <a:ea typeface="MS PGothic" charset="0"/>
              </a:rPr>
              <a:t>i</a:t>
            </a:r>
          </a:p>
        </p:txBody>
      </p:sp>
      <p:pic>
        <p:nvPicPr>
          <p:cNvPr id="19" name="Immagine 13" descr="azien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765771"/>
            <a:ext cx="646112"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Immagine 14" descr="associazioni"/>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3663" y="1773709"/>
            <a:ext cx="609600" cy="71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Immagine 15" descr="azien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3925" y="1808634"/>
            <a:ext cx="6223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ttangolo 10"/>
          <p:cNvSpPr>
            <a:spLocks noChangeArrowheads="1"/>
          </p:cNvSpPr>
          <p:nvPr/>
        </p:nvSpPr>
        <p:spPr bwMode="auto">
          <a:xfrm>
            <a:off x="268901" y="2451571"/>
            <a:ext cx="9893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a:solidFill>
                  <a:srgbClr val="CC0000"/>
                </a:solidFill>
                <a:latin typeface="Avenir Book"/>
              </a:rPr>
              <a:t>Laboratori </a:t>
            </a:r>
            <a:br>
              <a:rPr lang="it-IT" sz="1200" b="1">
                <a:solidFill>
                  <a:srgbClr val="CC0000"/>
                </a:solidFill>
                <a:latin typeface="Avenir Book"/>
              </a:rPr>
            </a:br>
            <a:r>
              <a:rPr lang="it-IT" sz="1200" b="1">
                <a:solidFill>
                  <a:srgbClr val="CC0000"/>
                </a:solidFill>
                <a:latin typeface="Avenir Book"/>
              </a:rPr>
              <a:t>di Ricerca </a:t>
            </a:r>
            <a:endParaRPr lang="it-IT" sz="1200">
              <a:solidFill>
                <a:srgbClr val="CC0000"/>
              </a:solidFill>
              <a:latin typeface="Avenir Book"/>
            </a:endParaRPr>
          </a:p>
        </p:txBody>
      </p:sp>
      <p:sp>
        <p:nvSpPr>
          <p:cNvPr id="23" name="Rettangolo 11"/>
          <p:cNvSpPr>
            <a:spLocks noChangeArrowheads="1"/>
          </p:cNvSpPr>
          <p:nvPr/>
        </p:nvSpPr>
        <p:spPr bwMode="auto">
          <a:xfrm>
            <a:off x="1099089" y="2451571"/>
            <a:ext cx="11689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a:solidFill>
                  <a:srgbClr val="CC0000"/>
                </a:solidFill>
                <a:latin typeface="Avenir Book"/>
              </a:rPr>
              <a:t>Associazioni </a:t>
            </a:r>
            <a:br>
              <a:rPr lang="it-IT" sz="1200" b="1">
                <a:solidFill>
                  <a:srgbClr val="CC0000"/>
                </a:solidFill>
                <a:latin typeface="Avenir Book"/>
              </a:rPr>
            </a:br>
            <a:r>
              <a:rPr lang="it-IT" sz="1200" b="1">
                <a:solidFill>
                  <a:srgbClr val="CC0000"/>
                </a:solidFill>
                <a:latin typeface="Avenir Book"/>
              </a:rPr>
              <a:t>ed enti </a:t>
            </a:r>
            <a:endParaRPr lang="it-IT" sz="1200">
              <a:solidFill>
                <a:srgbClr val="CC0000"/>
              </a:solidFill>
              <a:latin typeface="Avenir Book"/>
            </a:endParaRPr>
          </a:p>
        </p:txBody>
      </p:sp>
      <p:sp>
        <p:nvSpPr>
          <p:cNvPr id="24" name="Rettangolo 12"/>
          <p:cNvSpPr>
            <a:spLocks noChangeArrowheads="1"/>
          </p:cNvSpPr>
          <p:nvPr/>
        </p:nvSpPr>
        <p:spPr bwMode="auto">
          <a:xfrm>
            <a:off x="1986584" y="2451571"/>
            <a:ext cx="9877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a:solidFill>
                  <a:srgbClr val="CC0000"/>
                </a:solidFill>
                <a:latin typeface="Avenir Book"/>
              </a:rPr>
              <a:t>PMI </a:t>
            </a:r>
            <a:br>
              <a:rPr lang="it-IT" sz="1200" b="1">
                <a:solidFill>
                  <a:srgbClr val="CC0000"/>
                </a:solidFill>
                <a:latin typeface="Avenir Book"/>
              </a:rPr>
            </a:br>
            <a:r>
              <a:rPr lang="it-IT" sz="1200" b="1">
                <a:solidFill>
                  <a:srgbClr val="CC0000"/>
                </a:solidFill>
                <a:latin typeface="Avenir Book"/>
              </a:rPr>
              <a:t>settore ICT</a:t>
            </a:r>
            <a:endParaRPr lang="it-IT" sz="1200">
              <a:solidFill>
                <a:srgbClr val="CC0000"/>
              </a:solidFill>
              <a:latin typeface="Avenir Book"/>
            </a:endParaRPr>
          </a:p>
        </p:txBody>
      </p:sp>
      <p:pic>
        <p:nvPicPr>
          <p:cNvPr id="25" name="Immagine 13" descr="cata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3142134"/>
            <a:ext cx="8382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7" descr="fas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884959"/>
            <a:ext cx="708025"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7"/>
          <p:cNvSpPr txBox="1">
            <a:spLocks noChangeArrowheads="1"/>
          </p:cNvSpPr>
          <p:nvPr/>
        </p:nvSpPr>
        <p:spPr bwMode="auto">
          <a:xfrm>
            <a:off x="539750" y="1484784"/>
            <a:ext cx="2743200" cy="276225"/>
          </a:xfrm>
          <a:prstGeom prst="rect">
            <a:avLst/>
          </a:prstGeom>
          <a:noFill/>
          <a:ln w="9525">
            <a:noFill/>
            <a:miter lim="800000"/>
            <a:headEnd/>
            <a:tailEnd/>
          </a:ln>
          <a:effectLst/>
        </p:spPr>
        <p:txBody>
          <a:bodyPr>
            <a:spAutoFit/>
          </a:bodyPr>
          <a:lstStyle/>
          <a:p>
            <a:pPr algn="ctr" eaLnBrk="0" hangingPunct="0">
              <a:defRPr/>
            </a:pPr>
            <a:r>
              <a:rPr lang="it-IT" sz="1200" b="1">
                <a:solidFill>
                  <a:srgbClr val="CC0000"/>
                </a:solidFill>
                <a:effectLst>
                  <a:outerShdw blurRad="38100" dist="38100" dir="2700000" algn="tl">
                    <a:srgbClr val="DDDDDD"/>
                  </a:outerShdw>
                </a:effectLst>
                <a:latin typeface="Avenir Book"/>
                <a:ea typeface="MS PGothic" charset="0"/>
              </a:rPr>
              <a:t>Attori</a:t>
            </a:r>
          </a:p>
        </p:txBody>
      </p:sp>
      <p:sp>
        <p:nvSpPr>
          <p:cNvPr id="28" name="Text Box 7"/>
          <p:cNvSpPr txBox="1">
            <a:spLocks noChangeArrowheads="1"/>
          </p:cNvSpPr>
          <p:nvPr/>
        </p:nvSpPr>
        <p:spPr bwMode="auto">
          <a:xfrm>
            <a:off x="3348038" y="1484784"/>
            <a:ext cx="2057400" cy="276225"/>
          </a:xfrm>
          <a:prstGeom prst="rect">
            <a:avLst/>
          </a:prstGeom>
          <a:noFill/>
          <a:ln w="9525">
            <a:noFill/>
            <a:miter lim="800000"/>
            <a:headEnd/>
            <a:tailEnd/>
          </a:ln>
          <a:effectLst/>
        </p:spPr>
        <p:txBody>
          <a:bodyPr>
            <a:spAutoFit/>
          </a:bodyPr>
          <a:lstStyle/>
          <a:p>
            <a:pPr algn="ctr" eaLnBrk="0" hangingPunct="0">
              <a:defRPr/>
            </a:pPr>
            <a:r>
              <a:rPr lang="it-IT" sz="1200" b="1" dirty="0">
                <a:solidFill>
                  <a:srgbClr val="CC0000"/>
                </a:solidFill>
                <a:effectLst>
                  <a:outerShdw blurRad="38100" dist="38100" dir="2700000" algn="tl">
                    <a:srgbClr val="DDDDDD"/>
                  </a:outerShdw>
                </a:effectLst>
                <a:latin typeface="Avenir Book"/>
                <a:ea typeface="MS PGothic" charset="0"/>
              </a:rPr>
              <a:t>Settori di intervento</a:t>
            </a:r>
          </a:p>
        </p:txBody>
      </p:sp>
      <p:sp>
        <p:nvSpPr>
          <p:cNvPr id="29" name="Text Box 7"/>
          <p:cNvSpPr txBox="1">
            <a:spLocks noChangeArrowheads="1"/>
          </p:cNvSpPr>
          <p:nvPr/>
        </p:nvSpPr>
        <p:spPr bwMode="auto">
          <a:xfrm>
            <a:off x="6732588" y="3069109"/>
            <a:ext cx="2057400" cy="830262"/>
          </a:xfrm>
          <a:prstGeom prst="rect">
            <a:avLst/>
          </a:prstGeom>
          <a:noFill/>
          <a:ln w="9525">
            <a:noFill/>
            <a:miter lim="800000"/>
            <a:headEnd/>
            <a:tailEnd/>
          </a:ln>
          <a:effectLst/>
        </p:spPr>
        <p:txBody>
          <a:bodyPr>
            <a:spAutoFit/>
          </a:bodyPr>
          <a:lstStyle/>
          <a:p>
            <a:pPr algn="ctr" eaLnBrk="0" hangingPunct="0">
              <a:defRPr/>
            </a:pPr>
            <a:r>
              <a:rPr lang="it-IT" sz="1200" b="1" dirty="0">
                <a:solidFill>
                  <a:srgbClr val="CC0000"/>
                </a:solidFill>
                <a:effectLst>
                  <a:outerShdw blurRad="38100" dist="38100" dir="2700000" algn="tl">
                    <a:srgbClr val="DDDDDD"/>
                  </a:outerShdw>
                </a:effectLst>
                <a:latin typeface="Avenir Book"/>
                <a:ea typeface="MS PGothic" charset="0"/>
              </a:rPr>
              <a:t>Catalogo partner </a:t>
            </a:r>
            <a:r>
              <a:rPr lang="it-IT" sz="1200" b="1" dirty="0">
                <a:solidFill>
                  <a:srgbClr val="095B93"/>
                </a:solidFill>
                <a:latin typeface="Avenir Book"/>
                <a:ea typeface="MS PGothic" charset="0"/>
              </a:rPr>
              <a:t>soggetti disponibili a partecipare alla sperimentazione ad oggi </a:t>
            </a:r>
            <a:r>
              <a:rPr lang="it-IT" sz="1200" b="1" dirty="0">
                <a:solidFill>
                  <a:srgbClr val="CC0000"/>
                </a:solidFill>
                <a:effectLst>
                  <a:outerShdw blurRad="38100" dist="38100" dir="2700000" algn="tl">
                    <a:srgbClr val="DDDDDD"/>
                  </a:outerShdw>
                </a:effectLst>
                <a:latin typeface="Avenir Book"/>
                <a:ea typeface="MS PGothic" charset="0"/>
              </a:rPr>
              <a:t>273 iscritti</a:t>
            </a:r>
          </a:p>
        </p:txBody>
      </p:sp>
      <p:sp>
        <p:nvSpPr>
          <p:cNvPr id="30" name="Text Box 7"/>
          <p:cNvSpPr txBox="1">
            <a:spLocks noChangeArrowheads="1"/>
          </p:cNvSpPr>
          <p:nvPr/>
        </p:nvSpPr>
        <p:spPr bwMode="auto">
          <a:xfrm>
            <a:off x="3930650" y="5209528"/>
            <a:ext cx="4051300" cy="276225"/>
          </a:xfrm>
          <a:prstGeom prst="rect">
            <a:avLst/>
          </a:prstGeom>
          <a:noFill/>
          <a:ln w="9525">
            <a:noFill/>
            <a:miter lim="800000"/>
            <a:headEnd/>
            <a:tailEnd/>
          </a:ln>
          <a:effectLst/>
        </p:spPr>
        <p:txBody>
          <a:bodyPr>
            <a:spAutoFit/>
          </a:bodyPr>
          <a:lstStyle/>
          <a:p>
            <a:pPr algn="ctr" eaLnBrk="0" hangingPunct="0">
              <a:defRPr/>
            </a:pPr>
            <a:r>
              <a:rPr lang="it-IT" sz="1200" b="1" kern="0" dirty="0">
                <a:solidFill>
                  <a:srgbClr val="095B93"/>
                </a:solidFill>
                <a:effectLst>
                  <a:outerShdw blurRad="38100" dist="38100" dir="2700000" algn="tl">
                    <a:srgbClr val="DDDDDD"/>
                  </a:outerShdw>
                </a:effectLst>
                <a:latin typeface="+mn-lt"/>
                <a:ea typeface="+mn-ea"/>
              </a:rPr>
              <a:t>12 mesi di sperimentazione nei living labs</a:t>
            </a:r>
          </a:p>
        </p:txBody>
      </p:sp>
      <p:sp>
        <p:nvSpPr>
          <p:cNvPr id="31" name="Text Box 7"/>
          <p:cNvSpPr txBox="1">
            <a:spLocks noChangeArrowheads="1"/>
          </p:cNvSpPr>
          <p:nvPr/>
        </p:nvSpPr>
        <p:spPr bwMode="auto">
          <a:xfrm>
            <a:off x="1694657" y="5556413"/>
            <a:ext cx="5400675" cy="304800"/>
          </a:xfrm>
          <a:prstGeom prst="rect">
            <a:avLst/>
          </a:prstGeom>
          <a:noFill/>
          <a:ln w="9525">
            <a:noFill/>
            <a:miter lim="800000"/>
            <a:headEnd/>
            <a:tailEnd/>
          </a:ln>
          <a:effectLst/>
        </p:spPr>
        <p:txBody>
          <a:bodyPr>
            <a:spAutoFit/>
          </a:bodyPr>
          <a:lstStyle/>
          <a:p>
            <a:pPr algn="ctr" eaLnBrk="0" hangingPunct="0">
              <a:defRPr/>
            </a:pPr>
            <a:r>
              <a:rPr lang="it-IT" sz="1400" b="1" dirty="0" err="1">
                <a:solidFill>
                  <a:srgbClr val="CC0000"/>
                </a:solidFill>
                <a:effectLst>
                  <a:outerShdw blurRad="38100" dist="38100" dir="2700000" algn="tl">
                    <a:srgbClr val="DDDDDD"/>
                  </a:outerShdw>
                </a:effectLst>
                <a:latin typeface="Avenir Book"/>
                <a:ea typeface="MS PGothic" charset="0"/>
              </a:rPr>
              <a:t>LivingLabs</a:t>
            </a:r>
            <a:r>
              <a:rPr lang="it-IT" sz="1400" b="1" dirty="0">
                <a:solidFill>
                  <a:srgbClr val="CC0000"/>
                </a:solidFill>
                <a:effectLst>
                  <a:outerShdw blurRad="38100" dist="38100" dir="2700000" algn="tl">
                    <a:srgbClr val="DDDDDD"/>
                  </a:outerShdw>
                </a:effectLst>
                <a:latin typeface="Avenir Book"/>
                <a:ea typeface="MS PGothic" charset="0"/>
              </a:rPr>
              <a:t> </a:t>
            </a:r>
            <a:r>
              <a:rPr lang="it-IT" sz="1400" b="1" dirty="0" err="1">
                <a:solidFill>
                  <a:srgbClr val="CC0000"/>
                </a:solidFill>
                <a:effectLst>
                  <a:outerShdw blurRad="38100" dist="38100" dir="2700000" algn="tl">
                    <a:srgbClr val="DDDDDD"/>
                  </a:outerShdw>
                </a:effectLst>
                <a:latin typeface="Avenir Book"/>
                <a:ea typeface="MS PGothic" charset="0"/>
              </a:rPr>
              <a:t>ict</a:t>
            </a:r>
            <a:r>
              <a:rPr lang="it-IT" sz="1400" b="1" dirty="0">
                <a:solidFill>
                  <a:srgbClr val="CC0000"/>
                </a:solidFill>
                <a:effectLst>
                  <a:outerShdw blurRad="38100" dist="38100" dir="2700000" algn="tl">
                    <a:srgbClr val="DDDDDD"/>
                  </a:outerShdw>
                </a:effectLst>
                <a:latin typeface="Avenir Book"/>
                <a:ea typeface="MS PGothic" charset="0"/>
              </a:rPr>
              <a:t> Community http://</a:t>
            </a:r>
            <a:r>
              <a:rPr lang="it-IT" sz="1400" b="1" dirty="0" err="1">
                <a:solidFill>
                  <a:srgbClr val="CC0000"/>
                </a:solidFill>
                <a:effectLst>
                  <a:outerShdw blurRad="38100" dist="38100" dir="2700000" algn="tl">
                    <a:srgbClr val="DDDDDD"/>
                  </a:outerShdw>
                </a:effectLst>
                <a:latin typeface="Avenir Book"/>
                <a:ea typeface="MS PGothic" charset="0"/>
              </a:rPr>
              <a:t>livinglabs.regione.puglia.it</a:t>
            </a:r>
            <a:endParaRPr lang="it-IT" sz="1400" b="1" dirty="0">
              <a:solidFill>
                <a:srgbClr val="CC0000"/>
              </a:solidFill>
              <a:effectLst>
                <a:outerShdw blurRad="38100" dist="38100" dir="2700000" algn="tl">
                  <a:srgbClr val="DDDDDD"/>
                </a:outerShdw>
              </a:effectLst>
              <a:latin typeface="Avenir Book"/>
              <a:ea typeface="MS PGothic" charset="0"/>
            </a:endParaRPr>
          </a:p>
        </p:txBody>
      </p:sp>
      <p:pic>
        <p:nvPicPr>
          <p:cNvPr id="32" name="Immagine 23" descr="tazza-blo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78238" y="3717032"/>
            <a:ext cx="1181100" cy="129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 Box 7"/>
          <p:cNvSpPr txBox="1">
            <a:spLocks noChangeArrowheads="1"/>
          </p:cNvSpPr>
          <p:nvPr/>
        </p:nvSpPr>
        <p:spPr bwMode="auto">
          <a:xfrm>
            <a:off x="0" y="3841898"/>
            <a:ext cx="3600450" cy="2123658"/>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r>
              <a:rPr lang="it-IT" sz="1200" b="1" dirty="0">
                <a:solidFill>
                  <a:srgbClr val="CC0000"/>
                </a:solidFill>
                <a:effectLst>
                  <a:outerShdw blurRad="38100" dist="38100" dir="2700000" algn="tl">
                    <a:srgbClr val="C0C0C0"/>
                  </a:outerShdw>
                </a:effectLst>
                <a:latin typeface="Avenir Book"/>
                <a:cs typeface="Avenir Book"/>
              </a:rPr>
              <a:t>Nuovo Bando “Verso la Puglia Digitale 2020” </a:t>
            </a:r>
            <a:r>
              <a:rPr lang="it-IT" sz="1200" b="1" dirty="0">
                <a:solidFill>
                  <a:srgbClr val="095B93"/>
                </a:solidFill>
                <a:latin typeface="Avenir Book"/>
                <a:cs typeface="Avenir Book"/>
              </a:rPr>
              <a:t>per assegnare ulteriori</a:t>
            </a:r>
            <a:r>
              <a:rPr lang="it-IT" sz="1200" dirty="0">
                <a:solidFill>
                  <a:srgbClr val="095B93"/>
                </a:solidFill>
                <a:effectLst>
                  <a:outerShdw blurRad="38100" dist="38100" dir="2700000" algn="tl">
                    <a:srgbClr val="C0C0C0"/>
                  </a:outerShdw>
                </a:effectLst>
                <a:latin typeface="Avenir Book"/>
                <a:cs typeface="Avenir Book"/>
              </a:rPr>
              <a:t> </a:t>
            </a:r>
            <a:r>
              <a:rPr lang="it-IT" sz="1200" b="1" dirty="0">
                <a:solidFill>
                  <a:srgbClr val="CC0000"/>
                </a:solidFill>
                <a:effectLst>
                  <a:outerShdw blurRad="38100" dist="38100" dir="2700000" algn="tl">
                    <a:srgbClr val="C0C0C0"/>
                  </a:outerShdw>
                </a:effectLst>
                <a:latin typeface="Avenir Book"/>
                <a:cs typeface="Avenir Book"/>
              </a:rPr>
              <a:t>15 milioni di euro</a:t>
            </a:r>
            <a:r>
              <a:rPr lang="it-IT" sz="1200" dirty="0">
                <a:solidFill>
                  <a:srgbClr val="CC0000"/>
                </a:solidFill>
                <a:effectLst>
                  <a:outerShdw blurRad="38100" dist="38100" dir="2700000" algn="tl">
                    <a:srgbClr val="C0C0C0"/>
                  </a:outerShdw>
                </a:effectLst>
                <a:latin typeface="Avenir Book"/>
                <a:cs typeface="Avenir Book"/>
              </a:rPr>
              <a:t> </a:t>
            </a:r>
            <a:r>
              <a:rPr lang="it-IT" sz="1200" b="1" dirty="0" smtClean="0">
                <a:solidFill>
                  <a:srgbClr val="095B93"/>
                </a:solidFill>
                <a:latin typeface="Avenir Book"/>
                <a:cs typeface="Avenir Book"/>
              </a:rPr>
              <a:t>al:</a:t>
            </a:r>
            <a:endParaRPr lang="it-IT" sz="1200" b="1" dirty="0">
              <a:solidFill>
                <a:srgbClr val="095B93"/>
              </a:solidFill>
              <a:latin typeface="Avenir Book"/>
              <a:cs typeface="Avenir Book"/>
            </a:endParaRPr>
          </a:p>
          <a:p>
            <a:pPr marL="171450" indent="-171450">
              <a:buFont typeface="Arial"/>
              <a:buChar char="•"/>
            </a:pPr>
            <a:r>
              <a:rPr lang="it-IT" sz="1200" b="1" dirty="0" smtClean="0">
                <a:solidFill>
                  <a:srgbClr val="095B93"/>
                </a:solidFill>
                <a:latin typeface="Avenir Book"/>
                <a:cs typeface="Avenir Book"/>
              </a:rPr>
              <a:t>sistema </a:t>
            </a:r>
            <a:r>
              <a:rPr lang="it-IT" sz="1200" b="1" dirty="0">
                <a:solidFill>
                  <a:srgbClr val="095B93"/>
                </a:solidFill>
                <a:latin typeface="Avenir Book"/>
                <a:cs typeface="Avenir Book"/>
              </a:rPr>
              <a:t>regionale della pubblica amministrazione (</a:t>
            </a:r>
            <a:r>
              <a:rPr lang="it-IT" sz="1200" b="1" dirty="0">
                <a:solidFill>
                  <a:srgbClr val="CC0000"/>
                </a:solidFill>
                <a:effectLst>
                  <a:outerShdw blurRad="38100" dist="38100" dir="2700000" algn="tl">
                    <a:srgbClr val="C0C0C0"/>
                  </a:outerShdw>
                </a:effectLst>
                <a:latin typeface="Avenir Book"/>
                <a:cs typeface="Avenir Book"/>
              </a:rPr>
              <a:t>Smart Cities &amp; Communities</a:t>
            </a:r>
            <a:r>
              <a:rPr lang="it-IT" sz="1200" b="1" dirty="0">
                <a:solidFill>
                  <a:srgbClr val="095B93"/>
                </a:solidFill>
                <a:latin typeface="Avenir Book"/>
                <a:cs typeface="Avenir Book"/>
              </a:rPr>
              <a:t>)</a:t>
            </a:r>
          </a:p>
          <a:p>
            <a:pPr marL="171450" indent="-171450">
              <a:buFont typeface="Arial"/>
              <a:buChar char="•"/>
            </a:pPr>
            <a:r>
              <a:rPr lang="it-IT" sz="1200" b="1" dirty="0" smtClean="0">
                <a:solidFill>
                  <a:srgbClr val="095B93"/>
                </a:solidFill>
                <a:latin typeface="Avenir Book"/>
                <a:cs typeface="Avenir Book"/>
              </a:rPr>
              <a:t>sistema </a:t>
            </a:r>
            <a:r>
              <a:rPr lang="it-IT" sz="1200" b="1" dirty="0">
                <a:solidFill>
                  <a:srgbClr val="095B93"/>
                </a:solidFill>
                <a:latin typeface="Avenir Book"/>
                <a:cs typeface="Avenir Book"/>
              </a:rPr>
              <a:t>regionale della conoscenza </a:t>
            </a:r>
            <a:r>
              <a:rPr lang="it-IT" sz="1200" b="1" dirty="0">
                <a:solidFill>
                  <a:srgbClr val="CC0000"/>
                </a:solidFill>
                <a:latin typeface="Avenir Book"/>
                <a:cs typeface="Avenir Book"/>
              </a:rPr>
              <a:t>(</a:t>
            </a:r>
            <a:r>
              <a:rPr lang="it-IT" sz="1200" b="1" dirty="0">
                <a:solidFill>
                  <a:srgbClr val="CC0000"/>
                </a:solidFill>
                <a:effectLst>
                  <a:outerShdw blurRad="38100" dist="38100" dir="2700000" algn="tl">
                    <a:srgbClr val="C0C0C0"/>
                  </a:outerShdw>
                </a:effectLst>
                <a:latin typeface="Avenir Book"/>
                <a:cs typeface="Avenir Book"/>
              </a:rPr>
              <a:t>Knowledge Communities</a:t>
            </a:r>
            <a:r>
              <a:rPr lang="it-IT" sz="1200" b="1" dirty="0">
                <a:solidFill>
                  <a:srgbClr val="095B93"/>
                </a:solidFill>
                <a:latin typeface="Avenir Book"/>
                <a:cs typeface="Avenir Book"/>
              </a:rPr>
              <a:t>)</a:t>
            </a:r>
          </a:p>
          <a:p>
            <a:pPr marL="171450" indent="-171450">
              <a:buFont typeface="Arial"/>
              <a:buChar char="•"/>
            </a:pPr>
            <a:r>
              <a:rPr lang="it-IT" sz="1200" b="1" dirty="0" smtClean="0">
                <a:solidFill>
                  <a:srgbClr val="095B93"/>
                </a:solidFill>
                <a:latin typeface="Avenir Book"/>
                <a:cs typeface="Avenir Book"/>
              </a:rPr>
              <a:t>sistema </a:t>
            </a:r>
            <a:r>
              <a:rPr lang="it-IT" sz="1200" b="1" dirty="0">
                <a:solidFill>
                  <a:srgbClr val="095B93"/>
                </a:solidFill>
                <a:latin typeface="Avenir Book"/>
                <a:cs typeface="Avenir Book"/>
              </a:rPr>
              <a:t>regionale dello sviluppo economico e produttivo (</a:t>
            </a:r>
            <a:r>
              <a:rPr lang="it-IT" sz="1200" b="1" dirty="0">
                <a:solidFill>
                  <a:srgbClr val="CC0000"/>
                </a:solidFill>
                <a:effectLst>
                  <a:outerShdw blurRad="38100" dist="38100" dir="2700000" algn="tl">
                    <a:srgbClr val="C0C0C0"/>
                  </a:outerShdw>
                </a:effectLst>
                <a:latin typeface="Avenir Book"/>
                <a:cs typeface="Avenir Book"/>
              </a:rPr>
              <a:t>Business Communities</a:t>
            </a:r>
            <a:r>
              <a:rPr lang="it-IT" sz="1200" b="1" dirty="0" smtClean="0">
                <a:solidFill>
                  <a:srgbClr val="CC0000"/>
                </a:solidFill>
                <a:latin typeface="Avenir Book"/>
                <a:cs typeface="Avenir Book"/>
              </a:rPr>
              <a:t>)</a:t>
            </a:r>
          </a:p>
          <a:p>
            <a:pPr algn="ctr">
              <a:buFontTx/>
              <a:buChar char="•"/>
            </a:pPr>
            <a:endParaRPr lang="it-IT" sz="1200" b="1" dirty="0">
              <a:solidFill>
                <a:srgbClr val="CC0000"/>
              </a:solidFill>
              <a:latin typeface="Avenir Book"/>
              <a:cs typeface="Avenir Book"/>
            </a:endParaRPr>
          </a:p>
          <a:p>
            <a:pPr algn="ctr"/>
            <a:endParaRPr lang="it-IT" sz="1200" b="1" dirty="0">
              <a:solidFill>
                <a:srgbClr val="095B93"/>
              </a:solidFill>
              <a:latin typeface="Avenir Book"/>
              <a:cs typeface="Avenir Book"/>
            </a:endParaRPr>
          </a:p>
        </p:txBody>
      </p:sp>
      <p:pic>
        <p:nvPicPr>
          <p:cNvPr id="34" name="Picture 24" descr="nuovi domin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1845146"/>
            <a:ext cx="2424113"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 Box 7"/>
          <p:cNvSpPr txBox="1">
            <a:spLocks noChangeArrowheads="1"/>
          </p:cNvSpPr>
          <p:nvPr/>
        </p:nvSpPr>
        <p:spPr bwMode="auto">
          <a:xfrm>
            <a:off x="5189538" y="4019262"/>
            <a:ext cx="3600450" cy="1569660"/>
          </a:xfrm>
          <a:prstGeom prst="rect">
            <a:avLst/>
          </a:prstGeom>
          <a:noFill/>
          <a:ln w="9525">
            <a:noFill/>
            <a:miter lim="800000"/>
            <a:headEnd/>
            <a:tailEnd/>
          </a:ln>
          <a:effec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r>
              <a:rPr lang="it-IT" sz="1200" b="1" dirty="0">
                <a:solidFill>
                  <a:srgbClr val="C00000"/>
                </a:solidFill>
                <a:latin typeface="Avenir Book"/>
                <a:ea typeface="MS PGothic" charset="0"/>
              </a:rPr>
              <a:t>78 Progetti ammessi a finanziamento 199 beneficiari </a:t>
            </a:r>
          </a:p>
          <a:p>
            <a:r>
              <a:rPr lang="it-IT" sz="1200" b="1" dirty="0">
                <a:solidFill>
                  <a:srgbClr val="C00000"/>
                </a:solidFill>
                <a:latin typeface="Avenir Book"/>
                <a:ea typeface="MS PGothic" charset="0"/>
              </a:rPr>
              <a:t>Importo totale valore dei progetti approvato </a:t>
            </a:r>
            <a:endParaRPr lang="it-IT" sz="1200" b="1" dirty="0" smtClean="0">
              <a:solidFill>
                <a:srgbClr val="C00000"/>
              </a:solidFill>
              <a:latin typeface="Avenir Book"/>
              <a:ea typeface="MS PGothic" charset="0"/>
            </a:endParaRPr>
          </a:p>
          <a:p>
            <a:r>
              <a:rPr lang="it-IT" sz="1200" b="1" dirty="0" smtClean="0">
                <a:solidFill>
                  <a:srgbClr val="C00000"/>
                </a:solidFill>
                <a:latin typeface="Avenir Book"/>
                <a:ea typeface="MS PGothic" charset="0"/>
              </a:rPr>
              <a:t>€  </a:t>
            </a:r>
            <a:r>
              <a:rPr lang="it-IT" sz="1200" b="1" dirty="0">
                <a:solidFill>
                  <a:srgbClr val="C00000"/>
                </a:solidFill>
                <a:latin typeface="Avenir Book"/>
                <a:ea typeface="MS PGothic" charset="0"/>
              </a:rPr>
              <a:t>39.086.188,79</a:t>
            </a:r>
          </a:p>
          <a:p>
            <a:r>
              <a:rPr lang="it-IT" sz="1200" b="1" dirty="0">
                <a:solidFill>
                  <a:srgbClr val="C00000"/>
                </a:solidFill>
                <a:latin typeface="Avenir Book"/>
                <a:ea typeface="MS PGothic" charset="0"/>
              </a:rPr>
              <a:t>Importo totale contributo ammesso </a:t>
            </a:r>
            <a:endParaRPr lang="it-IT" sz="1200" b="1" dirty="0" smtClean="0">
              <a:solidFill>
                <a:srgbClr val="C00000"/>
              </a:solidFill>
              <a:latin typeface="Avenir Book"/>
              <a:ea typeface="MS PGothic" charset="0"/>
            </a:endParaRPr>
          </a:p>
          <a:p>
            <a:r>
              <a:rPr lang="it-IT" sz="1200" b="1" dirty="0" smtClean="0">
                <a:solidFill>
                  <a:srgbClr val="C00000"/>
                </a:solidFill>
                <a:latin typeface="Avenir Book"/>
                <a:ea typeface="MS PGothic" charset="0"/>
              </a:rPr>
              <a:t>€ </a:t>
            </a:r>
            <a:r>
              <a:rPr lang="it-IT" sz="1200" b="1" dirty="0">
                <a:solidFill>
                  <a:srgbClr val="C00000"/>
                </a:solidFill>
                <a:latin typeface="Avenir Book"/>
                <a:ea typeface="MS PGothic" charset="0"/>
              </a:rPr>
              <a:t>21.821.951,93</a:t>
            </a:r>
          </a:p>
          <a:p>
            <a:pPr algn="ctr">
              <a:buFontTx/>
              <a:buChar char="•"/>
            </a:pPr>
            <a:endParaRPr lang="it-IT" sz="1200" b="1" dirty="0">
              <a:solidFill>
                <a:srgbClr val="CC0000"/>
              </a:solidFill>
              <a:latin typeface="Avenir Book"/>
            </a:endParaRPr>
          </a:p>
          <a:p>
            <a:pPr algn="ctr"/>
            <a:endParaRPr lang="it-IT" sz="1200" b="1" dirty="0">
              <a:solidFill>
                <a:srgbClr val="095B93"/>
              </a:solidFill>
              <a:latin typeface="Avenir Book"/>
            </a:endParaRPr>
          </a:p>
        </p:txBody>
      </p:sp>
    </p:spTree>
    <p:extLst>
      <p:ext uri="{BB962C8B-B14F-4D97-AF65-F5344CB8AC3E}">
        <p14:creationId xmlns:p14="http://schemas.microsoft.com/office/powerpoint/2010/main" val="1646451087"/>
      </p:ext>
    </p:extLst>
  </p:cSld>
  <p:clrMapOvr>
    <a:masterClrMapping/>
  </p:clrMapOvr>
  <p:transition advClick="0"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0" y="0"/>
            <a:ext cx="9144000" cy="6858000"/>
          </a:xfrm>
          <a:prstGeom prst="rect">
            <a:avLst/>
          </a:prstGeom>
          <a:gradFill rotWithShape="0">
            <a:gsLst>
              <a:gs pos="0">
                <a:srgbClr val="001A4B"/>
              </a:gs>
              <a:gs pos="50000">
                <a:srgbClr val="004080"/>
              </a:gs>
              <a:gs pos="100000">
                <a:srgbClr val="001A4B"/>
              </a:gs>
            </a:gsLst>
            <a:lin ang="5400000" scaled="1"/>
          </a:gradFill>
          <a:ln w="9525">
            <a:solidFill>
              <a:schemeClr val="tx1"/>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
        <p:nvSpPr>
          <p:cNvPr id="131075" name="Rectangle 7"/>
          <p:cNvSpPr>
            <a:spLocks noChangeArrowheads="1"/>
          </p:cNvSpPr>
          <p:nvPr/>
        </p:nvSpPr>
        <p:spPr bwMode="auto">
          <a:xfrm>
            <a:off x="3348038" y="0"/>
            <a:ext cx="2438400" cy="6858000"/>
          </a:xfrm>
          <a:prstGeom prst="rect">
            <a:avLst/>
          </a:prstGeom>
          <a:solidFill>
            <a:schemeClr val="bg1">
              <a:alpha val="1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131076" name="Picture 9"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349500"/>
            <a:ext cx="243205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2197100" y="5300663"/>
            <a:ext cx="4751388" cy="1384995"/>
          </a:xfrm>
          <a:prstGeom prst="rect">
            <a:avLst/>
          </a:prstGeom>
          <a:noFill/>
          <a:ln w="9525">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endParaRPr lang="it-IT" sz="1200" b="1" dirty="0">
              <a:solidFill>
                <a:schemeClr val="bg1"/>
              </a:solidFill>
              <a:effectLst>
                <a:outerShdw blurRad="38100" dist="38100" dir="2700000" algn="tl">
                  <a:srgbClr val="C0C0C0"/>
                </a:outerShdw>
              </a:effectLst>
            </a:endParaRPr>
          </a:p>
          <a:p>
            <a:pPr algn="ctr">
              <a:spcBef>
                <a:spcPct val="50000"/>
              </a:spcBef>
            </a:pPr>
            <a:r>
              <a:rPr lang="it-IT" sz="1600" b="1" dirty="0" smtClean="0">
                <a:solidFill>
                  <a:schemeClr val="bg1"/>
                </a:solidFill>
                <a:effectLst>
                  <a:outerShdw blurRad="38100" dist="38100" dir="2700000" algn="tl">
                    <a:srgbClr val="C0C0C0"/>
                  </a:outerShdw>
                </a:effectLst>
              </a:rPr>
              <a:t>IL PIANO INDUSTRIALE </a:t>
            </a:r>
          </a:p>
          <a:p>
            <a:pPr algn="ctr">
              <a:spcBef>
                <a:spcPct val="50000"/>
              </a:spcBef>
            </a:pPr>
            <a:r>
              <a:rPr lang="it-IT" sz="1600" b="1" dirty="0" smtClean="0">
                <a:solidFill>
                  <a:schemeClr val="bg1"/>
                </a:solidFill>
                <a:effectLst>
                  <a:outerShdw blurRad="38100" dist="38100" dir="2700000" algn="tl">
                    <a:srgbClr val="C0C0C0"/>
                  </a:outerShdw>
                </a:effectLst>
              </a:rPr>
              <a:t>2015 - 2017</a:t>
            </a:r>
            <a:endParaRPr lang="it-IT" sz="1600" b="1" dirty="0">
              <a:solidFill>
                <a:schemeClr val="bg1"/>
              </a:solidFill>
              <a:effectLst>
                <a:outerShdw blurRad="38100" dist="38100" dir="2700000" algn="tl">
                  <a:srgbClr val="C0C0C0"/>
                </a:outerShdw>
              </a:effectLst>
            </a:endParaRPr>
          </a:p>
          <a:p>
            <a:pPr algn="ctr">
              <a:spcBef>
                <a:spcPct val="50000"/>
              </a:spcBef>
            </a:pPr>
            <a:endParaRPr lang="it-IT" sz="1600" b="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353986580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temm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2714625"/>
            <a:ext cx="647700"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628775"/>
            <a:ext cx="2520950"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9388" y="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4000" b="1" dirty="0" smtClean="0">
                <a:solidFill>
                  <a:srgbClr val="CC0000"/>
                </a:solidFill>
                <a:effectLst>
                  <a:outerShdw blurRad="38100" dist="38100" dir="2700000" algn="tl">
                    <a:srgbClr val="DDDDDD"/>
                  </a:outerShdw>
                </a:effectLst>
                <a:latin typeface="Avenir Book"/>
              </a:rPr>
              <a:t>Contesto</a:t>
            </a:r>
            <a:endParaRPr lang="it-IT" sz="4000" b="1" dirty="0">
              <a:solidFill>
                <a:srgbClr val="CC0000"/>
              </a:solidFill>
              <a:effectLst>
                <a:outerShdw blurRad="38100" dist="38100" dir="2700000" algn="tl">
                  <a:srgbClr val="DDDDDD"/>
                </a:outerShdw>
              </a:effectLst>
              <a:latin typeface="Avenir Book"/>
            </a:endParaRPr>
          </a:p>
        </p:txBody>
      </p:sp>
      <p:pic>
        <p:nvPicPr>
          <p:cNvPr id="9" name="Titol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525" y="1928813"/>
            <a:ext cx="64801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magin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8975" y="2761797"/>
            <a:ext cx="4670425"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asellaDiTesto 10"/>
          <p:cNvSpPr txBox="1"/>
          <p:nvPr/>
        </p:nvSpPr>
        <p:spPr>
          <a:xfrm>
            <a:off x="971550" y="4151313"/>
            <a:ext cx="7200900" cy="1323975"/>
          </a:xfrm>
          <a:prstGeom prst="rect">
            <a:avLst/>
          </a:prstGeom>
          <a:noFill/>
        </p:spPr>
        <p:txBody>
          <a:bodyPr>
            <a:spAutoFit/>
          </a:bodyPr>
          <a:lstStyle/>
          <a:p>
            <a:pPr eaLnBrk="1" hangingPunct="1">
              <a:defRPr/>
            </a:pPr>
            <a:r>
              <a:rPr lang="it-IT" sz="1600" b="1" dirty="0">
                <a:solidFill>
                  <a:srgbClr val="004080"/>
                </a:solidFill>
                <a:latin typeface="Avenir Book"/>
              </a:rPr>
              <a:t>La </a:t>
            </a:r>
            <a:r>
              <a:rPr lang="it-IT" sz="1600" b="1" dirty="0" err="1">
                <a:solidFill>
                  <a:srgbClr val="CC0000"/>
                </a:solidFill>
                <a:latin typeface="Avenir Book"/>
              </a:rPr>
              <a:t>SmartPuglia</a:t>
            </a:r>
            <a:r>
              <a:rPr lang="it-IT" sz="1600" b="1" dirty="0">
                <a:solidFill>
                  <a:srgbClr val="CC0000"/>
                </a:solidFill>
                <a:latin typeface="Avenir Book"/>
              </a:rPr>
              <a:t> </a:t>
            </a:r>
            <a:r>
              <a:rPr lang="it-IT" sz="1600" b="1" dirty="0">
                <a:solidFill>
                  <a:srgbClr val="004080"/>
                </a:solidFill>
                <a:effectLst>
                  <a:outerShdw blurRad="38100" dist="38100" dir="2700000" algn="tl">
                    <a:srgbClr val="C0C0C0"/>
                  </a:outerShdw>
                </a:effectLst>
                <a:latin typeface="Avenir Book"/>
              </a:rPr>
              <a:t>è una proposta di un </a:t>
            </a:r>
            <a:r>
              <a:rPr lang="it-IT" sz="1600" b="1" dirty="0">
                <a:solidFill>
                  <a:srgbClr val="CC0000"/>
                </a:solidFill>
                <a:latin typeface="Avenir Book"/>
              </a:rPr>
              <a:t>nuovo modello di sviluppo economico responsabile</a:t>
            </a:r>
            <a:r>
              <a:rPr lang="it-IT" sz="1600" b="1" dirty="0">
                <a:solidFill>
                  <a:srgbClr val="004080"/>
                </a:solidFill>
                <a:effectLst>
                  <a:outerShdw blurRad="38100" dist="38100" dir="2700000" algn="tl">
                    <a:srgbClr val="C0C0C0"/>
                  </a:outerShdw>
                </a:effectLst>
                <a:latin typeface="Avenir Book"/>
              </a:rPr>
              <a:t>, basato sul potenziamento progressivo e collettivo del tessuto socio economico regionale, la capacità di interconnessione e dialogo e un uso intelligente, inclusivo e sostenibile delle tecnologie. </a:t>
            </a:r>
            <a:endParaRPr lang="it-IT" sz="1600" b="1" dirty="0">
              <a:solidFill>
                <a:srgbClr val="336699"/>
              </a:solidFill>
              <a:effectLst>
                <a:outerShdw blurRad="38100" dist="38100" dir="2700000" algn="tl">
                  <a:srgbClr val="C0C0C0"/>
                </a:outerShdw>
              </a:effectLst>
              <a:latin typeface="Avenir Book"/>
            </a:endParaRPr>
          </a:p>
        </p:txBody>
      </p:sp>
      <p:sp>
        <p:nvSpPr>
          <p:cNvPr id="12" name="CasellaDiTesto 11"/>
          <p:cNvSpPr txBox="1"/>
          <p:nvPr/>
        </p:nvSpPr>
        <p:spPr>
          <a:xfrm>
            <a:off x="800100" y="871538"/>
            <a:ext cx="5124450" cy="1077218"/>
          </a:xfrm>
          <a:prstGeom prst="rect">
            <a:avLst/>
          </a:prstGeom>
          <a:noFill/>
        </p:spPr>
        <p:txBody>
          <a:bodyPr>
            <a:spAutoFit/>
          </a:bodyPr>
          <a:lstStyle/>
          <a:p>
            <a:pPr eaLnBrk="1" hangingPunct="1">
              <a:defRPr/>
            </a:pPr>
            <a:r>
              <a:rPr lang="it-IT" sz="1600" b="1" dirty="0">
                <a:solidFill>
                  <a:srgbClr val="004080"/>
                </a:solidFill>
                <a:latin typeface="Avenir Book"/>
              </a:rPr>
              <a:t>Politiche dell’innovazione, coerenti con gli indirizzi fissati dall’</a:t>
            </a:r>
            <a:r>
              <a:rPr lang="it-IT" sz="1600" b="1" dirty="0">
                <a:solidFill>
                  <a:srgbClr val="C00000"/>
                </a:solidFill>
                <a:effectLst>
                  <a:outerShdw blurRad="38100" dist="38100" dir="2700000" algn="tl">
                    <a:srgbClr val="C0C0C0"/>
                  </a:outerShdw>
                </a:effectLst>
                <a:latin typeface="Avenir Book"/>
              </a:rPr>
              <a:t>Agenda Digitale </a:t>
            </a:r>
            <a:r>
              <a:rPr lang="it-IT" sz="1600" b="1" dirty="0">
                <a:solidFill>
                  <a:srgbClr val="004080"/>
                </a:solidFill>
                <a:latin typeface="Avenir Book"/>
              </a:rPr>
              <a:t>e dalla </a:t>
            </a:r>
            <a:r>
              <a:rPr lang="it-IT" sz="1600" b="1" dirty="0">
                <a:solidFill>
                  <a:srgbClr val="C00000"/>
                </a:solidFill>
                <a:effectLst>
                  <a:outerShdw blurRad="38100" dist="38100" dir="2700000" algn="tl">
                    <a:srgbClr val="C0C0C0"/>
                  </a:outerShdw>
                </a:effectLst>
                <a:latin typeface="Avenir Book"/>
              </a:rPr>
              <a:t>Smart Specialization Strategy</a:t>
            </a:r>
            <a:r>
              <a:rPr lang="it-IT" sz="1600" b="1" dirty="0">
                <a:solidFill>
                  <a:srgbClr val="336699"/>
                </a:solidFill>
                <a:effectLst>
                  <a:outerShdw blurRad="38100" dist="38100" dir="2700000" algn="tl">
                    <a:srgbClr val="C0C0C0"/>
                  </a:outerShdw>
                </a:effectLst>
                <a:latin typeface="Avenir Book"/>
              </a:rPr>
              <a:t> </a:t>
            </a:r>
            <a:r>
              <a:rPr lang="it-IT" sz="1600" b="1" dirty="0">
                <a:solidFill>
                  <a:srgbClr val="004080"/>
                </a:solidFill>
                <a:latin typeface="Avenir Book"/>
              </a:rPr>
              <a:t>regionali.</a:t>
            </a:r>
          </a:p>
          <a:p>
            <a:pPr eaLnBrk="1" hangingPunct="1">
              <a:defRPr/>
            </a:pPr>
            <a:endParaRPr lang="it-IT" sz="1600" b="1" dirty="0">
              <a:solidFill>
                <a:srgbClr val="336699"/>
              </a:solidFill>
              <a:effectLst>
                <a:outerShdw blurRad="38100" dist="38100" dir="2700000" algn="tl">
                  <a:srgbClr val="C0C0C0"/>
                </a:outerShdw>
              </a:effectLst>
            </a:endParaRPr>
          </a:p>
        </p:txBody>
      </p:sp>
      <p:pic>
        <p:nvPicPr>
          <p:cNvPr id="14" name="Immagin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3450" y="269875"/>
            <a:ext cx="2892425"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ttangolo 14"/>
          <p:cNvSpPr>
            <a:spLocks noChangeArrowheads="1"/>
          </p:cNvSpPr>
          <p:nvPr/>
        </p:nvSpPr>
        <p:spPr bwMode="auto">
          <a:xfrm>
            <a:off x="-36513" y="0"/>
            <a:ext cx="304801" cy="2681288"/>
          </a:xfrm>
          <a:prstGeom prst="rect">
            <a:avLst/>
          </a:prstGeom>
          <a:gradFill flip="none" rotWithShape="1">
            <a:gsLst>
              <a:gs pos="0">
                <a:srgbClr val="CC99FF">
                  <a:gamma/>
                  <a:shade val="46275"/>
                  <a:invGamma/>
                </a:srgbClr>
              </a:gs>
              <a:gs pos="100000">
                <a:srgbClr val="CC99FF"/>
              </a:gs>
            </a:gsLst>
            <a:lin ang="5400000" scaled="1"/>
            <a:tileRect/>
          </a:gradFill>
          <a:ln w="9525">
            <a:noFill/>
            <a:round/>
            <a:headEnd/>
            <a:tailEnd/>
          </a:ln>
        </p:spPr>
        <p:txBody>
          <a:bodyPr vert="eaVert"/>
          <a:lstStyle/>
          <a:p>
            <a:pPr>
              <a:defRPr/>
            </a:pPr>
            <a:r>
              <a:rPr lang="it-IT" sz="1400" b="1" dirty="0">
                <a:solidFill>
                  <a:schemeClr val="bg1"/>
                </a:solidFill>
                <a:effectLst>
                  <a:outerShdw blurRad="38100" dist="38100" dir="2700000" algn="tl">
                    <a:srgbClr val="000000"/>
                  </a:outerShdw>
                </a:effectLst>
                <a:latin typeface="Arial" charset="0"/>
                <a:ea typeface="ＭＳ Ｐゴシック" charset="-128"/>
              </a:rPr>
              <a:t>SCENARIO</a:t>
            </a:r>
          </a:p>
        </p:txBody>
      </p:sp>
    </p:spTree>
    <p:extLst>
      <p:ext uri="{BB962C8B-B14F-4D97-AF65-F5344CB8AC3E}">
        <p14:creationId xmlns:p14="http://schemas.microsoft.com/office/powerpoint/2010/main" val="17724208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593725" y="0"/>
            <a:ext cx="7669213" cy="900113"/>
          </a:xfrm>
        </p:spPr>
        <p:txBody>
          <a:bodyPr/>
          <a:lstStyle/>
          <a:p>
            <a:pPr>
              <a:defRPr/>
            </a:pPr>
            <a:r>
              <a:rPr lang="it-IT" b="1" dirty="0" smtClean="0">
                <a:solidFill>
                  <a:srgbClr val="CC0000"/>
                </a:solidFill>
                <a:effectLst>
                  <a:outerShdw blurRad="38100" dist="38100" dir="2700000" algn="tl">
                    <a:srgbClr val="DDDDDD"/>
                  </a:outerShdw>
                </a:effectLst>
                <a:latin typeface="Avenir Book"/>
              </a:rPr>
              <a:t>Obiettivi</a:t>
            </a:r>
            <a:endParaRPr lang="it-IT" b="1" dirty="0">
              <a:solidFill>
                <a:srgbClr val="CC0000"/>
              </a:solidFill>
              <a:effectLst>
                <a:outerShdw blurRad="38100" dist="38100" dir="2700000" algn="tl">
                  <a:srgbClr val="DDDDDD"/>
                </a:outerShdw>
              </a:effectLst>
              <a:latin typeface="Avenir Book"/>
            </a:endParaRPr>
          </a:p>
        </p:txBody>
      </p:sp>
      <p:sp>
        <p:nvSpPr>
          <p:cNvPr id="5" name="Rettangolo 4"/>
          <p:cNvSpPr>
            <a:spLocks noChangeArrowheads="1"/>
          </p:cNvSpPr>
          <p:nvPr/>
        </p:nvSpPr>
        <p:spPr bwMode="auto">
          <a:xfrm>
            <a:off x="-36513" y="0"/>
            <a:ext cx="304801" cy="3429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OBIETTIVI E LINEE D’INTERVENTO</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57348" name="Rectangle 78"/>
          <p:cNvSpPr>
            <a:spLocks/>
          </p:cNvSpPr>
          <p:nvPr/>
        </p:nvSpPr>
        <p:spPr bwMode="auto">
          <a:xfrm>
            <a:off x="242888" y="777875"/>
            <a:ext cx="86328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4000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buFont typeface="Arial" panose="020B0604020202020204" pitchFamily="34" charset="0"/>
              <a:buNone/>
            </a:pPr>
            <a:r>
              <a:rPr lang="it-IT" sz="1800" b="1">
                <a:solidFill>
                  <a:srgbClr val="002060"/>
                </a:solidFill>
                <a:latin typeface="Avenir Book"/>
              </a:rPr>
              <a:t>Missione di InnovaPuglia è</a:t>
            </a:r>
            <a:r>
              <a:rPr lang="it-IT" sz="1800" b="1">
                <a:solidFill>
                  <a:srgbClr val="C00000"/>
                </a:solidFill>
                <a:latin typeface="Avenir Book"/>
              </a:rPr>
              <a:t> attuare l’Agenda Digitale Regionale </a:t>
            </a:r>
            <a:r>
              <a:rPr lang="it-IT" sz="1800" b="1">
                <a:solidFill>
                  <a:srgbClr val="002060"/>
                </a:solidFill>
                <a:latin typeface="Avenir Book"/>
              </a:rPr>
              <a:t>in continuità con quanto realizzato nella programmazione 2007-2013.</a:t>
            </a: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pic>
        <p:nvPicPr>
          <p:cNvPr id="573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1" y="2028825"/>
            <a:ext cx="5486401"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1" name="Rectangle 78"/>
          <p:cNvSpPr>
            <a:spLocks/>
          </p:cNvSpPr>
          <p:nvPr/>
        </p:nvSpPr>
        <p:spPr bwMode="auto">
          <a:xfrm>
            <a:off x="3779838" y="2028825"/>
            <a:ext cx="5256212" cy="370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 typeface="Wingdings" panose="05000000000000000000" pitchFamily="2" charset="2"/>
              <a:buChar char="v"/>
            </a:pPr>
            <a:r>
              <a:rPr lang="it-IT" sz="1300" b="1" dirty="0">
                <a:solidFill>
                  <a:srgbClr val="C00000"/>
                </a:solidFill>
                <a:latin typeface="Avenir Book"/>
              </a:rPr>
              <a:t>Valorizzazione degli investimenti </a:t>
            </a:r>
            <a:r>
              <a:rPr lang="it-IT" sz="1300" b="1" dirty="0" smtClean="0">
                <a:solidFill>
                  <a:srgbClr val="002060"/>
                </a:solidFill>
                <a:latin typeface="Avenir Book"/>
              </a:rPr>
              <a:t>precedenti </a:t>
            </a:r>
            <a:r>
              <a:rPr lang="it-IT" sz="1300" b="1" dirty="0">
                <a:solidFill>
                  <a:srgbClr val="002060"/>
                </a:solidFill>
                <a:latin typeface="Avenir Book"/>
              </a:rPr>
              <a:t>e </a:t>
            </a:r>
            <a:r>
              <a:rPr lang="it-IT" sz="1300" b="1" dirty="0" smtClean="0">
                <a:solidFill>
                  <a:srgbClr val="002060"/>
                </a:solidFill>
                <a:latin typeface="Avenir Book"/>
              </a:rPr>
              <a:t>consolidamento </a:t>
            </a:r>
            <a:r>
              <a:rPr lang="it-IT" sz="1300" b="1" dirty="0">
                <a:solidFill>
                  <a:srgbClr val="002060"/>
                </a:solidFill>
                <a:latin typeface="Avenir Book"/>
              </a:rPr>
              <a:t>di investimenti, esperienze, pratiche e ‘brand’ già </a:t>
            </a:r>
            <a:r>
              <a:rPr lang="it-IT" sz="1300" b="1" dirty="0" smtClean="0">
                <a:solidFill>
                  <a:srgbClr val="002060"/>
                </a:solidFill>
                <a:latin typeface="Avenir Book"/>
              </a:rPr>
              <a:t>affermati</a:t>
            </a:r>
            <a:r>
              <a:rPr lang="it-IT" sz="1300" b="1" dirty="0">
                <a:solidFill>
                  <a:srgbClr val="002060"/>
                </a:solidFill>
                <a:latin typeface="Avenir Book"/>
              </a:rPr>
              <a:t>.</a:t>
            </a:r>
          </a:p>
          <a:p>
            <a:pPr>
              <a:buFont typeface="Wingdings" panose="05000000000000000000" pitchFamily="2" charset="2"/>
              <a:buChar char="v"/>
            </a:pPr>
            <a:r>
              <a:rPr lang="it-IT" sz="1300" b="1" dirty="0">
                <a:solidFill>
                  <a:srgbClr val="C00000"/>
                </a:solidFill>
                <a:latin typeface="Avenir Book"/>
              </a:rPr>
              <a:t>Integrazione tra i sistemi realizzati</a:t>
            </a:r>
            <a:r>
              <a:rPr lang="it-IT" sz="1300" b="1" dirty="0">
                <a:solidFill>
                  <a:srgbClr val="002060"/>
                </a:solidFill>
                <a:latin typeface="Avenir Book"/>
              </a:rPr>
              <a:t>, per massimizzare le sinergie e aumentare il valore aggiunto dei singoli servizi. </a:t>
            </a:r>
          </a:p>
          <a:p>
            <a:pPr>
              <a:buFont typeface="Wingdings" panose="05000000000000000000" pitchFamily="2" charset="2"/>
              <a:buChar char="v"/>
            </a:pPr>
            <a:r>
              <a:rPr lang="it-IT" sz="1300" b="1" dirty="0">
                <a:solidFill>
                  <a:srgbClr val="C00000"/>
                </a:solidFill>
                <a:latin typeface="Avenir Book"/>
              </a:rPr>
              <a:t>Condivisione dei dati</a:t>
            </a:r>
            <a:r>
              <a:rPr lang="it-IT" sz="1300" b="1" dirty="0">
                <a:solidFill>
                  <a:srgbClr val="002060"/>
                </a:solidFill>
                <a:latin typeface="Avenir Book"/>
              </a:rPr>
              <a:t>, per ridurre al minimo la ridondanza e garantire l’univocità del </a:t>
            </a:r>
            <a:r>
              <a:rPr lang="it-IT" sz="1300" b="1" dirty="0" smtClean="0">
                <a:solidFill>
                  <a:srgbClr val="002060"/>
                </a:solidFill>
                <a:latin typeface="Avenir Book"/>
              </a:rPr>
              <a:t>dato.</a:t>
            </a:r>
            <a:endParaRPr lang="it-IT" sz="1300" b="1" dirty="0">
              <a:solidFill>
                <a:srgbClr val="002060"/>
              </a:solidFill>
              <a:latin typeface="Avenir Book"/>
            </a:endParaRPr>
          </a:p>
          <a:p>
            <a:pPr>
              <a:buFont typeface="Wingdings" panose="05000000000000000000" pitchFamily="2" charset="2"/>
              <a:buChar char="v"/>
            </a:pPr>
            <a:r>
              <a:rPr lang="it-IT" sz="1300" b="1" dirty="0">
                <a:solidFill>
                  <a:srgbClr val="C00000"/>
                </a:solidFill>
                <a:latin typeface="Avenir Book"/>
              </a:rPr>
              <a:t>Massima interoperabilità </a:t>
            </a:r>
            <a:r>
              <a:rPr lang="it-IT" sz="1300" b="1" dirty="0">
                <a:solidFill>
                  <a:srgbClr val="002060"/>
                </a:solidFill>
                <a:latin typeface="Avenir Book"/>
              </a:rPr>
              <a:t>tra processi e servizi amministrativi.</a:t>
            </a:r>
          </a:p>
          <a:p>
            <a:pPr>
              <a:buFont typeface="Wingdings" panose="05000000000000000000" pitchFamily="2" charset="2"/>
              <a:buChar char="v"/>
            </a:pPr>
            <a:r>
              <a:rPr lang="it-IT" sz="1300" b="1" dirty="0">
                <a:solidFill>
                  <a:srgbClr val="C00000"/>
                </a:solidFill>
                <a:latin typeface="Avenir Book"/>
              </a:rPr>
              <a:t>Trasparenza e accessibilità</a:t>
            </a:r>
            <a:r>
              <a:rPr lang="it-IT" sz="1300" b="1" dirty="0" smtClean="0">
                <a:solidFill>
                  <a:srgbClr val="002060"/>
                </a:solidFill>
                <a:latin typeface="Avenir Book"/>
              </a:rPr>
              <a:t>. Diffusione </a:t>
            </a:r>
            <a:r>
              <a:rPr lang="it-IT" sz="1300" b="1" dirty="0">
                <a:solidFill>
                  <a:srgbClr val="002060"/>
                </a:solidFill>
                <a:latin typeface="Avenir Book"/>
              </a:rPr>
              <a:t>degli </a:t>
            </a:r>
            <a:r>
              <a:rPr lang="it-IT" sz="1300" b="1" dirty="0" smtClean="0">
                <a:solidFill>
                  <a:srgbClr val="C00000"/>
                </a:solidFill>
                <a:latin typeface="Avenir Book"/>
              </a:rPr>
              <a:t>open </a:t>
            </a:r>
            <a:r>
              <a:rPr lang="it-IT" sz="1300" b="1" dirty="0">
                <a:solidFill>
                  <a:srgbClr val="C00000"/>
                </a:solidFill>
                <a:latin typeface="Avenir Book"/>
              </a:rPr>
              <a:t>data </a:t>
            </a:r>
            <a:r>
              <a:rPr lang="it-IT" sz="1300" b="1" dirty="0">
                <a:solidFill>
                  <a:srgbClr val="002060"/>
                </a:solidFill>
                <a:latin typeface="Avenir Book"/>
              </a:rPr>
              <a:t>e </a:t>
            </a:r>
            <a:r>
              <a:rPr lang="it-IT" sz="1300" b="1" dirty="0" smtClean="0">
                <a:solidFill>
                  <a:srgbClr val="002060"/>
                </a:solidFill>
                <a:latin typeface="Avenir Book"/>
              </a:rPr>
              <a:t>riuso </a:t>
            </a:r>
            <a:r>
              <a:rPr lang="it-IT" sz="1300" b="1" dirty="0">
                <a:solidFill>
                  <a:srgbClr val="002060"/>
                </a:solidFill>
                <a:latin typeface="Avenir Book"/>
              </a:rPr>
              <a:t>del dato </a:t>
            </a:r>
            <a:r>
              <a:rPr lang="it-IT" sz="1300" b="1" dirty="0" smtClean="0">
                <a:solidFill>
                  <a:srgbClr val="002060"/>
                </a:solidFill>
                <a:latin typeface="Avenir Book"/>
              </a:rPr>
              <a:t>pubblico.</a:t>
            </a:r>
            <a:endParaRPr lang="it-IT" sz="1300" b="1" dirty="0">
              <a:solidFill>
                <a:srgbClr val="002060"/>
              </a:solidFill>
              <a:latin typeface="Avenir Book"/>
            </a:endParaRPr>
          </a:p>
          <a:p>
            <a:pPr>
              <a:buFont typeface="Wingdings" panose="05000000000000000000" pitchFamily="2" charset="2"/>
              <a:buChar char="v"/>
            </a:pPr>
            <a:r>
              <a:rPr lang="it-IT" sz="1300" b="1" dirty="0">
                <a:solidFill>
                  <a:srgbClr val="002060"/>
                </a:solidFill>
                <a:latin typeface="Avenir Book"/>
              </a:rPr>
              <a:t>Accompagnamento nell’</a:t>
            </a:r>
            <a:r>
              <a:rPr lang="it-IT" sz="1300" b="1" dirty="0">
                <a:solidFill>
                  <a:srgbClr val="C00000"/>
                </a:solidFill>
                <a:latin typeface="Avenir Book"/>
              </a:rPr>
              <a:t>innovazione del settore ICT </a:t>
            </a:r>
            <a:r>
              <a:rPr lang="it-IT" sz="1300" b="1" dirty="0">
                <a:solidFill>
                  <a:srgbClr val="002060"/>
                </a:solidFill>
                <a:latin typeface="Avenir Book"/>
              </a:rPr>
              <a:t>in </a:t>
            </a:r>
            <a:r>
              <a:rPr lang="it-IT" sz="1300" b="1" dirty="0" smtClean="0">
                <a:solidFill>
                  <a:srgbClr val="002060"/>
                </a:solidFill>
                <a:latin typeface="Avenir Book"/>
              </a:rPr>
              <a:t>Puglia.  </a:t>
            </a:r>
          </a:p>
          <a:p>
            <a:pPr>
              <a:buFont typeface="Wingdings" panose="05000000000000000000" pitchFamily="2" charset="2"/>
              <a:buChar char="v"/>
            </a:pPr>
            <a:r>
              <a:rPr lang="it-IT" sz="1300" b="1" dirty="0">
                <a:solidFill>
                  <a:srgbClr val="002060"/>
                </a:solidFill>
                <a:latin typeface="Avenir Book"/>
              </a:rPr>
              <a:t>Sostegno alle politiche di </a:t>
            </a:r>
            <a:r>
              <a:rPr lang="it-IT" sz="1300" b="1" dirty="0">
                <a:solidFill>
                  <a:srgbClr val="C00000"/>
                </a:solidFill>
                <a:latin typeface="Avenir Book"/>
              </a:rPr>
              <a:t>diffusione delle tecnologie digitali  </a:t>
            </a:r>
            <a:r>
              <a:rPr lang="it-IT" sz="1300" b="1" dirty="0">
                <a:solidFill>
                  <a:srgbClr val="002060"/>
                </a:solidFill>
                <a:latin typeface="Avenir Book"/>
              </a:rPr>
              <a:t>nelle imprese in un’ottica di Open Innovation</a:t>
            </a:r>
            <a:r>
              <a:rPr lang="it-IT" sz="1300" b="1" dirty="0" smtClean="0">
                <a:solidFill>
                  <a:srgbClr val="002060"/>
                </a:solidFill>
                <a:latin typeface="Avenir Book"/>
              </a:rPr>
              <a:t>.</a:t>
            </a:r>
          </a:p>
        </p:txBody>
      </p:sp>
      <p:sp>
        <p:nvSpPr>
          <p:cNvPr id="57352" name="CasellaDiTesto 3"/>
          <p:cNvSpPr txBox="1">
            <a:spLocks noChangeArrowheads="1"/>
          </p:cNvSpPr>
          <p:nvPr/>
        </p:nvSpPr>
        <p:spPr bwMode="auto">
          <a:xfrm>
            <a:off x="4945063" y="1590675"/>
            <a:ext cx="3744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sz="1800" b="1">
                <a:solidFill>
                  <a:srgbClr val="C00000"/>
                </a:solidFill>
                <a:latin typeface="Avenir Book"/>
              </a:rPr>
              <a:t>Direttrici metodologiche </a:t>
            </a:r>
          </a:p>
        </p:txBody>
      </p:sp>
    </p:spTree>
  </p:cSld>
  <p:clrMapOvr>
    <a:masterClrMapping/>
  </p:clrMapOvr>
  <p:transition advClick="0"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593725" y="0"/>
            <a:ext cx="7669213" cy="900113"/>
          </a:xfrm>
        </p:spPr>
        <p:txBody>
          <a:bodyPr/>
          <a:lstStyle/>
          <a:p>
            <a:pPr>
              <a:defRPr/>
            </a:pPr>
            <a:r>
              <a:rPr lang="it-IT" b="1" dirty="0" smtClean="0">
                <a:solidFill>
                  <a:srgbClr val="CC0000"/>
                </a:solidFill>
                <a:effectLst>
                  <a:outerShdw blurRad="38100" dist="38100" dir="2700000" algn="tl">
                    <a:srgbClr val="DDDDDD"/>
                  </a:outerShdw>
                </a:effectLst>
                <a:latin typeface="Avenir Book"/>
              </a:rPr>
              <a:t>Linee di intervento</a:t>
            </a:r>
            <a:endParaRPr lang="it-IT" b="1" dirty="0">
              <a:solidFill>
                <a:srgbClr val="CC0000"/>
              </a:solidFill>
              <a:effectLst>
                <a:outerShdw blurRad="38100" dist="38100" dir="2700000" algn="tl">
                  <a:srgbClr val="DDDDDD"/>
                </a:outerShdw>
              </a:effectLst>
              <a:latin typeface="Avenir Book"/>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12" name="Diagramma 11"/>
          <p:cNvGraphicFramePr/>
          <p:nvPr>
            <p:extLst>
              <p:ext uri="{D42A27DB-BD31-4B8C-83A1-F6EECF244321}">
                <p14:modId xmlns:p14="http://schemas.microsoft.com/office/powerpoint/2010/main" val="3605105358"/>
              </p:ext>
            </p:extLst>
          </p:nvPr>
        </p:nvGraphicFramePr>
        <p:xfrm>
          <a:off x="1403648" y="991073"/>
          <a:ext cx="5486400" cy="460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ttangolo 7"/>
          <p:cNvSpPr>
            <a:spLocks noChangeArrowheads="1"/>
          </p:cNvSpPr>
          <p:nvPr/>
        </p:nvSpPr>
        <p:spPr bwMode="auto">
          <a:xfrm>
            <a:off x="-36513" y="0"/>
            <a:ext cx="304801" cy="3429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OBIETTIVI E LINEE D’INTERVENTO</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cSld>
  <p:clrMapOvr>
    <a:masterClrMapping/>
  </p:clrMapOvr>
  <p:transition advClick="0" advTm="1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593725" y="0"/>
            <a:ext cx="7669213" cy="900113"/>
          </a:xfrm>
        </p:spPr>
        <p:txBody>
          <a:bodyPr/>
          <a:lstStyle/>
          <a:p>
            <a:pPr>
              <a:defRPr/>
            </a:pPr>
            <a:r>
              <a:rPr lang="it-IT" b="1" dirty="0" smtClean="0">
                <a:solidFill>
                  <a:srgbClr val="CC0000"/>
                </a:solidFill>
                <a:effectLst>
                  <a:outerShdw blurRad="38100" dist="38100" dir="2700000" algn="tl">
                    <a:srgbClr val="DDDDDD"/>
                  </a:outerShdw>
                </a:effectLst>
                <a:latin typeface="Avenir Book"/>
              </a:rPr>
              <a:t>Aree funzionali</a:t>
            </a:r>
            <a:endParaRPr lang="it-IT" b="1" dirty="0">
              <a:solidFill>
                <a:srgbClr val="CC0000"/>
              </a:solidFill>
              <a:effectLst>
                <a:outerShdw blurRad="38100" dist="38100" dir="2700000" algn="tl">
                  <a:srgbClr val="DDDDDD"/>
                </a:outerShdw>
              </a:effectLst>
              <a:latin typeface="Avenir Book"/>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10" name="Diagramma 9"/>
          <p:cNvGraphicFramePr/>
          <p:nvPr>
            <p:extLst>
              <p:ext uri="{D42A27DB-BD31-4B8C-83A1-F6EECF244321}">
                <p14:modId xmlns:p14="http://schemas.microsoft.com/office/powerpoint/2010/main" val="1729973230"/>
              </p:ext>
            </p:extLst>
          </p:nvPr>
        </p:nvGraphicFramePr>
        <p:xfrm>
          <a:off x="1619672" y="1340768"/>
          <a:ext cx="6127576" cy="3032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ttangolo 8"/>
          <p:cNvSpPr>
            <a:spLocks noChangeArrowheads="1"/>
          </p:cNvSpPr>
          <p:nvPr/>
        </p:nvSpPr>
        <p:spPr bwMode="auto">
          <a:xfrm>
            <a:off x="-36513" y="0"/>
            <a:ext cx="304801" cy="3429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OBIETTIVI E LINEE D’INTERVENTO</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cSld>
  <p:clrMapOvr>
    <a:masterClrMapping/>
  </p:clrMapOvr>
  <p:transition advClick="0" advTm="1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411122" y="38100"/>
            <a:ext cx="7869278" cy="838200"/>
          </a:xfrm>
        </p:spPr>
        <p:txBody>
          <a:bodyPr/>
          <a:lstStyle/>
          <a:p>
            <a:pPr>
              <a:defRPr/>
            </a:pPr>
            <a:r>
              <a:rPr lang="it-IT" b="1" dirty="0" smtClean="0">
                <a:solidFill>
                  <a:srgbClr val="CC0000"/>
                </a:solidFill>
                <a:effectLst>
                  <a:outerShdw blurRad="38100" dist="38100" dir="2700000" algn="tl">
                    <a:srgbClr val="DDDDDD"/>
                  </a:outerShdw>
                </a:effectLst>
                <a:latin typeface="Avenir Book"/>
              </a:rPr>
              <a:t>Le risorse economiche</a:t>
            </a:r>
            <a:endParaRPr lang="it-IT" b="1" dirty="0">
              <a:solidFill>
                <a:srgbClr val="CC0000"/>
              </a:solidFill>
              <a:effectLst>
                <a:outerShdw blurRad="38100" dist="38100" dir="2700000" algn="tl">
                  <a:srgbClr val="DDDDDD"/>
                </a:outerShdw>
              </a:effectLst>
              <a:latin typeface="Avenir Book"/>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7" name="Tabella 6"/>
          <p:cNvGraphicFramePr>
            <a:graphicFrameLocks noGrp="1"/>
          </p:cNvGraphicFramePr>
          <p:nvPr>
            <p:extLst>
              <p:ext uri="{D42A27DB-BD31-4B8C-83A1-F6EECF244321}">
                <p14:modId xmlns:p14="http://schemas.microsoft.com/office/powerpoint/2010/main" val="3011775934"/>
              </p:ext>
            </p:extLst>
          </p:nvPr>
        </p:nvGraphicFramePr>
        <p:xfrm>
          <a:off x="1019936" y="1343025"/>
          <a:ext cx="6401628" cy="1828800"/>
        </p:xfrm>
        <a:graphic>
          <a:graphicData uri="http://schemas.openxmlformats.org/drawingml/2006/table">
            <a:tbl>
              <a:tblPr/>
              <a:tblGrid>
                <a:gridCol w="2713769">
                  <a:extLst>
                    <a:ext uri="{9D8B030D-6E8A-4147-A177-3AD203B41FA5}">
                      <a16:colId xmlns="" xmlns:a16="http://schemas.microsoft.com/office/drawing/2014/main" val="20000"/>
                    </a:ext>
                  </a:extLst>
                </a:gridCol>
                <a:gridCol w="26063">
                  <a:extLst>
                    <a:ext uri="{9D8B030D-6E8A-4147-A177-3AD203B41FA5}">
                      <a16:colId xmlns="" xmlns:a16="http://schemas.microsoft.com/office/drawing/2014/main" val="20001"/>
                    </a:ext>
                  </a:extLst>
                </a:gridCol>
                <a:gridCol w="1167930">
                  <a:extLst>
                    <a:ext uri="{9D8B030D-6E8A-4147-A177-3AD203B41FA5}">
                      <a16:colId xmlns="" xmlns:a16="http://schemas.microsoft.com/office/drawing/2014/main" val="20002"/>
                    </a:ext>
                  </a:extLst>
                </a:gridCol>
                <a:gridCol w="1143497">
                  <a:extLst>
                    <a:ext uri="{9D8B030D-6E8A-4147-A177-3AD203B41FA5}">
                      <a16:colId xmlns="" xmlns:a16="http://schemas.microsoft.com/office/drawing/2014/main" val="20003"/>
                    </a:ext>
                  </a:extLst>
                </a:gridCol>
                <a:gridCol w="1350369">
                  <a:extLst>
                    <a:ext uri="{9D8B030D-6E8A-4147-A177-3AD203B41FA5}">
                      <a16:colId xmlns="" xmlns:a16="http://schemas.microsoft.com/office/drawing/2014/main" val="20004"/>
                    </a:ext>
                  </a:extLst>
                </a:gridCol>
              </a:tblGrid>
              <a:tr h="304800">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TIPOLOGIA DI SPESA</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 </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2015</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2016</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2017</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04800">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Costi diretti</a:t>
                      </a:r>
                      <a:r>
                        <a:rPr kumimoji="0" lang="it-IT" sz="11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 (Investimenti</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 </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14.525.975,85</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14.310.089,05</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13.731.735,15</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304800">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Spillover (Materiali, Attrezzature, Terzi)</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 </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48.432.629,79</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35.696.740,97</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40.163.795,40</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304800">
                <a:tc>
                  <a:txBody>
                    <a:bodyPr/>
                    <a:lstStyle>
                      <a:lvl1pPr marL="330200" indent="-330200"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330200" marR="0" lvl="0" indent="-330200" algn="l" defTabSz="457200" rtl="0" eaLnBrk="1" fontAlgn="base" latinLnBrk="0" hangingPunct="1">
                        <a:lnSpc>
                          <a:spcPct val="115000"/>
                        </a:lnSpc>
                        <a:spcBef>
                          <a:spcPct val="0"/>
                        </a:spcBef>
                        <a:spcAft>
                          <a:spcPts val="100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TOTALE</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 </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62.958.605,64</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50.006.830,02</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53.895.530,55</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304800">
                <a:tc>
                  <a:txBody>
                    <a:bodyPr/>
                    <a:lstStyle>
                      <a:lvl1pPr marL="330200" indent="-330200"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330200" marR="0" lvl="0" indent="-330200" algn="l" defTabSz="457200" rtl="0" eaLnBrk="1" fontAlgn="base" latinLnBrk="0" hangingPunct="1">
                        <a:lnSpc>
                          <a:spcPct val="115000"/>
                        </a:lnSpc>
                        <a:spcBef>
                          <a:spcPct val="0"/>
                        </a:spcBef>
                        <a:spcAft>
                          <a:spcPts val="100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INCIDENZA COSTI DIRETTI</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 </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23,07%</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28,62%</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25,48%</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304800">
                <a:tc>
                  <a:txBody>
                    <a:bodyPr/>
                    <a:lstStyle>
                      <a:lvl1pPr marL="330200" indent="-330200"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330200" marR="0" lvl="0" indent="-330200" algn="l" defTabSz="457200" rtl="0" eaLnBrk="1" fontAlgn="base" latinLnBrk="0" hangingPunct="1">
                        <a:lnSpc>
                          <a:spcPct val="115000"/>
                        </a:lnSpc>
                        <a:spcBef>
                          <a:spcPct val="0"/>
                        </a:spcBef>
                        <a:spcAft>
                          <a:spcPts val="1000"/>
                        </a:spcAft>
                        <a:buClrTx/>
                        <a:buSzTx/>
                        <a:buFontTx/>
                        <a:buNone/>
                        <a:tabLst/>
                      </a:pPr>
                      <a:r>
                        <a:rPr kumimoji="0" lang="it-IT" sz="12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34" charset="-128"/>
                        </a:rPr>
                        <a:t>INCIDENZA SPILLOVER</a:t>
                      </a:r>
                      <a:endParaRPr kumimoji="0" lang="it-IT" sz="11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 </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76,93%</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71,38%</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34" charset="-128"/>
                        </a:rPr>
                        <a:t>74,52%</a:t>
                      </a:r>
                      <a:endParaRPr kumimoji="0" lang="it-IT"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bl>
          </a:graphicData>
        </a:graphic>
      </p:graphicFrame>
      <p:sp>
        <p:nvSpPr>
          <p:cNvPr id="11" name="Rectangle 2"/>
          <p:cNvSpPr txBox="1">
            <a:spLocks noChangeArrowheads="1"/>
          </p:cNvSpPr>
          <p:nvPr/>
        </p:nvSpPr>
        <p:spPr bwMode="auto">
          <a:xfrm>
            <a:off x="268289" y="792163"/>
            <a:ext cx="786765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a:defRPr/>
            </a:pPr>
            <a:r>
              <a:rPr lang="it-IT" sz="2000" b="1" dirty="0">
                <a:latin typeface="Avenir Book"/>
              </a:rPr>
              <a:t>PREVISIONE DI SPESA COMPLESSIVA PER ANNO</a:t>
            </a:r>
            <a:endParaRPr lang="it-IT" sz="2000" b="1" dirty="0">
              <a:solidFill>
                <a:srgbClr val="CC0000"/>
              </a:solidFill>
              <a:effectLst>
                <a:outerShdw blurRad="38100" dist="38100" dir="2700000" algn="tl">
                  <a:srgbClr val="DDDDDD"/>
                </a:outerShdw>
              </a:effectLst>
              <a:latin typeface="Avenir Book"/>
            </a:endParaRPr>
          </a:p>
        </p:txBody>
      </p:sp>
      <p:graphicFrame>
        <p:nvGraphicFramePr>
          <p:cNvPr id="8" name="Tabella 7"/>
          <p:cNvGraphicFramePr>
            <a:graphicFrameLocks noGrp="1"/>
          </p:cNvGraphicFramePr>
          <p:nvPr>
            <p:extLst>
              <p:ext uri="{D42A27DB-BD31-4B8C-83A1-F6EECF244321}">
                <p14:modId xmlns:p14="http://schemas.microsoft.com/office/powerpoint/2010/main" val="4117318797"/>
              </p:ext>
            </p:extLst>
          </p:nvPr>
        </p:nvGraphicFramePr>
        <p:xfrm>
          <a:off x="1105328" y="4149725"/>
          <a:ext cx="6040010" cy="1209675"/>
        </p:xfrm>
        <a:graphic>
          <a:graphicData uri="http://schemas.openxmlformats.org/drawingml/2006/table">
            <a:tbl>
              <a:tblPr firstRow="1" firstCol="1" bandRow="1">
                <a:tableStyleId>{5C22544A-7EE6-4342-B048-85BDC9FD1C3A}</a:tableStyleId>
              </a:tblPr>
              <a:tblGrid>
                <a:gridCol w="2180010">
                  <a:extLst>
                    <a:ext uri="{9D8B030D-6E8A-4147-A177-3AD203B41FA5}">
                      <a16:colId xmlns="" xmlns:a16="http://schemas.microsoft.com/office/drawing/2014/main" val="20000"/>
                    </a:ext>
                  </a:extLst>
                </a:gridCol>
                <a:gridCol w="1075011">
                  <a:extLst>
                    <a:ext uri="{9D8B030D-6E8A-4147-A177-3AD203B41FA5}">
                      <a16:colId xmlns="" xmlns:a16="http://schemas.microsoft.com/office/drawing/2014/main" val="20001"/>
                    </a:ext>
                  </a:extLst>
                </a:gridCol>
                <a:gridCol w="1116082">
                  <a:extLst>
                    <a:ext uri="{9D8B030D-6E8A-4147-A177-3AD203B41FA5}">
                      <a16:colId xmlns="" xmlns:a16="http://schemas.microsoft.com/office/drawing/2014/main" val="20002"/>
                    </a:ext>
                  </a:extLst>
                </a:gridCol>
                <a:gridCol w="1668907">
                  <a:extLst>
                    <a:ext uri="{9D8B030D-6E8A-4147-A177-3AD203B41FA5}">
                      <a16:colId xmlns="" xmlns:a16="http://schemas.microsoft.com/office/drawing/2014/main" val="20003"/>
                    </a:ext>
                  </a:extLst>
                </a:gridCol>
              </a:tblGrid>
              <a:tr h="420757">
                <a:tc>
                  <a:txBody>
                    <a:bodyPr/>
                    <a:lstStyle/>
                    <a:p>
                      <a:pPr algn="l">
                        <a:lnSpc>
                          <a:spcPct val="115000"/>
                        </a:lnSpc>
                        <a:spcAft>
                          <a:spcPts val="0"/>
                        </a:spcAft>
                      </a:pPr>
                      <a:r>
                        <a:rPr lang="it-IT" sz="1200">
                          <a:effectLst/>
                        </a:rPr>
                        <a:t>2015-2017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15000"/>
                        </a:lnSpc>
                        <a:spcAft>
                          <a:spcPts val="0"/>
                        </a:spcAft>
                      </a:pPr>
                      <a:r>
                        <a:rPr lang="it-IT" sz="1200">
                          <a:effectLst/>
                        </a:rPr>
                        <a:t>Sistemi Abilitanti</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15000"/>
                        </a:lnSpc>
                        <a:spcAft>
                          <a:spcPts val="0"/>
                        </a:spcAft>
                      </a:pPr>
                      <a:r>
                        <a:rPr lang="it-IT" sz="1200">
                          <a:effectLst/>
                        </a:rPr>
                        <a:t>Servizi di dominio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15000"/>
                        </a:lnSpc>
                        <a:spcAft>
                          <a:spcPts val="0"/>
                        </a:spcAft>
                      </a:pPr>
                      <a:r>
                        <a:rPr lang="it-IT" sz="1200">
                          <a:effectLst/>
                        </a:rPr>
                        <a:t>Potenziamento infrastrutturale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0"/>
                  </a:ext>
                </a:extLst>
              </a:tr>
              <a:tr h="192847">
                <a:tc>
                  <a:txBody>
                    <a:bodyPr/>
                    <a:lstStyle/>
                    <a:p>
                      <a:pPr algn="l">
                        <a:lnSpc>
                          <a:spcPct val="115000"/>
                        </a:lnSpc>
                        <a:spcAft>
                          <a:spcPts val="0"/>
                        </a:spcAft>
                      </a:pPr>
                      <a:r>
                        <a:rPr lang="it-IT" sz="1100">
                          <a:effectLst/>
                        </a:rPr>
                        <a:t>Costi diretti  (Investimenti)</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21.288.821,65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17.625.821,07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3.653.157,33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1"/>
                  </a:ext>
                </a:extLst>
              </a:tr>
              <a:tr h="385693">
                <a:tc>
                  <a:txBody>
                    <a:bodyPr/>
                    <a:lstStyle/>
                    <a:p>
                      <a:pPr algn="l">
                        <a:lnSpc>
                          <a:spcPct val="115000"/>
                        </a:lnSpc>
                        <a:spcAft>
                          <a:spcPts val="0"/>
                        </a:spcAft>
                      </a:pPr>
                      <a:r>
                        <a:rPr lang="it-IT" sz="1100">
                          <a:effectLst/>
                        </a:rPr>
                        <a:t>Spillover (Materiali, Attrezzature, Terzi)</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55.184.962,85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51.703.648,68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100">
                          <a:effectLst/>
                        </a:rPr>
                        <a:t>17.404.554,63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2"/>
                  </a:ext>
                </a:extLst>
              </a:tr>
              <a:tr h="210378">
                <a:tc>
                  <a:txBody>
                    <a:bodyPr/>
                    <a:lstStyle/>
                    <a:p>
                      <a:pPr algn="l">
                        <a:lnSpc>
                          <a:spcPct val="115000"/>
                        </a:lnSpc>
                        <a:spcAft>
                          <a:spcPts val="0"/>
                        </a:spcAft>
                      </a:pPr>
                      <a:r>
                        <a:rPr lang="it-IT" sz="1200">
                          <a:effectLst/>
                        </a:rPr>
                        <a:t>TOTALE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200">
                          <a:effectLst/>
                        </a:rPr>
                        <a:t>76.473.784,50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200">
                          <a:effectLst/>
                        </a:rPr>
                        <a:t>69.329.469,75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t-IT" sz="1200" dirty="0">
                          <a:effectLst/>
                        </a:rPr>
                        <a:t>21.057.711,96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0003"/>
                  </a:ext>
                </a:extLst>
              </a:tr>
            </a:tbl>
          </a:graphicData>
        </a:graphic>
      </p:graphicFrame>
      <p:sp>
        <p:nvSpPr>
          <p:cNvPr id="13" name="Rectangle 2"/>
          <p:cNvSpPr txBox="1">
            <a:spLocks noChangeArrowheads="1"/>
          </p:cNvSpPr>
          <p:nvPr/>
        </p:nvSpPr>
        <p:spPr bwMode="auto">
          <a:xfrm>
            <a:off x="268289" y="3500438"/>
            <a:ext cx="786765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a:defRPr/>
            </a:pPr>
            <a:r>
              <a:rPr lang="it-IT" sz="2000" b="1" dirty="0">
                <a:latin typeface="Avenir Book"/>
              </a:rPr>
              <a:t>PREVISIONE DI SPESA PER AREE FUNZIONALI NEL TRIENNIO </a:t>
            </a:r>
            <a:endParaRPr lang="it-IT" sz="2000" b="1" dirty="0">
              <a:solidFill>
                <a:srgbClr val="CC0000"/>
              </a:solidFill>
              <a:effectLst>
                <a:outerShdw blurRad="38100" dist="38100" dir="2700000" algn="tl">
                  <a:srgbClr val="DDDDDD"/>
                </a:outerShdw>
              </a:effectLst>
              <a:latin typeface="Avenir Book"/>
            </a:endParaRPr>
          </a:p>
        </p:txBody>
      </p:sp>
      <p:sp>
        <p:nvSpPr>
          <p:cNvPr id="12" name="Rettangolo 11"/>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cSld>
  <p:clrMapOvr>
    <a:masterClrMapping/>
  </p:clrMapOvr>
  <p:transition advClick="0" advTm="1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611188" y="38100"/>
            <a:ext cx="7669212" cy="838200"/>
          </a:xfrm>
        </p:spPr>
        <p:txBody>
          <a:bodyPr/>
          <a:lstStyle/>
          <a:p>
            <a:pPr>
              <a:defRPr/>
            </a:pPr>
            <a:r>
              <a:rPr lang="it-IT" b="1" dirty="0" smtClean="0">
                <a:solidFill>
                  <a:srgbClr val="CC0000"/>
                </a:solidFill>
                <a:effectLst>
                  <a:outerShdw blurRad="38100" dist="38100" dir="2700000" algn="tl">
                    <a:srgbClr val="DDDDDD"/>
                  </a:outerShdw>
                </a:effectLst>
              </a:rPr>
              <a:t>Le </a:t>
            </a:r>
            <a:r>
              <a:rPr lang="it-IT" b="1" dirty="0" smtClean="0">
                <a:solidFill>
                  <a:srgbClr val="CC0000"/>
                </a:solidFill>
                <a:effectLst>
                  <a:outerShdw blurRad="38100" dist="38100" dir="2700000" algn="tl">
                    <a:srgbClr val="DDDDDD"/>
                  </a:outerShdw>
                </a:effectLst>
                <a:latin typeface="Avenir Book"/>
              </a:rPr>
              <a:t>risorse</a:t>
            </a:r>
            <a:r>
              <a:rPr lang="it-IT" b="1" dirty="0" smtClean="0">
                <a:solidFill>
                  <a:srgbClr val="CC0000"/>
                </a:solidFill>
                <a:effectLst>
                  <a:outerShdw blurRad="38100" dist="38100" dir="2700000" algn="tl">
                    <a:srgbClr val="DDDDDD"/>
                  </a:outerShdw>
                </a:effectLst>
              </a:rPr>
              <a:t> economiche</a:t>
            </a:r>
            <a:endParaRPr lang="it-IT" b="1" dirty="0">
              <a:solidFill>
                <a:srgbClr val="CC0000"/>
              </a:solidFill>
              <a:effectLst>
                <a:outerShdw blurRad="38100" dist="38100" dir="2700000" algn="tl">
                  <a:srgbClr val="DDDDDD"/>
                </a:outerShdw>
              </a:effectLst>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pic>
        <p:nvPicPr>
          <p:cNvPr id="778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750888"/>
            <a:ext cx="5434013"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860800"/>
            <a:ext cx="5286375"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ttangolo 9"/>
          <p:cNvSpPr>
            <a:spLocks noChangeArrowheads="1"/>
          </p:cNvSpPr>
          <p:nvPr/>
        </p:nvSpPr>
        <p:spPr bwMode="auto">
          <a:xfrm>
            <a:off x="-36513" y="0"/>
            <a:ext cx="304801" cy="270827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RISORSE</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cSld>
  <p:clrMapOvr>
    <a:masterClrMapping/>
  </p:clrMapOvr>
  <p:transition advClick="0" advTm="1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0" y="0"/>
            <a:ext cx="9144000" cy="6858000"/>
          </a:xfrm>
          <a:prstGeom prst="rect">
            <a:avLst/>
          </a:prstGeom>
          <a:gradFill rotWithShape="0">
            <a:gsLst>
              <a:gs pos="0">
                <a:srgbClr val="001A4B"/>
              </a:gs>
              <a:gs pos="50000">
                <a:srgbClr val="004080"/>
              </a:gs>
              <a:gs pos="100000">
                <a:srgbClr val="001A4B"/>
              </a:gs>
            </a:gsLst>
            <a:lin ang="5400000" scaled="1"/>
          </a:gradFill>
          <a:ln w="9525">
            <a:solidFill>
              <a:schemeClr val="tx1"/>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
        <p:nvSpPr>
          <p:cNvPr id="131075" name="Rectangle 7"/>
          <p:cNvSpPr>
            <a:spLocks noChangeArrowheads="1"/>
          </p:cNvSpPr>
          <p:nvPr/>
        </p:nvSpPr>
        <p:spPr bwMode="auto">
          <a:xfrm>
            <a:off x="3348038" y="0"/>
            <a:ext cx="2438400" cy="6858000"/>
          </a:xfrm>
          <a:prstGeom prst="rect">
            <a:avLst/>
          </a:prstGeom>
          <a:solidFill>
            <a:schemeClr val="bg1">
              <a:alpha val="1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131076" name="Picture 9"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349500"/>
            <a:ext cx="243205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2197100" y="5300663"/>
            <a:ext cx="4751388" cy="1384995"/>
          </a:xfrm>
          <a:prstGeom prst="rect">
            <a:avLst/>
          </a:prstGeom>
          <a:noFill/>
          <a:ln w="9525">
            <a:noFill/>
            <a:miter lim="800000"/>
            <a:headEnd/>
            <a:tailEnd/>
          </a:ln>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endParaRPr lang="it-IT" sz="1200" b="1" dirty="0">
              <a:solidFill>
                <a:schemeClr val="bg1"/>
              </a:solidFill>
              <a:effectLst>
                <a:outerShdw blurRad="38100" dist="38100" dir="2700000" algn="tl">
                  <a:srgbClr val="C0C0C0"/>
                </a:outerShdw>
              </a:effectLst>
            </a:endParaRPr>
          </a:p>
          <a:p>
            <a:pPr algn="ctr">
              <a:spcBef>
                <a:spcPct val="50000"/>
              </a:spcBef>
            </a:pPr>
            <a:r>
              <a:rPr lang="it-IT" sz="1600" b="1" dirty="0" smtClean="0">
                <a:solidFill>
                  <a:schemeClr val="bg1"/>
                </a:solidFill>
                <a:effectLst>
                  <a:outerShdw blurRad="38100" dist="38100" dir="2700000" algn="tl">
                    <a:srgbClr val="C0C0C0"/>
                  </a:outerShdw>
                </a:effectLst>
              </a:rPr>
              <a:t>I RISULTATI</a:t>
            </a:r>
          </a:p>
          <a:p>
            <a:pPr algn="ctr">
              <a:spcBef>
                <a:spcPct val="50000"/>
              </a:spcBef>
            </a:pPr>
            <a:endParaRPr lang="it-IT" sz="1600" b="1" dirty="0">
              <a:solidFill>
                <a:schemeClr val="bg1"/>
              </a:solidFill>
              <a:effectLst>
                <a:outerShdw blurRad="38100" dist="38100" dir="2700000" algn="tl">
                  <a:srgbClr val="C0C0C0"/>
                </a:outerShdw>
              </a:effectLst>
            </a:endParaRPr>
          </a:p>
          <a:p>
            <a:pPr algn="ctr">
              <a:spcBef>
                <a:spcPct val="50000"/>
              </a:spcBef>
            </a:pPr>
            <a:endParaRPr lang="it-IT" sz="1600" b="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222769916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9" name="Diagramma 8"/>
          <p:cNvGraphicFramePr/>
          <p:nvPr>
            <p:extLst/>
          </p:nvPr>
        </p:nvGraphicFramePr>
        <p:xfrm>
          <a:off x="1836566" y="692696"/>
          <a:ext cx="6335834" cy="4750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8992481"/>
      </p:ext>
    </p:extLst>
  </p:cSld>
  <p:clrMapOvr>
    <a:masterClrMapping/>
  </p:clrMapOvr>
  <p:transition advClick="0" advTm="1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pic>
        <p:nvPicPr>
          <p:cNvPr id="8" name="Immagine 7"/>
          <p:cNvPicPr>
            <a:picLocks noChangeAspect="1"/>
          </p:cNvPicPr>
          <p:nvPr/>
        </p:nvPicPr>
        <p:blipFill>
          <a:blip r:embed="rId3"/>
          <a:stretch>
            <a:fillRect/>
          </a:stretch>
        </p:blipFill>
        <p:spPr>
          <a:xfrm>
            <a:off x="3059832" y="-8317"/>
            <a:ext cx="5443221" cy="5999167"/>
          </a:xfrm>
          <a:prstGeom prst="rect">
            <a:avLst/>
          </a:prstGeom>
        </p:spPr>
      </p:pic>
      <p:grpSp>
        <p:nvGrpSpPr>
          <p:cNvPr id="13" name="Gruppo 12"/>
          <p:cNvGrpSpPr/>
          <p:nvPr/>
        </p:nvGrpSpPr>
        <p:grpSpPr>
          <a:xfrm>
            <a:off x="1154038" y="3717032"/>
            <a:ext cx="1362223" cy="1358174"/>
            <a:chOff x="71129" y="71038"/>
            <a:chExt cx="1362223" cy="1358174"/>
          </a:xfrm>
          <a:scene3d>
            <a:camera prst="orthographicFront"/>
            <a:lightRig rig="threePt" dir="t">
              <a:rot lat="0" lon="0" rev="7500000"/>
            </a:lightRig>
          </a:scene3d>
        </p:grpSpPr>
        <p:sp>
          <p:nvSpPr>
            <p:cNvPr id="14" name="Ovale 13"/>
            <p:cNvSpPr/>
            <p:nvPr/>
          </p:nvSpPr>
          <p:spPr>
            <a:xfrm>
              <a:off x="71129" y="71038"/>
              <a:ext cx="1362223" cy="1358174"/>
            </a:xfrm>
            <a:prstGeom prst="ellipse">
              <a:avLst/>
            </a:prstGeom>
            <a:solidFill>
              <a:srgbClr val="C00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Ovale 4"/>
            <p:cNvSpPr/>
            <p:nvPr/>
          </p:nvSpPr>
          <p:spPr>
            <a:xfrm>
              <a:off x="270622" y="269938"/>
              <a:ext cx="963237" cy="9603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it-IT" sz="1200" b="1" kern="1200" dirty="0"/>
                <a:t>VANTAGGI PER I CITTADINI</a:t>
              </a:r>
            </a:p>
          </p:txBody>
        </p:sp>
      </p:grpSp>
    </p:spTree>
    <p:extLst>
      <p:ext uri="{BB962C8B-B14F-4D97-AF65-F5344CB8AC3E}">
        <p14:creationId xmlns:p14="http://schemas.microsoft.com/office/powerpoint/2010/main" val="3917761221"/>
      </p:ext>
    </p:extLst>
  </p:cSld>
  <p:clrMapOvr>
    <a:masterClrMapping/>
  </p:clrMapOvr>
  <p:transition advClick="0" advTm="1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10" name="Diagramma 9"/>
          <p:cNvGraphicFramePr/>
          <p:nvPr>
            <p:extLst/>
          </p:nvPr>
        </p:nvGraphicFramePr>
        <p:xfrm>
          <a:off x="1403648" y="403412"/>
          <a:ext cx="7200800" cy="5470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ttangolo 7"/>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14223219"/>
      </p:ext>
    </p:extLst>
  </p:cSld>
  <p:clrMapOvr>
    <a:masterClrMapping/>
  </p:clrMapOvr>
  <p:transition advClick="0" advTm="15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8" name="Rettangolo 7"/>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graphicFrame>
        <p:nvGraphicFramePr>
          <p:cNvPr id="9" name="Diagramma 8"/>
          <p:cNvGraphicFramePr/>
          <p:nvPr>
            <p:extLst>
              <p:ext uri="{D42A27DB-BD31-4B8C-83A1-F6EECF244321}">
                <p14:modId xmlns:p14="http://schemas.microsoft.com/office/powerpoint/2010/main" val="3905119968"/>
              </p:ext>
            </p:extLst>
          </p:nvPr>
        </p:nvGraphicFramePr>
        <p:xfrm>
          <a:off x="2555776" y="0"/>
          <a:ext cx="5761186" cy="5951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po 10"/>
          <p:cNvGrpSpPr/>
          <p:nvPr/>
        </p:nvGrpSpPr>
        <p:grpSpPr>
          <a:xfrm>
            <a:off x="482101" y="3933056"/>
            <a:ext cx="1641627" cy="1455006"/>
            <a:chOff x="86568" y="145270"/>
            <a:chExt cx="1641627" cy="1455006"/>
          </a:xfrm>
          <a:scene3d>
            <a:camera prst="orthographicFront"/>
            <a:lightRig rig="threePt" dir="t">
              <a:rot lat="0" lon="0" rev="7500000"/>
            </a:lightRig>
          </a:scene3d>
        </p:grpSpPr>
        <p:sp>
          <p:nvSpPr>
            <p:cNvPr id="12" name="Ovale 11"/>
            <p:cNvSpPr/>
            <p:nvPr/>
          </p:nvSpPr>
          <p:spPr>
            <a:xfrm>
              <a:off x="86568" y="145270"/>
              <a:ext cx="1641627" cy="1455006"/>
            </a:xfrm>
            <a:prstGeom prst="ellipse">
              <a:avLst/>
            </a:prstGeom>
            <a:solidFill>
              <a:srgbClr val="C00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Ovale 4"/>
            <p:cNvSpPr/>
            <p:nvPr/>
          </p:nvSpPr>
          <p:spPr>
            <a:xfrm>
              <a:off x="326979" y="358351"/>
              <a:ext cx="1160805" cy="10288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it-IT" sz="1200" b="1" kern="1200" dirty="0"/>
                <a:t>VANTAGGI PER LE IMPRESE E I PROFESSIONISTI</a:t>
              </a:r>
            </a:p>
          </p:txBody>
        </p:sp>
      </p:grpSp>
    </p:spTree>
    <p:extLst>
      <p:ext uri="{BB962C8B-B14F-4D97-AF65-F5344CB8AC3E}">
        <p14:creationId xmlns:p14="http://schemas.microsoft.com/office/powerpoint/2010/main" val="2808774454"/>
      </p:ext>
    </p:extLst>
  </p:cSld>
  <p:clrMapOvr>
    <a:masterClrMapping/>
  </p:clrMapOvr>
  <p:transition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ilindro 59"/>
          <p:cNvSpPr/>
          <p:nvPr/>
        </p:nvSpPr>
        <p:spPr>
          <a:xfrm>
            <a:off x="1910344" y="5061284"/>
            <a:ext cx="774629" cy="796735"/>
          </a:xfrm>
          <a:prstGeom prst="can">
            <a:avLst/>
          </a:prstGeom>
          <a:solidFill>
            <a:srgbClr val="FF0000"/>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58" name="Cilindro 57"/>
          <p:cNvSpPr/>
          <p:nvPr/>
        </p:nvSpPr>
        <p:spPr>
          <a:xfrm>
            <a:off x="4573437" y="5061284"/>
            <a:ext cx="774629" cy="796735"/>
          </a:xfrm>
          <a:prstGeom prst="can">
            <a:avLst/>
          </a:prstGeom>
          <a:solidFill>
            <a:schemeClr val="accent4">
              <a:lumMod val="75000"/>
            </a:schemeClr>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3" name="Rectangle 2"/>
          <p:cNvSpPr txBox="1">
            <a:spLocks noChangeArrowheads="1"/>
          </p:cNvSpPr>
          <p:nvPr/>
        </p:nvSpPr>
        <p:spPr bwMode="auto">
          <a:xfrm>
            <a:off x="458457" y="-7534"/>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4000" b="1" dirty="0" smtClean="0">
                <a:solidFill>
                  <a:srgbClr val="CC0000"/>
                </a:solidFill>
                <a:effectLst>
                  <a:outerShdw blurRad="38100" dist="38100" dir="2700000" algn="tl">
                    <a:srgbClr val="DDDDDD"/>
                  </a:outerShdw>
                </a:effectLst>
              </a:rPr>
              <a:t>Ruolo</a:t>
            </a:r>
            <a:endParaRPr lang="it-IT" sz="4000" b="1" dirty="0">
              <a:solidFill>
                <a:srgbClr val="CC0000"/>
              </a:solidFill>
              <a:effectLst>
                <a:outerShdw blurRad="38100" dist="38100" dir="2700000" algn="tl">
                  <a:srgbClr val="DDDDDD"/>
                </a:outerShdw>
              </a:effectLst>
            </a:endParaRPr>
          </a:p>
        </p:txBody>
      </p:sp>
      <p:grpSp>
        <p:nvGrpSpPr>
          <p:cNvPr id="21" name="Gruppo 20"/>
          <p:cNvGrpSpPr/>
          <p:nvPr/>
        </p:nvGrpSpPr>
        <p:grpSpPr>
          <a:xfrm>
            <a:off x="83812" y="2806793"/>
            <a:ext cx="9044376" cy="868835"/>
            <a:chOff x="323528" y="3284957"/>
            <a:chExt cx="9044376" cy="425572"/>
          </a:xfrm>
          <a:effectLst>
            <a:reflection blurRad="6350" stA="52000" endA="300" endPos="35000" dir="5400000" sy="-100000" algn="bl" rotWithShape="0"/>
          </a:effectLst>
        </p:grpSpPr>
        <p:sp>
          <p:nvSpPr>
            <p:cNvPr id="22" name="Pentagono 21"/>
            <p:cNvSpPr/>
            <p:nvPr/>
          </p:nvSpPr>
          <p:spPr>
            <a:xfrm>
              <a:off x="323528" y="3288019"/>
              <a:ext cx="2196095" cy="418530"/>
            </a:xfrm>
            <a:prstGeom prst="homePlat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3" name="CasellaDiTesto 22"/>
            <p:cNvSpPr txBox="1"/>
            <p:nvPr/>
          </p:nvSpPr>
          <p:spPr>
            <a:xfrm>
              <a:off x="336517" y="3325269"/>
              <a:ext cx="2368703" cy="354274"/>
            </a:xfrm>
            <a:prstGeom prst="rect">
              <a:avLst/>
            </a:prstGeom>
            <a:noFill/>
          </p:spPr>
          <p:txBody>
            <a:bodyPr wrap="square">
              <a:spAutoFit/>
            </a:bodyPr>
            <a:lstStyle/>
            <a:p>
              <a:pPr>
                <a:defRPr/>
              </a:pPr>
              <a:r>
                <a:rPr lang="it-IT" b="1" dirty="0" smtClean="0">
                  <a:solidFill>
                    <a:schemeClr val="bg1">
                      <a:lumMod val="95000"/>
                    </a:schemeClr>
                  </a:solidFill>
                </a:rPr>
                <a:t>PA DIGITALE</a:t>
              </a:r>
            </a:p>
            <a:p>
              <a:pPr marL="90488" indent="-90488">
                <a:buFont typeface="Arial" panose="020B0604020202020204" pitchFamily="34" charset="0"/>
                <a:buChar char="•"/>
                <a:defRPr/>
              </a:pPr>
              <a:r>
                <a:rPr lang="it-IT" b="1" dirty="0" smtClean="0">
                  <a:solidFill>
                    <a:schemeClr val="bg1">
                      <a:lumMod val="95000"/>
                    </a:schemeClr>
                  </a:solidFill>
                </a:rPr>
                <a:t>digitalizzazione processi</a:t>
              </a:r>
            </a:p>
            <a:p>
              <a:pPr marL="90488" indent="-90488">
                <a:buFont typeface="Arial" panose="020B0604020202020204" pitchFamily="34" charset="0"/>
                <a:buChar char="•"/>
                <a:defRPr/>
              </a:pPr>
              <a:r>
                <a:rPr lang="it-IT" b="1" dirty="0" smtClean="0">
                  <a:solidFill>
                    <a:schemeClr val="bg1">
                      <a:lumMod val="95000"/>
                    </a:schemeClr>
                  </a:solidFill>
                </a:rPr>
                <a:t>servizi digitali</a:t>
              </a:r>
            </a:p>
            <a:p>
              <a:pPr marL="90488" indent="-90488">
                <a:buFont typeface="Arial" panose="020B0604020202020204" pitchFamily="34" charset="0"/>
                <a:buChar char="•"/>
                <a:defRPr/>
              </a:pPr>
              <a:r>
                <a:rPr lang="it-IT" b="1" dirty="0" smtClean="0">
                  <a:solidFill>
                    <a:schemeClr val="bg1">
                      <a:lumMod val="95000"/>
                    </a:schemeClr>
                  </a:solidFill>
                </a:rPr>
                <a:t>open data</a:t>
              </a:r>
              <a:endParaRPr lang="it-IT" b="1" dirty="0">
                <a:solidFill>
                  <a:schemeClr val="bg1">
                    <a:lumMod val="95000"/>
                  </a:schemeClr>
                </a:solidFill>
              </a:endParaRPr>
            </a:p>
          </p:txBody>
        </p:sp>
        <p:sp>
          <p:nvSpPr>
            <p:cNvPr id="25" name="CasellaDiTesto 24"/>
            <p:cNvSpPr txBox="1"/>
            <p:nvPr/>
          </p:nvSpPr>
          <p:spPr>
            <a:xfrm>
              <a:off x="2838660" y="3304295"/>
              <a:ext cx="2104544" cy="120604"/>
            </a:xfrm>
            <a:prstGeom prst="rect">
              <a:avLst/>
            </a:prstGeom>
            <a:noFill/>
          </p:spPr>
          <p:txBody>
            <a:bodyPr wrap="square">
              <a:spAutoFit/>
            </a:bodyPr>
            <a:lstStyle/>
            <a:p>
              <a:pPr algn="ctr">
                <a:defRPr/>
              </a:pPr>
              <a:r>
                <a:rPr lang="it-IT" sz="1000" b="1" dirty="0" smtClean="0">
                  <a:solidFill>
                    <a:schemeClr val="bg1">
                      <a:lumMod val="95000"/>
                    </a:schemeClr>
                  </a:solidFill>
                </a:rPr>
                <a:t>ECONOMIA DIGITALE</a:t>
              </a:r>
              <a:endParaRPr lang="it-IT" sz="1000" b="1" dirty="0">
                <a:solidFill>
                  <a:schemeClr val="bg1">
                    <a:lumMod val="95000"/>
                  </a:schemeClr>
                </a:solidFill>
              </a:endParaRPr>
            </a:p>
          </p:txBody>
        </p:sp>
        <p:sp>
          <p:nvSpPr>
            <p:cNvPr id="27" name="CasellaDiTesto 26"/>
            <p:cNvSpPr txBox="1"/>
            <p:nvPr/>
          </p:nvSpPr>
          <p:spPr>
            <a:xfrm>
              <a:off x="3265279" y="3373020"/>
              <a:ext cx="2371577" cy="246221"/>
            </a:xfrm>
            <a:prstGeom prst="rect">
              <a:avLst/>
            </a:prstGeom>
            <a:noFill/>
          </p:spPr>
          <p:txBody>
            <a:bodyPr wrap="square">
              <a:spAutoFit/>
            </a:bodyPr>
            <a:lstStyle/>
            <a:p>
              <a:pPr>
                <a:defRPr/>
              </a:pPr>
              <a:endParaRPr lang="it-IT" sz="1000" b="1" dirty="0">
                <a:solidFill>
                  <a:schemeClr val="bg1">
                    <a:lumMod val="95000"/>
                  </a:schemeClr>
                </a:solidFill>
              </a:endParaRPr>
            </a:p>
          </p:txBody>
        </p:sp>
        <p:sp>
          <p:nvSpPr>
            <p:cNvPr id="31" name="CasellaDiTesto 30"/>
            <p:cNvSpPr txBox="1"/>
            <p:nvPr/>
          </p:nvSpPr>
          <p:spPr>
            <a:xfrm>
              <a:off x="6235413" y="3369519"/>
              <a:ext cx="1000883" cy="180906"/>
            </a:xfrm>
            <a:prstGeom prst="rect">
              <a:avLst/>
            </a:prstGeom>
            <a:noFill/>
          </p:spPr>
          <p:txBody>
            <a:bodyPr>
              <a:spAutoFit/>
            </a:bodyPr>
            <a:lstStyle/>
            <a:p>
              <a:pPr>
                <a:defRPr/>
              </a:pPr>
              <a:r>
                <a:rPr lang="it-IT" sz="900" b="1" dirty="0" smtClean="0">
                  <a:solidFill>
                    <a:schemeClr val="bg1">
                      <a:lumMod val="95000"/>
                    </a:schemeClr>
                  </a:solidFill>
                </a:rPr>
                <a:t>CITTADINANZA DIGITALE</a:t>
              </a:r>
              <a:endParaRPr lang="it-IT" sz="900" b="1" dirty="0">
                <a:solidFill>
                  <a:schemeClr val="bg1">
                    <a:lumMod val="95000"/>
                  </a:schemeClr>
                </a:solidFill>
              </a:endParaRPr>
            </a:p>
          </p:txBody>
        </p:sp>
        <p:sp>
          <p:nvSpPr>
            <p:cNvPr id="33" name="CasellaDiTesto 32"/>
            <p:cNvSpPr txBox="1"/>
            <p:nvPr/>
          </p:nvSpPr>
          <p:spPr>
            <a:xfrm>
              <a:off x="7755792" y="3354389"/>
              <a:ext cx="792088" cy="230832"/>
            </a:xfrm>
            <a:prstGeom prst="rect">
              <a:avLst/>
            </a:prstGeom>
            <a:noFill/>
          </p:spPr>
          <p:txBody>
            <a:bodyPr>
              <a:spAutoFit/>
            </a:bodyPr>
            <a:lstStyle/>
            <a:p>
              <a:pPr>
                <a:defRPr/>
              </a:pPr>
              <a:r>
                <a:rPr lang="it-IT" sz="900" b="1" dirty="0">
                  <a:solidFill>
                    <a:schemeClr val="bg1">
                      <a:lumMod val="95000"/>
                    </a:schemeClr>
                  </a:solidFill>
                </a:rPr>
                <a:t>LAVORO</a:t>
              </a:r>
            </a:p>
          </p:txBody>
        </p:sp>
        <p:sp>
          <p:nvSpPr>
            <p:cNvPr id="43" name="Pentagono 42"/>
            <p:cNvSpPr/>
            <p:nvPr/>
          </p:nvSpPr>
          <p:spPr>
            <a:xfrm>
              <a:off x="2622356" y="3288345"/>
              <a:ext cx="2196095" cy="418530"/>
            </a:xfrm>
            <a:prstGeom prst="homePlat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4" name="CasellaDiTesto 43"/>
            <p:cNvSpPr txBox="1"/>
            <p:nvPr/>
          </p:nvSpPr>
          <p:spPr>
            <a:xfrm>
              <a:off x="2630815" y="3318945"/>
              <a:ext cx="2368703" cy="346736"/>
            </a:xfrm>
            <a:prstGeom prst="rect">
              <a:avLst/>
            </a:prstGeom>
            <a:noFill/>
          </p:spPr>
          <p:txBody>
            <a:bodyPr wrap="square">
              <a:spAutoFit/>
            </a:bodyPr>
            <a:lstStyle/>
            <a:p>
              <a:pPr>
                <a:defRPr/>
              </a:pPr>
              <a:r>
                <a:rPr lang="it-IT" b="1" dirty="0" smtClean="0">
                  <a:solidFill>
                    <a:schemeClr val="bg1">
                      <a:lumMod val="95000"/>
                    </a:schemeClr>
                  </a:solidFill>
                </a:rPr>
                <a:t>ECONOMIA DIGITALE</a:t>
              </a:r>
            </a:p>
            <a:p>
              <a:pPr marL="90488" indent="-90488">
                <a:buFont typeface="Arial" panose="020B0604020202020204" pitchFamily="34" charset="0"/>
                <a:buChar char="•"/>
                <a:defRPr/>
              </a:pPr>
              <a:r>
                <a:rPr lang="it-IT" b="1" dirty="0">
                  <a:solidFill>
                    <a:schemeClr val="bg1">
                      <a:lumMod val="95000"/>
                    </a:schemeClr>
                  </a:solidFill>
                </a:rPr>
                <a:t>r</a:t>
              </a:r>
              <a:r>
                <a:rPr lang="it-IT" b="1" dirty="0" smtClean="0">
                  <a:solidFill>
                    <a:schemeClr val="bg1">
                      <a:lumMod val="95000"/>
                    </a:schemeClr>
                  </a:solidFill>
                </a:rPr>
                <a:t>afforzamento settore </a:t>
              </a:r>
              <a:r>
                <a:rPr lang="it-IT" b="1" dirty="0">
                  <a:solidFill>
                    <a:schemeClr val="bg1">
                      <a:lumMod val="95000"/>
                    </a:schemeClr>
                  </a:solidFill>
                </a:rPr>
                <a:t>ICT </a:t>
              </a:r>
              <a:endParaRPr lang="it-IT" b="1" dirty="0" smtClean="0">
                <a:solidFill>
                  <a:schemeClr val="bg1">
                    <a:lumMod val="95000"/>
                  </a:schemeClr>
                </a:solidFill>
              </a:endParaRPr>
            </a:p>
            <a:p>
              <a:pPr marL="90488" indent="-90488">
                <a:buFont typeface="Arial" panose="020B0604020202020204" pitchFamily="34" charset="0"/>
                <a:buChar char="•"/>
                <a:defRPr/>
              </a:pPr>
              <a:r>
                <a:rPr lang="it-IT" b="1" dirty="0" smtClean="0">
                  <a:solidFill>
                    <a:schemeClr val="bg1">
                      <a:lumMod val="95000"/>
                    </a:schemeClr>
                  </a:solidFill>
                </a:rPr>
                <a:t>diffusione ICT </a:t>
              </a:r>
              <a:r>
                <a:rPr lang="it-IT" b="1" dirty="0">
                  <a:solidFill>
                    <a:schemeClr val="bg1">
                      <a:lumMod val="95000"/>
                    </a:schemeClr>
                  </a:solidFill>
                </a:rPr>
                <a:t>nelle imprese </a:t>
              </a:r>
              <a:endParaRPr lang="it-IT" b="1" dirty="0" smtClean="0">
                <a:solidFill>
                  <a:schemeClr val="bg1">
                    <a:lumMod val="95000"/>
                  </a:schemeClr>
                </a:solidFill>
              </a:endParaRPr>
            </a:p>
            <a:p>
              <a:pPr marL="90488" indent="-90488">
                <a:buFont typeface="Arial" panose="020B0604020202020204" pitchFamily="34" charset="0"/>
                <a:buChar char="•"/>
                <a:defRPr/>
              </a:pPr>
              <a:r>
                <a:rPr lang="it-IT" b="1" dirty="0" smtClean="0">
                  <a:solidFill>
                    <a:schemeClr val="bg1">
                      <a:lumMod val="95000"/>
                    </a:schemeClr>
                  </a:solidFill>
                </a:rPr>
                <a:t>Diffusione ICT nella PA</a:t>
              </a:r>
              <a:endParaRPr lang="it-IT" b="1" dirty="0">
                <a:solidFill>
                  <a:schemeClr val="bg1">
                    <a:lumMod val="95000"/>
                  </a:schemeClr>
                </a:solidFill>
              </a:endParaRPr>
            </a:p>
          </p:txBody>
        </p:sp>
        <p:sp>
          <p:nvSpPr>
            <p:cNvPr id="45" name="Pentagono 44"/>
            <p:cNvSpPr/>
            <p:nvPr/>
          </p:nvSpPr>
          <p:spPr>
            <a:xfrm>
              <a:off x="4929643" y="3291999"/>
              <a:ext cx="2196095" cy="418530"/>
            </a:xfrm>
            <a:prstGeom prst="homePlat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6" name="CasellaDiTesto 45"/>
            <p:cNvSpPr txBox="1"/>
            <p:nvPr/>
          </p:nvSpPr>
          <p:spPr>
            <a:xfrm>
              <a:off x="4921184" y="3325269"/>
              <a:ext cx="2368703" cy="346736"/>
            </a:xfrm>
            <a:prstGeom prst="rect">
              <a:avLst/>
            </a:prstGeom>
            <a:noFill/>
          </p:spPr>
          <p:txBody>
            <a:bodyPr wrap="square">
              <a:spAutoFit/>
            </a:bodyPr>
            <a:lstStyle/>
            <a:p>
              <a:pPr>
                <a:defRPr/>
              </a:pPr>
              <a:r>
                <a:rPr lang="it-IT" b="1" dirty="0" smtClean="0">
                  <a:solidFill>
                    <a:schemeClr val="bg1">
                      <a:lumMod val="95000"/>
                    </a:schemeClr>
                  </a:solidFill>
                </a:rPr>
                <a:t>CITTADINANZA DIGITALE</a:t>
              </a:r>
            </a:p>
            <a:p>
              <a:pPr marL="90488" indent="-90488">
                <a:buFont typeface="Arial" panose="020B0604020202020204" pitchFamily="34" charset="0"/>
                <a:buChar char="•"/>
                <a:defRPr/>
              </a:pPr>
              <a:r>
                <a:rPr lang="it-IT" b="1" dirty="0" smtClean="0">
                  <a:solidFill>
                    <a:schemeClr val="bg1">
                      <a:lumMod val="95000"/>
                    </a:schemeClr>
                  </a:solidFill>
                </a:rPr>
                <a:t>diffusione servizi digitali</a:t>
              </a:r>
            </a:p>
            <a:p>
              <a:pPr marL="90488" indent="-90488">
                <a:buFont typeface="Arial" panose="020B0604020202020204" pitchFamily="34" charset="0"/>
                <a:buChar char="•"/>
                <a:defRPr/>
              </a:pPr>
              <a:r>
                <a:rPr lang="it-IT" b="1" dirty="0" smtClean="0">
                  <a:solidFill>
                    <a:schemeClr val="bg1">
                      <a:lumMod val="95000"/>
                    </a:schemeClr>
                  </a:solidFill>
                </a:rPr>
                <a:t>inclusione digitale</a:t>
              </a:r>
            </a:p>
            <a:p>
              <a:pPr marL="90488" indent="-90488">
                <a:buFont typeface="Arial" panose="020B0604020202020204" pitchFamily="34" charset="0"/>
                <a:buChar char="•"/>
                <a:defRPr/>
              </a:pPr>
              <a:r>
                <a:rPr lang="it-IT" b="1" dirty="0" smtClean="0">
                  <a:solidFill>
                    <a:schemeClr val="bg1">
                      <a:lumMod val="95000"/>
                    </a:schemeClr>
                  </a:solidFill>
                </a:rPr>
                <a:t>partecipazione in rete</a:t>
              </a:r>
              <a:endParaRPr lang="it-IT" b="1" dirty="0">
                <a:solidFill>
                  <a:schemeClr val="bg1">
                    <a:lumMod val="95000"/>
                  </a:schemeClr>
                </a:solidFill>
              </a:endParaRPr>
            </a:p>
          </p:txBody>
        </p:sp>
        <p:sp>
          <p:nvSpPr>
            <p:cNvPr id="47" name="Pentagono 46"/>
            <p:cNvSpPr/>
            <p:nvPr/>
          </p:nvSpPr>
          <p:spPr>
            <a:xfrm>
              <a:off x="7171809" y="3284957"/>
              <a:ext cx="2196095" cy="418530"/>
            </a:xfrm>
            <a:prstGeom prst="homePlat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8" name="CasellaDiTesto 47"/>
            <p:cNvSpPr txBox="1"/>
            <p:nvPr/>
          </p:nvSpPr>
          <p:spPr>
            <a:xfrm>
              <a:off x="7125789" y="3284957"/>
              <a:ext cx="2242115" cy="422113"/>
            </a:xfrm>
            <a:prstGeom prst="rect">
              <a:avLst/>
            </a:prstGeom>
            <a:noFill/>
          </p:spPr>
          <p:txBody>
            <a:bodyPr wrap="square">
              <a:spAutoFit/>
            </a:bodyPr>
            <a:lstStyle/>
            <a:p>
              <a:pPr>
                <a:defRPr/>
              </a:pPr>
              <a:r>
                <a:rPr lang="it-IT" b="1" dirty="0" smtClean="0">
                  <a:solidFill>
                    <a:schemeClr val="bg1">
                      <a:lumMod val="95000"/>
                    </a:schemeClr>
                  </a:solidFill>
                </a:rPr>
                <a:t>INFRASTRUTTURE DIGITALI</a:t>
              </a:r>
            </a:p>
            <a:p>
              <a:pPr marL="90488" indent="-90488">
                <a:buFont typeface="Arial" panose="020B0604020202020204" pitchFamily="34" charset="0"/>
                <a:buChar char="•"/>
                <a:defRPr/>
              </a:pPr>
              <a:r>
                <a:rPr lang="it-IT" b="1" dirty="0" smtClean="0">
                  <a:solidFill>
                    <a:schemeClr val="bg1">
                      <a:lumMod val="95000"/>
                    </a:schemeClr>
                  </a:solidFill>
                </a:rPr>
                <a:t>diffusione banda larga e ultra larga</a:t>
              </a:r>
            </a:p>
            <a:p>
              <a:pPr marL="90488" indent="-90488">
                <a:buFont typeface="Arial" panose="020B0604020202020204" pitchFamily="34" charset="0"/>
                <a:buChar char="•"/>
                <a:defRPr/>
              </a:pPr>
              <a:r>
                <a:rPr lang="it-IT" b="1" dirty="0" smtClean="0">
                  <a:solidFill>
                    <a:schemeClr val="bg1">
                      <a:lumMod val="95000"/>
                    </a:schemeClr>
                  </a:solidFill>
                </a:rPr>
                <a:t>obiettivi Agenda Digitale Europea al 2020</a:t>
              </a:r>
              <a:endParaRPr lang="it-IT" b="1" dirty="0">
                <a:solidFill>
                  <a:schemeClr val="bg1">
                    <a:lumMod val="95000"/>
                  </a:schemeClr>
                </a:solidFill>
              </a:endParaRPr>
            </a:p>
          </p:txBody>
        </p:sp>
      </p:grpSp>
      <p:sp>
        <p:nvSpPr>
          <p:cNvPr id="42" name="Rettangolo 41"/>
          <p:cNvSpPr>
            <a:spLocks noChangeArrowheads="1"/>
          </p:cNvSpPr>
          <p:nvPr/>
        </p:nvSpPr>
        <p:spPr bwMode="auto">
          <a:xfrm>
            <a:off x="-36513" y="0"/>
            <a:ext cx="304801" cy="2681288"/>
          </a:xfrm>
          <a:prstGeom prst="rect">
            <a:avLst/>
          </a:prstGeom>
          <a:gradFill flip="none" rotWithShape="1">
            <a:gsLst>
              <a:gs pos="0">
                <a:srgbClr val="CC99FF">
                  <a:gamma/>
                  <a:shade val="46275"/>
                  <a:invGamma/>
                </a:srgbClr>
              </a:gs>
              <a:gs pos="100000">
                <a:srgbClr val="CC99FF"/>
              </a:gs>
            </a:gsLst>
            <a:lin ang="5400000" scaled="1"/>
            <a:tileRect/>
          </a:gradFill>
          <a:ln w="9525">
            <a:noFill/>
            <a:round/>
            <a:headEnd/>
            <a:tailEnd/>
          </a:ln>
        </p:spPr>
        <p:txBody>
          <a:bodyPr vert="eaVert"/>
          <a:lstStyle/>
          <a:p>
            <a:pPr>
              <a:defRPr/>
            </a:pPr>
            <a:r>
              <a:rPr lang="it-IT" sz="1400" b="1" dirty="0">
                <a:solidFill>
                  <a:schemeClr val="bg1"/>
                </a:solidFill>
                <a:effectLst>
                  <a:outerShdw blurRad="38100" dist="38100" dir="2700000" algn="tl">
                    <a:srgbClr val="000000"/>
                  </a:outerShdw>
                </a:effectLst>
                <a:latin typeface="Arial" charset="0"/>
                <a:ea typeface="ＭＳ Ｐゴシック" charset="-128"/>
              </a:rPr>
              <a:t>SCENARIO</a:t>
            </a:r>
          </a:p>
        </p:txBody>
      </p:sp>
      <p:sp>
        <p:nvSpPr>
          <p:cNvPr id="51" name="Cilindro 50"/>
          <p:cNvSpPr/>
          <p:nvPr/>
        </p:nvSpPr>
        <p:spPr>
          <a:xfrm>
            <a:off x="3276306" y="5061284"/>
            <a:ext cx="774629" cy="796735"/>
          </a:xfrm>
          <a:prstGeom prst="can">
            <a:avLst/>
          </a:prstGeom>
          <a:solidFill>
            <a:srgbClr val="FF0066"/>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54" name="CasellaDiTesto 53"/>
          <p:cNvSpPr txBox="1"/>
          <p:nvPr/>
        </p:nvSpPr>
        <p:spPr>
          <a:xfrm>
            <a:off x="1824213" y="5405119"/>
            <a:ext cx="939566" cy="329468"/>
          </a:xfrm>
          <a:prstGeom prst="rect">
            <a:avLst/>
          </a:prstGeom>
          <a:noFill/>
        </p:spPr>
        <p:txBody>
          <a:bodyPr>
            <a:normAutofit fontScale="70000" lnSpcReduction="20000"/>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PROGRAMMAZ.</a:t>
            </a:r>
            <a:br>
              <a:rPr lang="it-IT" sz="1000" b="1" dirty="0" smtClean="0">
                <a:solidFill>
                  <a:schemeClr val="bg1">
                    <a:lumMod val="95000"/>
                  </a:schemeClr>
                </a:solidFill>
              </a:rPr>
            </a:br>
            <a:r>
              <a:rPr lang="it-IT" sz="1000" b="1" dirty="0" smtClean="0">
                <a:solidFill>
                  <a:schemeClr val="bg1">
                    <a:lumMod val="95000"/>
                  </a:schemeClr>
                </a:solidFill>
              </a:rPr>
              <a:t> E FINANZA</a:t>
            </a:r>
            <a:endParaRPr lang="it-IT" sz="1000" b="1" dirty="0">
              <a:solidFill>
                <a:schemeClr val="bg1">
                  <a:lumMod val="95000"/>
                </a:schemeClr>
              </a:solidFill>
            </a:endParaRPr>
          </a:p>
        </p:txBody>
      </p:sp>
      <p:sp>
        <p:nvSpPr>
          <p:cNvPr id="57" name="CasellaDiTesto 56"/>
          <p:cNvSpPr txBox="1"/>
          <p:nvPr/>
        </p:nvSpPr>
        <p:spPr>
          <a:xfrm>
            <a:off x="12964609" y="4594132"/>
            <a:ext cx="939566" cy="374424"/>
          </a:xfrm>
          <a:prstGeom prst="rect">
            <a:avLst/>
          </a:prstGeom>
          <a:noFill/>
        </p:spPr>
        <p:txBody>
          <a:bodyPr>
            <a:normAutofit fontScale="70000" lnSpcReduction="20000"/>
            <a:scene3d>
              <a:camera prst="orthographicFront">
                <a:rot lat="0" lon="21299999" rev="0"/>
              </a:camera>
              <a:lightRig rig="threePt" dir="t"/>
            </a:scene3d>
            <a:sp3d prstMaterial="matte"/>
          </a:bodyPr>
          <a:lstStyle/>
          <a:p>
            <a:pPr>
              <a:defRPr/>
            </a:pPr>
            <a:r>
              <a:rPr lang="it-IT" sz="1000" b="1" dirty="0" smtClean="0">
                <a:solidFill>
                  <a:schemeClr val="bg1">
                    <a:lumMod val="95000"/>
                  </a:schemeClr>
                </a:solidFill>
              </a:rPr>
              <a:t>SISTEMA INFORMATIVO  TERRITORIALE</a:t>
            </a:r>
            <a:endParaRPr lang="it-IT" sz="1000" b="1" dirty="0">
              <a:solidFill>
                <a:schemeClr val="bg1">
                  <a:lumMod val="95000"/>
                </a:schemeClr>
              </a:solidFill>
            </a:endParaRPr>
          </a:p>
        </p:txBody>
      </p:sp>
      <p:sp>
        <p:nvSpPr>
          <p:cNvPr id="61" name="CasellaDiTesto 60"/>
          <p:cNvSpPr txBox="1"/>
          <p:nvPr/>
        </p:nvSpPr>
        <p:spPr>
          <a:xfrm>
            <a:off x="3193837" y="5412780"/>
            <a:ext cx="939566" cy="246221"/>
          </a:xfrm>
          <a:prstGeom prst="rect">
            <a:avLst/>
          </a:prstGeom>
          <a:noFill/>
        </p:spPr>
        <p:txBody>
          <a:bodyPr>
            <a:normAutofit/>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SANITÀ</a:t>
            </a:r>
            <a:endParaRPr lang="it-IT" sz="1000" b="1" dirty="0">
              <a:solidFill>
                <a:schemeClr val="bg1">
                  <a:lumMod val="95000"/>
                </a:schemeClr>
              </a:solidFill>
            </a:endParaRPr>
          </a:p>
        </p:txBody>
      </p:sp>
      <p:sp>
        <p:nvSpPr>
          <p:cNvPr id="64" name="Cilindro 63"/>
          <p:cNvSpPr/>
          <p:nvPr/>
        </p:nvSpPr>
        <p:spPr>
          <a:xfrm>
            <a:off x="5942700" y="5048158"/>
            <a:ext cx="774629" cy="796735"/>
          </a:xfrm>
          <a:prstGeom prst="can">
            <a:avLst/>
          </a:prstGeom>
          <a:solidFill>
            <a:schemeClr val="tx2">
              <a:lumMod val="75000"/>
            </a:schemeClr>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6" name="CasellaDiTesto 65"/>
          <p:cNvSpPr txBox="1"/>
          <p:nvPr/>
        </p:nvSpPr>
        <p:spPr>
          <a:xfrm>
            <a:off x="4503518" y="5347303"/>
            <a:ext cx="935958" cy="482741"/>
          </a:xfrm>
          <a:prstGeom prst="rect">
            <a:avLst/>
          </a:prstGeom>
          <a:noFill/>
        </p:spPr>
        <p:txBody>
          <a:bodyPr>
            <a:normAutofit fontScale="77500" lnSpcReduction="20000"/>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SISTEMA INFORMATIVO TERRITORIALE</a:t>
            </a:r>
            <a:endParaRPr lang="it-IT" sz="1000" b="1" dirty="0">
              <a:solidFill>
                <a:schemeClr val="bg1">
                  <a:lumMod val="95000"/>
                </a:schemeClr>
              </a:solidFill>
            </a:endParaRPr>
          </a:p>
        </p:txBody>
      </p:sp>
      <p:grpSp>
        <p:nvGrpSpPr>
          <p:cNvPr id="3" name="Gruppo 2"/>
          <p:cNvGrpSpPr/>
          <p:nvPr/>
        </p:nvGrpSpPr>
        <p:grpSpPr>
          <a:xfrm>
            <a:off x="791269" y="4057026"/>
            <a:ext cx="7574931" cy="808542"/>
            <a:chOff x="804925" y="4239272"/>
            <a:chExt cx="7574931" cy="808542"/>
          </a:xfrm>
        </p:grpSpPr>
        <p:sp>
          <p:nvSpPr>
            <p:cNvPr id="34" name="Cilindro 33"/>
            <p:cNvSpPr/>
            <p:nvPr/>
          </p:nvSpPr>
          <p:spPr>
            <a:xfrm>
              <a:off x="6215184" y="4239272"/>
              <a:ext cx="774629" cy="796735"/>
            </a:xfrm>
            <a:prstGeom prst="can">
              <a:avLst/>
            </a:prstGeom>
            <a:solidFill>
              <a:srgbClr val="993300"/>
            </a:solidFill>
            <a:effectLst>
              <a:outerShdw blurRad="50800" dist="38100" dir="2700000" algn="tl" rotWithShape="0">
                <a:prstClr val="black">
                  <a:alpha val="40000"/>
                </a:prstClr>
              </a:outerShdw>
            </a:effectLst>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sp3d prstMaterial="matte"/>
            </a:bodyPr>
            <a:lstStyle/>
            <a:p>
              <a:pPr algn="ctr">
                <a:defRPr/>
              </a:pPr>
              <a:endParaRPr lang="it-IT"/>
            </a:p>
          </p:txBody>
        </p:sp>
        <p:sp>
          <p:nvSpPr>
            <p:cNvPr id="35" name="Cilindro 34"/>
            <p:cNvSpPr/>
            <p:nvPr/>
          </p:nvSpPr>
          <p:spPr>
            <a:xfrm>
              <a:off x="3556443" y="4239272"/>
              <a:ext cx="774629" cy="796735"/>
            </a:xfrm>
            <a:prstGeom prst="can">
              <a:avLst/>
            </a:prstGeom>
            <a:solidFill>
              <a:srgbClr val="FF6600"/>
            </a:solidFill>
            <a:effectLst>
              <a:outerShdw blurRad="50800" dist="38100" dir="2700000" algn="tl" rotWithShape="0">
                <a:prstClr val="black">
                  <a:alpha val="40000"/>
                </a:prstClr>
              </a:outerShdw>
            </a:effectLst>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36" name="Cilindro 35"/>
            <p:cNvSpPr/>
            <p:nvPr/>
          </p:nvSpPr>
          <p:spPr>
            <a:xfrm>
              <a:off x="7495326" y="4239272"/>
              <a:ext cx="774629" cy="796735"/>
            </a:xfrm>
            <a:prstGeom prst="can">
              <a:avLst/>
            </a:prstGeom>
            <a:solidFill>
              <a:srgbClr val="CC0000"/>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37" name="Cilindro 36"/>
            <p:cNvSpPr/>
            <p:nvPr/>
          </p:nvSpPr>
          <p:spPr>
            <a:xfrm>
              <a:off x="908747" y="4242893"/>
              <a:ext cx="774629" cy="796735"/>
            </a:xfrm>
            <a:prstGeom prst="can">
              <a:avLst/>
            </a:prstGeom>
            <a:solidFill>
              <a:srgbClr val="336600"/>
            </a:solidFill>
            <a:effectLst>
              <a:outerShdw blurRad="50800" dist="38100" dir="2700000" algn="tl" rotWithShape="0">
                <a:prstClr val="black">
                  <a:alpha val="40000"/>
                </a:prstClr>
              </a:outerShdw>
            </a:effectLst>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0" name="CasellaDiTesto 39"/>
            <p:cNvSpPr txBox="1"/>
            <p:nvPr/>
          </p:nvSpPr>
          <p:spPr>
            <a:xfrm>
              <a:off x="6124629" y="4463765"/>
              <a:ext cx="939566" cy="584049"/>
            </a:xfrm>
            <a:prstGeom prst="rect">
              <a:avLst/>
            </a:prstGeom>
            <a:noFill/>
          </p:spPr>
          <p:txBody>
            <a:bodyPr>
              <a:normAutofit fontScale="77500" lnSpcReduction="20000"/>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INNOVAZIONE ICT IMPRESE</a:t>
              </a:r>
            </a:p>
            <a:p>
              <a:pPr algn="ctr">
                <a:defRPr/>
              </a:pPr>
              <a:r>
                <a:rPr lang="it-IT" sz="1000" b="1" dirty="0" smtClean="0">
                  <a:solidFill>
                    <a:schemeClr val="bg1">
                      <a:lumMod val="95000"/>
                    </a:schemeClr>
                  </a:solidFill>
                </a:rPr>
                <a:t/>
              </a:r>
              <a:br>
                <a:rPr lang="it-IT" sz="1000" b="1" dirty="0" smtClean="0">
                  <a:solidFill>
                    <a:schemeClr val="bg1">
                      <a:lumMod val="95000"/>
                    </a:schemeClr>
                  </a:solidFill>
                </a:rPr>
              </a:br>
              <a:r>
                <a:rPr lang="it-IT" sz="1000" b="1" dirty="0" smtClean="0">
                  <a:solidFill>
                    <a:schemeClr val="bg1">
                      <a:lumMod val="95000"/>
                    </a:schemeClr>
                  </a:solidFill>
                </a:rPr>
                <a:t>(organismo intermedio)</a:t>
              </a:r>
              <a:endParaRPr lang="it-IT" sz="1000" b="1" dirty="0">
                <a:solidFill>
                  <a:schemeClr val="bg1">
                    <a:lumMod val="95000"/>
                  </a:schemeClr>
                </a:solidFill>
              </a:endParaRPr>
            </a:p>
          </p:txBody>
        </p:sp>
        <p:sp>
          <p:nvSpPr>
            <p:cNvPr id="41" name="CasellaDiTesto 40"/>
            <p:cNvSpPr txBox="1"/>
            <p:nvPr/>
          </p:nvSpPr>
          <p:spPr>
            <a:xfrm>
              <a:off x="3510683" y="4579289"/>
              <a:ext cx="818665" cy="246221"/>
            </a:xfrm>
            <a:prstGeom prst="rect">
              <a:avLst/>
            </a:prstGeom>
            <a:noFill/>
          </p:spPr>
          <p:txBody>
            <a:bodyPr>
              <a:noAutofit/>
              <a:scene3d>
                <a:camera prst="orthographicFront">
                  <a:rot lat="0" lon="21299999" rev="0"/>
                </a:camera>
                <a:lightRig rig="threePt" dir="t"/>
              </a:scene3d>
              <a:sp3d prstMaterial="matte"/>
            </a:bodyPr>
            <a:lstStyle/>
            <a:p>
              <a:pPr algn="ctr">
                <a:defRPr/>
              </a:pPr>
              <a:r>
                <a:rPr lang="it-IT" b="1" dirty="0" smtClean="0">
                  <a:solidFill>
                    <a:schemeClr val="bg1">
                      <a:lumMod val="95000"/>
                    </a:schemeClr>
                  </a:solidFill>
                </a:rPr>
                <a:t>E GOV</a:t>
              </a:r>
              <a:endParaRPr lang="it-IT" b="1" dirty="0">
                <a:solidFill>
                  <a:schemeClr val="bg1">
                    <a:lumMod val="95000"/>
                  </a:schemeClr>
                </a:solidFill>
              </a:endParaRPr>
            </a:p>
          </p:txBody>
        </p:sp>
        <p:sp>
          <p:nvSpPr>
            <p:cNvPr id="52" name="Cilindro 51"/>
            <p:cNvSpPr/>
            <p:nvPr/>
          </p:nvSpPr>
          <p:spPr>
            <a:xfrm>
              <a:off x="4887947" y="4248514"/>
              <a:ext cx="774629" cy="796735"/>
            </a:xfrm>
            <a:prstGeom prst="can">
              <a:avLst/>
            </a:prstGeom>
            <a:solidFill>
              <a:schemeClr val="accent6">
                <a:lumMod val="75000"/>
              </a:schemeClr>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2" name="Cilindro 61"/>
            <p:cNvSpPr/>
            <p:nvPr/>
          </p:nvSpPr>
          <p:spPr>
            <a:xfrm>
              <a:off x="2258211" y="4248514"/>
              <a:ext cx="774629" cy="796735"/>
            </a:xfrm>
            <a:prstGeom prst="can">
              <a:avLst/>
            </a:prstGeom>
            <a:solidFill>
              <a:srgbClr val="E6AF00"/>
            </a:solidFill>
            <a:effectLst>
              <a:outerShdw blurRad="50800" dist="38100" dir="2700000" algn="tl" rotWithShape="0">
                <a:prstClr val="black">
                  <a:alpha val="40000"/>
                </a:prstClr>
              </a:outerShdw>
            </a:effectLst>
            <a:scene3d>
              <a:camera prst="orthographicFront"/>
              <a:lightRig rig="flood"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5" name="CasellaDiTesto 64"/>
            <p:cNvSpPr txBox="1"/>
            <p:nvPr/>
          </p:nvSpPr>
          <p:spPr>
            <a:xfrm>
              <a:off x="2172304" y="4499270"/>
              <a:ext cx="939566" cy="486381"/>
            </a:xfrm>
            <a:prstGeom prst="rect">
              <a:avLst/>
            </a:prstGeom>
            <a:noFill/>
          </p:spPr>
          <p:txBody>
            <a:bodyPr>
              <a:normAutofit fontScale="77500" lnSpcReduction="20000"/>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BANDA LARGA  E ULTRA LARGA</a:t>
              </a:r>
            </a:p>
            <a:p>
              <a:pPr algn="ctr">
                <a:defRPr/>
              </a:pPr>
              <a:r>
                <a:rPr lang="it-IT" sz="1000" b="1" dirty="0" smtClean="0">
                  <a:solidFill>
                    <a:schemeClr val="bg1">
                      <a:lumMod val="95000"/>
                    </a:schemeClr>
                  </a:solidFill>
                </a:rPr>
                <a:t>RUPAR</a:t>
              </a:r>
              <a:endParaRPr lang="it-IT" sz="1000" b="1" dirty="0">
                <a:solidFill>
                  <a:schemeClr val="bg1">
                    <a:lumMod val="95000"/>
                  </a:schemeClr>
                </a:solidFill>
              </a:endParaRPr>
            </a:p>
          </p:txBody>
        </p:sp>
        <p:sp>
          <p:nvSpPr>
            <p:cNvPr id="39" name="CasellaDiTesto 38"/>
            <p:cNvSpPr txBox="1"/>
            <p:nvPr/>
          </p:nvSpPr>
          <p:spPr>
            <a:xfrm>
              <a:off x="804925" y="4550242"/>
              <a:ext cx="1004451" cy="233946"/>
            </a:xfrm>
            <a:prstGeom prst="rect">
              <a:avLst/>
            </a:prstGeom>
            <a:noFill/>
          </p:spPr>
          <p:txBody>
            <a:bodyPr>
              <a:noAutofit/>
              <a:scene3d>
                <a:camera prst="orthographicFront">
                  <a:rot lat="0" lon="21299999" rev="0"/>
                </a:camera>
                <a:lightRig rig="threePt" dir="t"/>
              </a:scene3d>
              <a:sp3d prstMaterial="matte"/>
            </a:bodyPr>
            <a:lstStyle/>
            <a:p>
              <a:pPr algn="ctr">
                <a:defRPr/>
              </a:pPr>
              <a:r>
                <a:rPr lang="it-IT" sz="800" b="1" dirty="0" smtClean="0">
                  <a:solidFill>
                    <a:schemeClr val="bg1">
                      <a:lumMod val="95000"/>
                    </a:schemeClr>
                  </a:solidFill>
                </a:rPr>
                <a:t>AGRICOLTURA</a:t>
              </a:r>
              <a:endParaRPr lang="it-IT" sz="800" b="1" dirty="0">
                <a:solidFill>
                  <a:schemeClr val="bg1">
                    <a:lumMod val="95000"/>
                  </a:schemeClr>
                </a:solidFill>
              </a:endParaRPr>
            </a:p>
          </p:txBody>
        </p:sp>
        <p:sp>
          <p:nvSpPr>
            <p:cNvPr id="38" name="CasellaDiTesto 37"/>
            <p:cNvSpPr txBox="1"/>
            <p:nvPr/>
          </p:nvSpPr>
          <p:spPr>
            <a:xfrm>
              <a:off x="4795898" y="4530491"/>
              <a:ext cx="936104" cy="372012"/>
            </a:xfrm>
            <a:prstGeom prst="rect">
              <a:avLst/>
            </a:prstGeom>
            <a:noFill/>
          </p:spPr>
          <p:txBody>
            <a:bodyPr>
              <a:normAutofit lnSpcReduction="10000"/>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GIUSTIZIA </a:t>
              </a:r>
              <a:br>
                <a:rPr lang="it-IT" sz="1000" b="1" dirty="0" smtClean="0">
                  <a:solidFill>
                    <a:schemeClr val="bg1">
                      <a:lumMod val="95000"/>
                    </a:schemeClr>
                  </a:solidFill>
                </a:rPr>
              </a:br>
              <a:r>
                <a:rPr lang="it-IT" sz="1000" b="1" dirty="0" smtClean="0">
                  <a:solidFill>
                    <a:schemeClr val="bg1">
                      <a:lumMod val="95000"/>
                    </a:schemeClr>
                  </a:solidFill>
                </a:rPr>
                <a:t>DIGITALE</a:t>
              </a:r>
              <a:endParaRPr lang="it-IT" sz="1000" b="1" dirty="0">
                <a:solidFill>
                  <a:schemeClr val="bg1">
                    <a:lumMod val="95000"/>
                  </a:schemeClr>
                </a:solidFill>
              </a:endParaRPr>
            </a:p>
          </p:txBody>
        </p:sp>
        <p:sp>
          <p:nvSpPr>
            <p:cNvPr id="55" name="CasellaDiTesto 54"/>
            <p:cNvSpPr txBox="1"/>
            <p:nvPr/>
          </p:nvSpPr>
          <p:spPr>
            <a:xfrm>
              <a:off x="7440290" y="4517710"/>
              <a:ext cx="939566" cy="246221"/>
            </a:xfrm>
            <a:prstGeom prst="rect">
              <a:avLst/>
            </a:prstGeom>
            <a:noFill/>
          </p:spPr>
          <p:txBody>
            <a:bodyPr>
              <a:normAutofit/>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RICERCA</a:t>
              </a:r>
              <a:endParaRPr lang="it-IT" sz="1000" b="1" dirty="0">
                <a:solidFill>
                  <a:schemeClr val="bg1">
                    <a:lumMod val="95000"/>
                  </a:schemeClr>
                </a:solidFill>
              </a:endParaRPr>
            </a:p>
          </p:txBody>
        </p:sp>
      </p:grpSp>
      <p:sp>
        <p:nvSpPr>
          <p:cNvPr id="63" name="CasellaDiTesto 62"/>
          <p:cNvSpPr txBox="1"/>
          <p:nvPr/>
        </p:nvSpPr>
        <p:spPr>
          <a:xfrm>
            <a:off x="5860231" y="5382127"/>
            <a:ext cx="939566" cy="246221"/>
          </a:xfrm>
          <a:prstGeom prst="rect">
            <a:avLst/>
          </a:prstGeom>
          <a:noFill/>
        </p:spPr>
        <p:txBody>
          <a:bodyPr>
            <a:normAutofit/>
            <a:scene3d>
              <a:camera prst="orthographicFront">
                <a:rot lat="0" lon="21299999" rev="0"/>
              </a:camera>
              <a:lightRig rig="threePt" dir="t"/>
            </a:scene3d>
            <a:sp3d prstMaterial="matte"/>
          </a:bodyPr>
          <a:lstStyle/>
          <a:p>
            <a:pPr algn="ctr">
              <a:defRPr/>
            </a:pPr>
            <a:r>
              <a:rPr lang="it-IT" sz="1000" b="1" dirty="0" smtClean="0">
                <a:solidFill>
                  <a:schemeClr val="bg1">
                    <a:lumMod val="95000"/>
                  </a:schemeClr>
                </a:solidFill>
              </a:rPr>
              <a:t>TURISMO</a:t>
            </a:r>
            <a:endParaRPr lang="it-IT" sz="1000" b="1" dirty="0">
              <a:solidFill>
                <a:schemeClr val="bg1">
                  <a:lumMod val="95000"/>
                </a:schemeClr>
              </a:solidFill>
            </a:endParaRPr>
          </a:p>
        </p:txBody>
      </p:sp>
      <p:pic>
        <p:nvPicPr>
          <p:cNvPr id="67"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756" y="993799"/>
            <a:ext cx="5054092" cy="1415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622027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graphicFrame>
        <p:nvGraphicFramePr>
          <p:cNvPr id="11" name="Diagramma 10"/>
          <p:cNvGraphicFramePr/>
          <p:nvPr>
            <p:extLst/>
          </p:nvPr>
        </p:nvGraphicFramePr>
        <p:xfrm>
          <a:off x="1511935" y="692696"/>
          <a:ext cx="5796369"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ttangolo 8"/>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86153424"/>
      </p:ext>
    </p:extLst>
  </p:cSld>
  <p:clrMapOvr>
    <a:masterClrMapping/>
  </p:clrMapOvr>
  <p:transition advClick="0" advTm="15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35013" y="5492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2" name="Rectangle 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4" name="Rectangle 2"/>
          <p:cNvSpPr>
            <a:spLocks noChangeArrowheads="1"/>
          </p:cNvSpPr>
          <p:nvPr/>
        </p:nvSpPr>
        <p:spPr bwMode="auto">
          <a:xfrm>
            <a:off x="1835150" y="1557338"/>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6" name="Rectangle 2"/>
          <p:cNvSpPr>
            <a:spLocks noChangeArrowheads="1"/>
          </p:cNvSpPr>
          <p:nvPr/>
        </p:nvSpPr>
        <p:spPr bwMode="auto">
          <a:xfrm>
            <a:off x="1835150" y="153035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defRPr/>
            </a:pPr>
            <a:endParaRPr lang="it-IT"/>
          </a:p>
        </p:txBody>
      </p:sp>
      <p:sp>
        <p:nvSpPr>
          <p:cNvPr id="9" name="Rettangolo 8"/>
          <p:cNvSpPr>
            <a:spLocks noChangeArrowheads="1"/>
          </p:cNvSpPr>
          <p:nvPr/>
        </p:nvSpPr>
        <p:spPr bwMode="auto">
          <a:xfrm>
            <a:off x="-36513" y="0"/>
            <a:ext cx="304801" cy="27082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RISULTATI</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graphicFrame>
        <p:nvGraphicFramePr>
          <p:cNvPr id="8" name="Diagramma 7"/>
          <p:cNvGraphicFramePr/>
          <p:nvPr>
            <p:extLst>
              <p:ext uri="{D42A27DB-BD31-4B8C-83A1-F6EECF244321}">
                <p14:modId xmlns:p14="http://schemas.microsoft.com/office/powerpoint/2010/main" val="558743210"/>
              </p:ext>
            </p:extLst>
          </p:nvPr>
        </p:nvGraphicFramePr>
        <p:xfrm>
          <a:off x="2195736" y="0"/>
          <a:ext cx="6048672" cy="597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po 9"/>
          <p:cNvGrpSpPr/>
          <p:nvPr/>
        </p:nvGrpSpPr>
        <p:grpSpPr>
          <a:xfrm>
            <a:off x="899592" y="3933056"/>
            <a:ext cx="1292173" cy="1206951"/>
            <a:chOff x="0" y="72007"/>
            <a:chExt cx="1292173" cy="1206951"/>
          </a:xfrm>
          <a:scene3d>
            <a:camera prst="orthographicFront"/>
            <a:lightRig rig="threePt" dir="t">
              <a:rot lat="0" lon="0" rev="7500000"/>
            </a:lightRig>
          </a:scene3d>
        </p:grpSpPr>
        <p:sp>
          <p:nvSpPr>
            <p:cNvPr id="12" name="Ovale 11"/>
            <p:cNvSpPr/>
            <p:nvPr/>
          </p:nvSpPr>
          <p:spPr>
            <a:xfrm>
              <a:off x="0" y="72007"/>
              <a:ext cx="1292173" cy="1206951"/>
            </a:xfrm>
            <a:prstGeom prst="ellipse">
              <a:avLst/>
            </a:prstGeom>
            <a:solidFill>
              <a:srgbClr val="C00000"/>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Ovale 4"/>
            <p:cNvSpPr/>
            <p:nvPr/>
          </p:nvSpPr>
          <p:spPr>
            <a:xfrm>
              <a:off x="189234" y="248761"/>
              <a:ext cx="913705" cy="8534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it-IT" sz="1200" b="1" kern="1200" dirty="0"/>
                <a:t>VANTAGGI PER LE  PA</a:t>
              </a:r>
            </a:p>
          </p:txBody>
        </p:sp>
      </p:grpSp>
    </p:spTree>
    <p:extLst>
      <p:ext uri="{BB962C8B-B14F-4D97-AF65-F5344CB8AC3E}">
        <p14:creationId xmlns:p14="http://schemas.microsoft.com/office/powerpoint/2010/main" val="1120550876"/>
      </p:ext>
    </p:extLst>
  </p:cSld>
  <p:clrMapOvr>
    <a:masterClrMapping/>
  </p:clrMapOvr>
  <p:transition advClick="0" advTm="15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ChangeArrowheads="1"/>
          </p:cNvSpPr>
          <p:nvPr/>
        </p:nvSpPr>
        <p:spPr bwMode="auto">
          <a:xfrm>
            <a:off x="0" y="0"/>
            <a:ext cx="9144000" cy="6858000"/>
          </a:xfrm>
          <a:prstGeom prst="rect">
            <a:avLst/>
          </a:prstGeom>
          <a:gradFill rotWithShape="0">
            <a:gsLst>
              <a:gs pos="0">
                <a:srgbClr val="001A4B"/>
              </a:gs>
              <a:gs pos="50000">
                <a:srgbClr val="004080"/>
              </a:gs>
              <a:gs pos="100000">
                <a:srgbClr val="001A4B"/>
              </a:gs>
            </a:gsLst>
            <a:lin ang="5400000" scaled="1"/>
          </a:gradFill>
          <a:ln w="9525">
            <a:solidFill>
              <a:schemeClr val="tx1"/>
            </a:solidFill>
            <a:miter lim="800000"/>
            <a:headEnd/>
            <a:tailEnd/>
          </a:ln>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sp>
        <p:nvSpPr>
          <p:cNvPr id="204803" name="Rectangle 5"/>
          <p:cNvSpPr>
            <a:spLocks noChangeArrowheads="1"/>
          </p:cNvSpPr>
          <p:nvPr/>
        </p:nvSpPr>
        <p:spPr bwMode="auto">
          <a:xfrm>
            <a:off x="3352800" y="0"/>
            <a:ext cx="2438400" cy="6858000"/>
          </a:xfrm>
          <a:prstGeom prst="rect">
            <a:avLst/>
          </a:prstGeom>
          <a:solidFill>
            <a:schemeClr val="bg1">
              <a:alpha val="1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204804" name="Picture 6" descr="boxre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975" y="2359025"/>
            <a:ext cx="243205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35099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3"/>
          <a:stretch>
            <a:fillRect/>
          </a:stretch>
        </p:blipFill>
        <p:spPr>
          <a:xfrm>
            <a:off x="2017542" y="1990834"/>
            <a:ext cx="4553540" cy="3498190"/>
          </a:xfrm>
          <a:prstGeom prst="rect">
            <a:avLst/>
          </a:prstGeom>
        </p:spPr>
      </p:pic>
      <p:sp>
        <p:nvSpPr>
          <p:cNvPr id="8" name="Rectangle 2"/>
          <p:cNvSpPr txBox="1">
            <a:spLocks noChangeArrowheads="1"/>
          </p:cNvSpPr>
          <p:nvPr/>
        </p:nvSpPr>
        <p:spPr bwMode="auto">
          <a:xfrm>
            <a:off x="179512" y="-39445"/>
            <a:ext cx="8229600" cy="63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4000" b="1" dirty="0" smtClean="0">
                <a:solidFill>
                  <a:srgbClr val="CC0000"/>
                </a:solidFill>
                <a:effectLst>
                  <a:outerShdw blurRad="38100" dist="38100" dir="2700000" algn="tl">
                    <a:srgbClr val="DDDDDD"/>
                  </a:outerShdw>
                </a:effectLst>
                <a:latin typeface="Avenir Book"/>
              </a:rPr>
              <a:t>Ruolo</a:t>
            </a:r>
            <a:endParaRPr lang="it-IT" sz="4000" b="1" dirty="0">
              <a:solidFill>
                <a:srgbClr val="CC0000"/>
              </a:solidFill>
              <a:effectLst>
                <a:outerShdw blurRad="38100" dist="38100" dir="2700000" algn="tl">
                  <a:srgbClr val="DDDDDD"/>
                </a:outerShdw>
              </a:effectLst>
              <a:latin typeface="Avenir Book"/>
            </a:endParaRPr>
          </a:p>
        </p:txBody>
      </p:sp>
      <p:sp>
        <p:nvSpPr>
          <p:cNvPr id="12" name="CasellaDiTesto 11"/>
          <p:cNvSpPr txBox="1"/>
          <p:nvPr/>
        </p:nvSpPr>
        <p:spPr>
          <a:xfrm>
            <a:off x="539552" y="1363215"/>
            <a:ext cx="8136904" cy="738664"/>
          </a:xfrm>
          <a:prstGeom prst="rect">
            <a:avLst/>
          </a:prstGeom>
          <a:noFill/>
        </p:spPr>
        <p:txBody>
          <a:bodyPr wrap="square">
            <a:spAutoFit/>
          </a:bodyPr>
          <a:lstStyle/>
          <a:p>
            <a:pPr eaLnBrk="1" hangingPunct="1">
              <a:defRPr/>
            </a:pPr>
            <a:r>
              <a:rPr lang="it-IT" sz="1400" b="1" dirty="0" smtClean="0">
                <a:solidFill>
                  <a:srgbClr val="336699"/>
                </a:solidFill>
                <a:effectLst>
                  <a:outerShdw blurRad="38100" dist="38100" dir="2700000" algn="tl">
                    <a:srgbClr val="C0C0C0"/>
                  </a:outerShdw>
                </a:effectLst>
                <a:latin typeface="Avenir Book"/>
              </a:rPr>
              <a:t>Dai dati della Ricerca si evince </a:t>
            </a:r>
            <a:r>
              <a:rPr lang="it-IT" sz="1400" b="1" dirty="0">
                <a:solidFill>
                  <a:srgbClr val="336699"/>
                </a:solidFill>
                <a:effectLst>
                  <a:outerShdw blurRad="38100" dist="38100" dir="2700000" algn="tl">
                    <a:srgbClr val="C0C0C0"/>
                  </a:outerShdw>
                </a:effectLst>
                <a:latin typeface="Avenir Book"/>
              </a:rPr>
              <a:t>che </a:t>
            </a:r>
            <a:r>
              <a:rPr lang="it-IT" sz="1400" b="1" dirty="0" smtClean="0">
                <a:solidFill>
                  <a:srgbClr val="336699"/>
                </a:solidFill>
                <a:effectLst>
                  <a:outerShdw blurRad="38100" dist="38100" dir="2700000" algn="tl">
                    <a:srgbClr val="C0C0C0"/>
                  </a:outerShdw>
                </a:effectLst>
                <a:latin typeface="Avenir Book"/>
              </a:rPr>
              <a:t>InnovaPuglia, al pari di </a:t>
            </a:r>
            <a:r>
              <a:rPr lang="it-IT" sz="1400" b="1" dirty="0">
                <a:solidFill>
                  <a:srgbClr val="336699"/>
                </a:solidFill>
                <a:effectLst>
                  <a:outerShdw blurRad="38100" dist="38100" dir="2700000" algn="tl">
                    <a:srgbClr val="C0C0C0"/>
                  </a:outerShdw>
                </a:effectLst>
                <a:latin typeface="Avenir Book"/>
              </a:rPr>
              <a:t>altre società in </a:t>
            </a:r>
            <a:r>
              <a:rPr lang="it-IT" sz="1400" b="1" dirty="0" smtClean="0">
                <a:solidFill>
                  <a:srgbClr val="336699"/>
                </a:solidFill>
                <a:effectLst>
                  <a:outerShdw blurRad="38100" dist="38100" dir="2700000" algn="tl">
                    <a:srgbClr val="C0C0C0"/>
                  </a:outerShdw>
                </a:effectLst>
                <a:latin typeface="Avenir Book"/>
              </a:rPr>
              <a:t>house, opera nell’attuazione dell’</a:t>
            </a:r>
            <a:r>
              <a:rPr lang="it-IT" sz="1400" b="1" dirty="0" smtClean="0">
                <a:solidFill>
                  <a:srgbClr val="C00000"/>
                </a:solidFill>
                <a:effectLst>
                  <a:outerShdw blurRad="38100" dist="38100" dir="2700000" algn="tl">
                    <a:srgbClr val="C0C0C0"/>
                  </a:outerShdw>
                </a:effectLst>
                <a:latin typeface="Avenir Book"/>
              </a:rPr>
              <a:t>Agenda Digitale della Regione Puglia </a:t>
            </a:r>
            <a:r>
              <a:rPr lang="it-IT" sz="1400" b="1" dirty="0" smtClean="0">
                <a:solidFill>
                  <a:srgbClr val="336699"/>
                </a:solidFill>
                <a:effectLst>
                  <a:outerShdw blurRad="38100" dist="38100" dir="2700000" algn="tl">
                    <a:srgbClr val="C0C0C0"/>
                  </a:outerShdw>
                </a:effectLst>
                <a:latin typeface="Avenir Book"/>
              </a:rPr>
              <a:t>con </a:t>
            </a:r>
            <a:r>
              <a:rPr lang="it-IT" sz="1400" b="1" dirty="0">
                <a:solidFill>
                  <a:srgbClr val="C00000"/>
                </a:solidFill>
                <a:effectLst>
                  <a:outerShdw blurRad="38100" dist="38100" dir="2700000" algn="tl">
                    <a:srgbClr val="C0C0C0"/>
                  </a:outerShdw>
                </a:effectLst>
                <a:latin typeface="Avenir Book"/>
              </a:rPr>
              <a:t>un’autonomia strategica media e con un’alta autonomia operativa.</a:t>
            </a:r>
          </a:p>
        </p:txBody>
      </p:sp>
      <p:sp>
        <p:nvSpPr>
          <p:cNvPr id="15" name="Rettangolo 14"/>
          <p:cNvSpPr>
            <a:spLocks noChangeArrowheads="1"/>
          </p:cNvSpPr>
          <p:nvPr/>
        </p:nvSpPr>
        <p:spPr bwMode="auto">
          <a:xfrm>
            <a:off x="-36513" y="0"/>
            <a:ext cx="304801" cy="2681288"/>
          </a:xfrm>
          <a:prstGeom prst="rect">
            <a:avLst/>
          </a:prstGeom>
          <a:gradFill flip="none" rotWithShape="1">
            <a:gsLst>
              <a:gs pos="0">
                <a:srgbClr val="CC99FF">
                  <a:gamma/>
                  <a:shade val="46275"/>
                  <a:invGamma/>
                </a:srgbClr>
              </a:gs>
              <a:gs pos="100000">
                <a:srgbClr val="CC99FF"/>
              </a:gs>
            </a:gsLst>
            <a:lin ang="5400000" scaled="1"/>
            <a:tileRect/>
          </a:gradFill>
          <a:ln w="9525">
            <a:noFill/>
            <a:round/>
            <a:headEnd/>
            <a:tailEnd/>
          </a:ln>
        </p:spPr>
        <p:txBody>
          <a:bodyPr vert="eaVert"/>
          <a:lstStyle/>
          <a:p>
            <a:pPr>
              <a:defRPr/>
            </a:pPr>
            <a:r>
              <a:rPr lang="it-IT" sz="1400" b="1" dirty="0">
                <a:solidFill>
                  <a:schemeClr val="bg1"/>
                </a:solidFill>
                <a:effectLst>
                  <a:outerShdw blurRad="38100" dist="38100" dir="2700000" algn="tl">
                    <a:srgbClr val="000000"/>
                  </a:outerShdw>
                </a:effectLst>
                <a:latin typeface="Arial" charset="0"/>
                <a:ea typeface="ＭＳ Ｐゴシック" charset="-128"/>
              </a:rPr>
              <a:t>SCENARIO</a:t>
            </a:r>
          </a:p>
        </p:txBody>
      </p:sp>
      <p:sp>
        <p:nvSpPr>
          <p:cNvPr id="18" name="Text Box 35"/>
          <p:cNvSpPr txBox="1">
            <a:spLocks noChangeArrowheads="1"/>
          </p:cNvSpPr>
          <p:nvPr/>
        </p:nvSpPr>
        <p:spPr bwMode="auto">
          <a:xfrm>
            <a:off x="539552" y="636494"/>
            <a:ext cx="8208912" cy="738664"/>
          </a:xfrm>
          <a:prstGeom prst="rect">
            <a:avLst/>
          </a:prstGeom>
          <a:noFill/>
          <a:ln w="9525">
            <a:noFill/>
            <a:miter lim="800000"/>
            <a:headEnd/>
            <a:tailEnd/>
          </a:ln>
          <a:effectLst/>
        </p:spPr>
        <p:txBody>
          <a:bodyPr wrap="square">
            <a:spAutoFit/>
          </a:bodyPr>
          <a:lstStyle/>
          <a:p>
            <a:r>
              <a:rPr lang="it-IT" sz="1400" b="1" dirty="0">
                <a:solidFill>
                  <a:srgbClr val="C00000"/>
                </a:solidFill>
                <a:effectLst>
                  <a:outerShdw blurRad="38100" dist="38100" dir="2700000" algn="tl">
                    <a:srgbClr val="C0C0C0"/>
                  </a:outerShdw>
                </a:effectLst>
                <a:latin typeface="Avenir Book"/>
              </a:rPr>
              <a:t>ASSINTER,</a:t>
            </a:r>
            <a:r>
              <a:rPr lang="it-IT" sz="12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 </a:t>
            </a:r>
            <a:r>
              <a:rPr lang="it-IT" sz="1400" b="1" dirty="0">
                <a:solidFill>
                  <a:srgbClr val="336699"/>
                </a:solidFill>
                <a:effectLst>
                  <a:outerShdw blurRad="38100" dist="38100" dir="2700000" algn="tl">
                    <a:srgbClr val="C0C0C0"/>
                  </a:outerShdw>
                </a:effectLst>
                <a:latin typeface="Avenir Book"/>
              </a:rPr>
              <a:t>l’Associazione delle Società per l’Innovazione Tecnologica nelle Regioni, ha promosso una ricerca </a:t>
            </a:r>
            <a:r>
              <a:rPr lang="it-IT" sz="1400" b="1" dirty="0" smtClean="0">
                <a:solidFill>
                  <a:srgbClr val="336699"/>
                </a:solidFill>
                <a:effectLst>
                  <a:outerShdw blurRad="38100" dist="38100" dir="2700000" algn="tl">
                    <a:srgbClr val="C0C0C0"/>
                  </a:outerShdw>
                </a:effectLst>
                <a:latin typeface="Avenir Book"/>
              </a:rPr>
              <a:t>incentrata </a:t>
            </a:r>
            <a:r>
              <a:rPr lang="it-IT" sz="1400" b="1" dirty="0">
                <a:solidFill>
                  <a:srgbClr val="336699"/>
                </a:solidFill>
                <a:effectLst>
                  <a:outerShdw blurRad="38100" dist="38100" dir="2700000" algn="tl">
                    <a:srgbClr val="C0C0C0"/>
                  </a:outerShdw>
                </a:effectLst>
                <a:latin typeface="Avenir Book"/>
              </a:rPr>
              <a:t>sul </a:t>
            </a:r>
            <a:r>
              <a:rPr lang="it-IT" sz="1400" b="1" dirty="0">
                <a:solidFill>
                  <a:srgbClr val="C00000"/>
                </a:solidFill>
                <a:effectLst>
                  <a:outerShdw blurRad="38100" dist="38100" dir="2700000" algn="tl">
                    <a:srgbClr val="C0C0C0"/>
                  </a:outerShdw>
                </a:effectLst>
                <a:latin typeface="Avenir Book"/>
              </a:rPr>
              <a:t>confronto dei modelli organizzativi e delle prestazioni delle Società IT in-house </a:t>
            </a:r>
            <a:r>
              <a:rPr lang="it-IT" sz="1400" b="1" dirty="0">
                <a:solidFill>
                  <a:srgbClr val="336699"/>
                </a:solidFill>
                <a:effectLst>
                  <a:outerShdw blurRad="38100" dist="38100" dir="2700000" algn="tl">
                    <a:srgbClr val="C0C0C0"/>
                  </a:outerShdw>
                </a:effectLst>
                <a:latin typeface="Avenir Book"/>
              </a:rPr>
              <a:t>di Regioni e Province autonome.</a:t>
            </a:r>
          </a:p>
        </p:txBody>
      </p:sp>
      <p:sp>
        <p:nvSpPr>
          <p:cNvPr id="19" name="Freccia destra 11"/>
          <p:cNvSpPr>
            <a:spLocks noChangeArrowheads="1"/>
          </p:cNvSpPr>
          <p:nvPr/>
        </p:nvSpPr>
        <p:spPr bwMode="auto">
          <a:xfrm rot="10800000">
            <a:off x="6579629" y="3823716"/>
            <a:ext cx="347151" cy="182574"/>
          </a:xfrm>
          <a:prstGeom prst="rightArrow">
            <a:avLst>
              <a:gd name="adj1" fmla="val 50000"/>
              <a:gd name="adj2" fmla="val 50000"/>
            </a:avLst>
          </a:prstGeom>
          <a:solidFill>
            <a:srgbClr val="C00000"/>
          </a:solidFill>
          <a:ln w="9525">
            <a:solidFill>
              <a:schemeClr val="tx1"/>
            </a:solidFill>
            <a:round/>
            <a:headEnd/>
            <a:tailEnd/>
          </a:ln>
        </p:spPr>
        <p:txBody>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endParaRPr lang="it-IT" sz="2400"/>
          </a:p>
        </p:txBody>
      </p:sp>
      <p:pic>
        <p:nvPicPr>
          <p:cNvPr id="20" name="Immagin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082" y="3501008"/>
            <a:ext cx="1481013" cy="200306"/>
          </a:xfrm>
          <a:prstGeom prst="rect">
            <a:avLst/>
          </a:prstGeom>
        </p:spPr>
      </p:pic>
      <p:sp>
        <p:nvSpPr>
          <p:cNvPr id="21" name="Text Box 35"/>
          <p:cNvSpPr txBox="1">
            <a:spLocks noChangeArrowheads="1"/>
          </p:cNvSpPr>
          <p:nvPr/>
        </p:nvSpPr>
        <p:spPr bwMode="auto">
          <a:xfrm>
            <a:off x="539552" y="5258192"/>
            <a:ext cx="8208912" cy="523220"/>
          </a:xfrm>
          <a:prstGeom prst="rect">
            <a:avLst/>
          </a:prstGeom>
          <a:noFill/>
          <a:ln w="9525">
            <a:noFill/>
            <a:miter lim="800000"/>
            <a:headEnd/>
            <a:tailEnd/>
          </a:ln>
          <a:effectLst/>
        </p:spPr>
        <p:txBody>
          <a:bodyPr wrap="square">
            <a:spAutoFit/>
          </a:bodyPr>
          <a:lstStyle/>
          <a:p>
            <a:r>
              <a:rPr lang="it-IT" sz="14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La </a:t>
            </a:r>
            <a:r>
              <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è stata condotta da un team congiunto Politecnico di Milano e SDA Bocconi </a:t>
            </a:r>
            <a:r>
              <a:rPr lang="it-IT" sz="14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tra novembre </a:t>
            </a:r>
            <a:r>
              <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2014 e </a:t>
            </a:r>
            <a:r>
              <a:rPr lang="it-IT" sz="14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ottobre 2015.  </a:t>
            </a:r>
            <a:endPar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p:txBody>
      </p:sp>
    </p:spTree>
    <p:extLst>
      <p:ext uri="{BB962C8B-B14F-4D97-AF65-F5344CB8AC3E}">
        <p14:creationId xmlns:p14="http://schemas.microsoft.com/office/powerpoint/2010/main" val="16839424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79512" y="-39445"/>
            <a:ext cx="8229600" cy="63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defRPr/>
            </a:pPr>
            <a:r>
              <a:rPr lang="it-IT" sz="4000" b="1" dirty="0" smtClean="0">
                <a:solidFill>
                  <a:srgbClr val="CC0000"/>
                </a:solidFill>
                <a:effectLst>
                  <a:outerShdw blurRad="38100" dist="38100" dir="2700000" algn="tl">
                    <a:srgbClr val="DDDDDD"/>
                  </a:outerShdw>
                </a:effectLst>
                <a:latin typeface="Avenir Book"/>
              </a:rPr>
              <a:t>Ruolo</a:t>
            </a:r>
            <a:endParaRPr lang="it-IT" sz="4000" b="1" dirty="0">
              <a:solidFill>
                <a:srgbClr val="CC0000"/>
              </a:solidFill>
              <a:effectLst>
                <a:outerShdw blurRad="38100" dist="38100" dir="2700000" algn="tl">
                  <a:srgbClr val="DDDDDD"/>
                </a:outerShdw>
              </a:effectLst>
              <a:latin typeface="Avenir Book"/>
            </a:endParaRPr>
          </a:p>
        </p:txBody>
      </p:sp>
      <p:sp>
        <p:nvSpPr>
          <p:cNvPr id="15" name="Rettangolo 14"/>
          <p:cNvSpPr>
            <a:spLocks noChangeArrowheads="1"/>
          </p:cNvSpPr>
          <p:nvPr/>
        </p:nvSpPr>
        <p:spPr bwMode="auto">
          <a:xfrm>
            <a:off x="-36513" y="0"/>
            <a:ext cx="304801" cy="2681288"/>
          </a:xfrm>
          <a:prstGeom prst="rect">
            <a:avLst/>
          </a:prstGeom>
          <a:gradFill flip="none" rotWithShape="1">
            <a:gsLst>
              <a:gs pos="0">
                <a:srgbClr val="CC99FF">
                  <a:gamma/>
                  <a:shade val="46275"/>
                  <a:invGamma/>
                </a:srgbClr>
              </a:gs>
              <a:gs pos="100000">
                <a:srgbClr val="CC99FF"/>
              </a:gs>
            </a:gsLst>
            <a:lin ang="5400000" scaled="1"/>
            <a:tileRect/>
          </a:gradFill>
          <a:ln w="9525">
            <a:noFill/>
            <a:round/>
            <a:headEnd/>
            <a:tailEnd/>
          </a:ln>
        </p:spPr>
        <p:txBody>
          <a:bodyPr vert="eaVert"/>
          <a:lstStyle/>
          <a:p>
            <a:pPr>
              <a:defRPr/>
            </a:pPr>
            <a:r>
              <a:rPr lang="it-IT" sz="1400" b="1" dirty="0">
                <a:solidFill>
                  <a:schemeClr val="bg1"/>
                </a:solidFill>
                <a:effectLst>
                  <a:outerShdw blurRad="38100" dist="38100" dir="2700000" algn="tl">
                    <a:srgbClr val="000000"/>
                  </a:outerShdw>
                </a:effectLst>
                <a:latin typeface="Arial" charset="0"/>
                <a:ea typeface="ＭＳ Ｐゴシック" charset="-128"/>
              </a:rPr>
              <a:t>SCENARIO</a:t>
            </a:r>
          </a:p>
        </p:txBody>
      </p:sp>
      <p:sp>
        <p:nvSpPr>
          <p:cNvPr id="3" name="CasellaDiTesto 2"/>
          <p:cNvSpPr txBox="1"/>
          <p:nvPr/>
        </p:nvSpPr>
        <p:spPr>
          <a:xfrm>
            <a:off x="765920" y="970211"/>
            <a:ext cx="3627136" cy="1954381"/>
          </a:xfrm>
          <a:prstGeom prst="rect">
            <a:avLst/>
          </a:prstGeom>
          <a:noFill/>
        </p:spPr>
        <p:txBody>
          <a:bodyPr wrap="square" rtlCol="0">
            <a:spAutoFit/>
          </a:bodyPr>
          <a:lstStyle/>
          <a:p>
            <a:r>
              <a:rPr lang="it-IT" sz="1100" b="1" dirty="0">
                <a:solidFill>
                  <a:srgbClr val="336699"/>
                </a:solidFill>
                <a:effectLst>
                  <a:outerShdw blurRad="38100" dist="38100" dir="2700000" algn="tl">
                    <a:srgbClr val="C0C0C0"/>
                  </a:outerShdw>
                </a:effectLst>
                <a:latin typeface="+mn-lt"/>
              </a:rPr>
              <a:t>Per </a:t>
            </a:r>
            <a:r>
              <a:rPr lang="it-IT" sz="1100" b="1" dirty="0">
                <a:solidFill>
                  <a:srgbClr val="FF0000"/>
                </a:solidFill>
                <a:effectLst>
                  <a:outerShdw blurRad="38100" dist="38100" dir="2700000" algn="tl">
                    <a:srgbClr val="C0C0C0"/>
                  </a:outerShdw>
                </a:effectLst>
                <a:latin typeface="+mn-lt"/>
              </a:rPr>
              <a:t>Autonomia </a:t>
            </a:r>
            <a:r>
              <a:rPr lang="it-IT" sz="1100" b="1" dirty="0" smtClean="0">
                <a:solidFill>
                  <a:srgbClr val="FF0000"/>
                </a:solidFill>
                <a:effectLst>
                  <a:outerShdw blurRad="38100" dist="38100" dir="2700000" algn="tl">
                    <a:srgbClr val="C0C0C0"/>
                  </a:outerShdw>
                </a:effectLst>
                <a:latin typeface="+mn-lt"/>
              </a:rPr>
              <a:t>Strategica </a:t>
            </a:r>
            <a:r>
              <a:rPr lang="it-IT" sz="1100" b="1" dirty="0">
                <a:solidFill>
                  <a:srgbClr val="336699"/>
                </a:solidFill>
                <a:effectLst>
                  <a:outerShdw blurRad="38100" dist="38100" dir="2700000" algn="tl">
                    <a:srgbClr val="C0C0C0"/>
                  </a:outerShdw>
                </a:effectLst>
                <a:latin typeface="+mn-lt"/>
              </a:rPr>
              <a:t>si intende la possibilità </a:t>
            </a:r>
            <a:r>
              <a:rPr lang="it-IT" sz="1100" b="1" dirty="0" smtClean="0">
                <a:solidFill>
                  <a:srgbClr val="336699"/>
                </a:solidFill>
                <a:effectLst>
                  <a:outerShdw blurRad="38100" dist="38100" dir="2700000" algn="tl">
                    <a:srgbClr val="C0C0C0"/>
                  </a:outerShdw>
                </a:effectLst>
                <a:latin typeface="+mn-lt"/>
              </a:rPr>
              <a:t>di:  </a:t>
            </a:r>
          </a:p>
          <a:p>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modalità di </a:t>
            </a:r>
            <a:r>
              <a:rPr lang="it-IT" sz="1100" b="1" dirty="0">
                <a:solidFill>
                  <a:srgbClr val="FF0000"/>
                </a:solidFill>
                <a:effectLst>
                  <a:outerShdw blurRad="38100" dist="38100" dir="2700000" algn="tl">
                    <a:srgbClr val="C0C0C0"/>
                  </a:outerShdw>
                </a:effectLst>
                <a:latin typeface="+mn-lt"/>
              </a:rPr>
              <a:t>allineamento strategico IT </a:t>
            </a:r>
            <a:r>
              <a:rPr lang="it-IT" sz="1100" b="1" dirty="0">
                <a:solidFill>
                  <a:srgbClr val="336699"/>
                </a:solidFill>
                <a:effectLst>
                  <a:outerShdw blurRad="38100" dist="38100" dir="2700000" algn="tl">
                    <a:srgbClr val="C0C0C0"/>
                  </a:outerShdw>
                </a:effectLst>
                <a:latin typeface="+mn-lt"/>
              </a:rPr>
              <a:t>agli </a:t>
            </a:r>
            <a:r>
              <a:rPr lang="it-IT" sz="1100" b="1" dirty="0" smtClean="0">
                <a:solidFill>
                  <a:srgbClr val="336699"/>
                </a:solidFill>
                <a:effectLst>
                  <a:outerShdw blurRad="38100" dist="38100" dir="2700000" algn="tl">
                    <a:srgbClr val="C0C0C0"/>
                  </a:outerShdw>
                </a:effectLst>
                <a:latin typeface="+mn-lt"/>
              </a:rPr>
              <a:t>obiettivi </a:t>
            </a:r>
            <a:r>
              <a:rPr lang="it-IT" sz="1100" b="1" dirty="0">
                <a:solidFill>
                  <a:srgbClr val="336699"/>
                </a:solidFill>
                <a:effectLst>
                  <a:outerShdw blurRad="38100" dist="38100" dir="2700000" algn="tl">
                    <a:srgbClr val="C0C0C0"/>
                  </a:outerShdw>
                </a:effectLst>
                <a:latin typeface="+mn-lt"/>
              </a:rPr>
              <a:t>degli </a:t>
            </a:r>
            <a:r>
              <a:rPr lang="it-IT" sz="1100" b="1" dirty="0" smtClean="0">
                <a:solidFill>
                  <a:srgbClr val="336699"/>
                </a:solidFill>
                <a:effectLst>
                  <a:outerShdw blurRad="38100" dist="38100" dir="2700000" algn="tl">
                    <a:srgbClr val="C0C0C0"/>
                  </a:outerShdw>
                </a:effectLst>
                <a:latin typeface="+mn-lt"/>
              </a:rPr>
              <a:t>azionisti </a:t>
            </a:r>
            <a:r>
              <a:rPr lang="it-IT" sz="1100" b="1" dirty="0">
                <a:solidFill>
                  <a:srgbClr val="336699"/>
                </a:solidFill>
                <a:effectLst>
                  <a:outerShdw blurRad="38100" dist="38100" dir="2700000" algn="tl">
                    <a:srgbClr val="C0C0C0"/>
                  </a:outerShdw>
                </a:effectLst>
                <a:latin typeface="+mn-lt"/>
              </a:rPr>
              <a:t>e definizione dei piani strategici IT </a:t>
            </a:r>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a:t>
            </a:r>
            <a:r>
              <a:rPr lang="it-IT" sz="1100" b="1" dirty="0">
                <a:solidFill>
                  <a:srgbClr val="FF0000"/>
                </a:solidFill>
                <a:effectLst>
                  <a:outerShdw blurRad="38100" dist="38100" dir="2700000" algn="tl">
                    <a:srgbClr val="C0C0C0"/>
                  </a:outerShdw>
                </a:effectLst>
                <a:latin typeface="+mn-lt"/>
              </a:rPr>
              <a:t>Priorità 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Valutazione </a:t>
            </a:r>
            <a:r>
              <a:rPr lang="it-IT" sz="1100" b="1" dirty="0">
                <a:solidFill>
                  <a:srgbClr val="336699"/>
                </a:solidFill>
                <a:effectLst>
                  <a:outerShdw blurRad="38100" dist="38100" dir="2700000" algn="tl">
                    <a:srgbClr val="C0C0C0"/>
                  </a:outerShdw>
                </a:effectLst>
                <a:latin typeface="+mn-lt"/>
              </a:rPr>
              <a:t>economica del </a:t>
            </a:r>
            <a:r>
              <a:rPr lang="it-IT" sz="1100" b="1" dirty="0">
                <a:solidFill>
                  <a:srgbClr val="FF0000"/>
                </a:solidFill>
                <a:effectLst>
                  <a:outerShdw blurRad="38100" dist="38100" dir="2700000" algn="tl">
                    <a:srgbClr val="C0C0C0"/>
                  </a:outerShdw>
                </a:effectLst>
                <a:latin typeface="+mn-lt"/>
              </a:rPr>
              <a:t>ritorno degli </a:t>
            </a:r>
            <a:r>
              <a:rPr lang="it-IT" sz="1100" b="1" dirty="0" smtClean="0">
                <a:solidFill>
                  <a:srgbClr val="FF0000"/>
                </a:solidFill>
                <a:effectLst>
                  <a:outerShdw blurRad="38100" dist="38100" dir="2700000" algn="tl">
                    <a:srgbClr val="C0C0C0"/>
                  </a:outerShdw>
                </a:effectLst>
                <a:latin typeface="+mn-lt"/>
              </a:rPr>
              <a:t>investimenti IT </a:t>
            </a: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modalità di allocazione </a:t>
            </a:r>
            <a:r>
              <a:rPr lang="it-IT" sz="1100" b="1" dirty="0">
                <a:solidFill>
                  <a:srgbClr val="FF0000"/>
                </a:solidFill>
                <a:effectLst>
                  <a:outerShdw blurRad="38100" dist="38100" dir="2700000" algn="tl">
                    <a:srgbClr val="C0C0C0"/>
                  </a:outerShdw>
                </a:effectLst>
                <a:latin typeface="+mn-lt"/>
              </a:rPr>
              <a:t>Budget IT</a:t>
            </a:r>
            <a:r>
              <a:rPr lang="it-IT" sz="1100" b="1" dirty="0">
                <a:solidFill>
                  <a:srgbClr val="336699"/>
                </a:solidFill>
                <a:effectLst>
                  <a:outerShdw blurRad="38100" dist="38100" dir="2700000" algn="tl">
                    <a:srgbClr val="C0C0C0"/>
                  </a:outerShdw>
                </a:effectLst>
                <a:latin typeface="+mn-lt"/>
              </a:rPr>
              <a:t> </a:t>
            </a:r>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degli </a:t>
            </a:r>
            <a:r>
              <a:rPr lang="it-IT" sz="1100" b="1" dirty="0" smtClean="0">
                <a:solidFill>
                  <a:srgbClr val="FF0000"/>
                </a:solidFill>
                <a:effectLst>
                  <a:outerShdw blurRad="38100" dist="38100" dir="2700000" algn="tl">
                    <a:srgbClr val="C0C0C0"/>
                  </a:outerShdw>
                </a:effectLst>
                <a:latin typeface="+mn-lt"/>
              </a:rPr>
              <a:t>obiettivi </a:t>
            </a:r>
            <a:r>
              <a:rPr lang="it-IT" sz="1100" b="1" dirty="0">
                <a:solidFill>
                  <a:srgbClr val="FF0000"/>
                </a:solidFill>
                <a:effectLst>
                  <a:outerShdw blurRad="38100" dist="38100" dir="2700000" algn="tl">
                    <a:srgbClr val="C0C0C0"/>
                  </a:outerShdw>
                </a:effectLst>
                <a:latin typeface="+mn-lt"/>
              </a:rPr>
              <a:t>e degli indicatori di Performance 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Guida </a:t>
            </a:r>
            <a:r>
              <a:rPr lang="it-IT" sz="1100" b="1" dirty="0">
                <a:solidFill>
                  <a:srgbClr val="336699"/>
                </a:solidFill>
                <a:effectLst>
                  <a:outerShdw blurRad="38100" dist="38100" dir="2700000" algn="tl">
                    <a:srgbClr val="C0C0C0"/>
                  </a:outerShdw>
                </a:effectLst>
                <a:latin typeface="+mn-lt"/>
              </a:rPr>
              <a:t>dei </a:t>
            </a:r>
            <a:r>
              <a:rPr lang="it-IT" sz="1100" b="1" dirty="0" smtClean="0">
                <a:solidFill>
                  <a:srgbClr val="FF0000"/>
                </a:solidFill>
                <a:effectLst>
                  <a:outerShdw blurRad="38100" dist="38100" dir="2700000" algn="tl">
                    <a:srgbClr val="C0C0C0"/>
                  </a:outerShdw>
                </a:effectLst>
                <a:latin typeface="+mn-lt"/>
              </a:rPr>
              <a:t>Progetti </a:t>
            </a:r>
            <a:r>
              <a:rPr lang="it-IT" sz="1100" b="1" dirty="0">
                <a:solidFill>
                  <a:srgbClr val="FF0000"/>
                </a:solidFill>
                <a:effectLst>
                  <a:outerShdw blurRad="38100" dist="38100" dir="2700000" algn="tl">
                    <a:srgbClr val="C0C0C0"/>
                  </a:outerShdw>
                </a:effectLst>
                <a:latin typeface="+mn-lt"/>
              </a:rPr>
              <a:t>Strategici e di Innovazione IT </a:t>
            </a:r>
          </a:p>
        </p:txBody>
      </p:sp>
      <p:sp>
        <p:nvSpPr>
          <p:cNvPr id="4" name="CasellaDiTesto 3"/>
          <p:cNvSpPr txBox="1"/>
          <p:nvPr/>
        </p:nvSpPr>
        <p:spPr>
          <a:xfrm>
            <a:off x="765920" y="3199035"/>
            <a:ext cx="3528392" cy="2462213"/>
          </a:xfrm>
          <a:prstGeom prst="rect">
            <a:avLst/>
          </a:prstGeom>
          <a:noFill/>
        </p:spPr>
        <p:txBody>
          <a:bodyPr wrap="square" rtlCol="0">
            <a:spAutoFit/>
          </a:bodyPr>
          <a:lstStyle/>
          <a:p>
            <a:r>
              <a:rPr lang="it-IT" sz="1100" b="1" dirty="0">
                <a:solidFill>
                  <a:srgbClr val="336699"/>
                </a:solidFill>
                <a:effectLst>
                  <a:outerShdw blurRad="38100" dist="38100" dir="2700000" algn="tl">
                    <a:srgbClr val="C0C0C0"/>
                  </a:outerShdw>
                </a:effectLst>
                <a:latin typeface="+mn-lt"/>
              </a:rPr>
              <a:t>Per </a:t>
            </a:r>
            <a:r>
              <a:rPr lang="it-IT" sz="1100" b="1" dirty="0">
                <a:solidFill>
                  <a:srgbClr val="FF0000"/>
                </a:solidFill>
                <a:effectLst>
                  <a:outerShdw blurRad="38100" dist="38100" dir="2700000" algn="tl">
                    <a:srgbClr val="C0C0C0"/>
                  </a:outerShdw>
                </a:effectLst>
                <a:latin typeface="+mn-lt"/>
              </a:rPr>
              <a:t>Autonomia </a:t>
            </a:r>
            <a:r>
              <a:rPr lang="it-IT" sz="1100" b="1" dirty="0" smtClean="0">
                <a:solidFill>
                  <a:srgbClr val="FF0000"/>
                </a:solidFill>
                <a:effectLst>
                  <a:outerShdw blurRad="38100" dist="38100" dir="2700000" algn="tl">
                    <a:srgbClr val="C0C0C0"/>
                  </a:outerShdw>
                </a:effectLst>
                <a:latin typeface="+mn-lt"/>
              </a:rPr>
              <a:t>Operativa </a:t>
            </a:r>
            <a:r>
              <a:rPr lang="it-IT" sz="1100" b="1" dirty="0">
                <a:solidFill>
                  <a:srgbClr val="336699"/>
                </a:solidFill>
                <a:effectLst>
                  <a:outerShdw blurRad="38100" dist="38100" dir="2700000" algn="tl">
                    <a:srgbClr val="C0C0C0"/>
                  </a:outerShdw>
                </a:effectLst>
                <a:latin typeface="+mn-lt"/>
              </a:rPr>
              <a:t>si intende la possibilità </a:t>
            </a:r>
            <a:r>
              <a:rPr lang="it-IT" sz="1100" b="1" dirty="0" smtClean="0">
                <a:solidFill>
                  <a:srgbClr val="336699"/>
                </a:solidFill>
                <a:effectLst>
                  <a:outerShdw blurRad="38100" dist="38100" dir="2700000" algn="tl">
                    <a:srgbClr val="C0C0C0"/>
                  </a:outerShdw>
                </a:effectLst>
                <a:latin typeface="+mn-lt"/>
              </a:rPr>
              <a:t>di: </a:t>
            </a:r>
          </a:p>
          <a:p>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dell'assetto </a:t>
            </a:r>
            <a:r>
              <a:rPr lang="it-IT" sz="1100" b="1" dirty="0">
                <a:solidFill>
                  <a:srgbClr val="FF0000"/>
                </a:solidFill>
                <a:effectLst>
                  <a:outerShdw blurRad="38100" dist="38100" dir="2700000" algn="tl">
                    <a:srgbClr val="C0C0C0"/>
                  </a:outerShdw>
                </a:effectLst>
                <a:latin typeface="+mn-lt"/>
              </a:rPr>
              <a:t>dell'organizzazione IT</a:t>
            </a:r>
            <a:r>
              <a:rPr lang="it-IT" sz="1100" b="1" dirty="0">
                <a:solidFill>
                  <a:srgbClr val="336699"/>
                </a:solidFill>
                <a:effectLst>
                  <a:outerShdw blurRad="38100" dist="38100" dir="2700000" algn="tl">
                    <a:srgbClr val="C0C0C0"/>
                  </a:outerShdw>
                </a:effectLst>
                <a:latin typeface="+mn-lt"/>
              </a:rPr>
              <a:t> </a:t>
            </a:r>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a:t>
            </a:r>
            <a:r>
              <a:rPr lang="it-IT" sz="1100" b="1" dirty="0" smtClean="0">
                <a:solidFill>
                  <a:srgbClr val="FF0000"/>
                </a:solidFill>
                <a:effectLst>
                  <a:outerShdw blurRad="38100" dist="38100" dir="2700000" algn="tl">
                    <a:srgbClr val="C0C0C0"/>
                  </a:outerShdw>
                </a:effectLst>
                <a:latin typeface="+mn-lt"/>
              </a:rPr>
              <a:t>architetture </a:t>
            </a:r>
            <a:r>
              <a:rPr lang="it-IT" sz="1100" b="1" dirty="0">
                <a:solidFill>
                  <a:srgbClr val="FF0000"/>
                </a:solidFill>
                <a:effectLst>
                  <a:outerShdw blurRad="38100" dist="38100" dir="2700000" algn="tl">
                    <a:srgbClr val="C0C0C0"/>
                  </a:outerShdw>
                </a:effectLst>
                <a:latin typeface="+mn-lt"/>
              </a:rPr>
              <a:t>e degli standard 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a:t>
            </a:r>
            <a:r>
              <a:rPr lang="it-IT" sz="1100" b="1" dirty="0">
                <a:solidFill>
                  <a:srgbClr val="FF0000"/>
                </a:solidFill>
                <a:effectLst>
                  <a:outerShdw blurRad="38100" dist="38100" dir="2700000" algn="tl">
                    <a:srgbClr val="C0C0C0"/>
                  </a:outerShdw>
                </a:effectLst>
                <a:latin typeface="+mn-lt"/>
              </a:rPr>
              <a:t>Policy </a:t>
            </a:r>
            <a:r>
              <a:rPr lang="it-IT" sz="1100" b="1" dirty="0" smtClean="0">
                <a:solidFill>
                  <a:srgbClr val="FF0000"/>
                </a:solidFill>
                <a:effectLst>
                  <a:outerShdw blurRad="38100" dist="38100" dir="2700000" algn="tl">
                    <a:srgbClr val="C0C0C0"/>
                  </a:outerShdw>
                </a:effectLst>
                <a:latin typeface="+mn-lt"/>
              </a:rPr>
              <a:t>IT</a:t>
            </a: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logiche di </a:t>
            </a:r>
            <a:r>
              <a:rPr lang="it-IT" sz="1100" b="1" dirty="0">
                <a:solidFill>
                  <a:srgbClr val="FF0000"/>
                </a:solidFill>
                <a:effectLst>
                  <a:outerShdw blurRad="38100" dist="38100" dir="2700000" algn="tl">
                    <a:srgbClr val="C0C0C0"/>
                  </a:outerShdw>
                </a:effectLst>
                <a:latin typeface="+mn-lt"/>
              </a:rPr>
              <a:t>Ribaltamento dei </a:t>
            </a:r>
            <a:r>
              <a:rPr lang="it-IT" sz="1100" b="1" dirty="0" smtClean="0">
                <a:solidFill>
                  <a:srgbClr val="FF0000"/>
                </a:solidFill>
                <a:effectLst>
                  <a:outerShdw blurRad="38100" dist="38100" dir="2700000" algn="tl">
                    <a:srgbClr val="C0C0C0"/>
                  </a:outerShdw>
                </a:effectLst>
                <a:latin typeface="+mn-lt"/>
              </a:rPr>
              <a:t>costi </a:t>
            </a:r>
            <a:r>
              <a:rPr lang="it-IT" sz="1100" b="1" dirty="0">
                <a:solidFill>
                  <a:srgbClr val="FF0000"/>
                </a:solidFill>
                <a:effectLst>
                  <a:outerShdw blurRad="38100" dist="38100" dir="2700000" algn="tl">
                    <a:srgbClr val="C0C0C0"/>
                  </a:outerShdw>
                </a:effectLst>
                <a:latin typeface="+mn-lt"/>
              </a:rPr>
              <a:t>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dei </a:t>
            </a:r>
            <a:r>
              <a:rPr lang="it-IT" sz="1100" b="1" dirty="0">
                <a:solidFill>
                  <a:srgbClr val="FF0000"/>
                </a:solidFill>
                <a:effectLst>
                  <a:outerShdw blurRad="38100" dist="38100" dir="2700000" algn="tl">
                    <a:srgbClr val="C0C0C0"/>
                  </a:outerShdw>
                </a:effectLst>
                <a:latin typeface="+mn-lt"/>
              </a:rPr>
              <a:t>Livelli di rischio </a:t>
            </a:r>
            <a:r>
              <a:rPr lang="it-IT" sz="1100" b="1" dirty="0">
                <a:solidFill>
                  <a:srgbClr val="336699"/>
                </a:solidFill>
                <a:effectLst>
                  <a:outerShdw blurRad="38100" dist="38100" dir="2700000" algn="tl">
                    <a:srgbClr val="C0C0C0"/>
                  </a:outerShdw>
                </a:effectLst>
                <a:latin typeface="+mn-lt"/>
              </a:rPr>
              <a:t>IT </a:t>
            </a:r>
            <a:r>
              <a:rPr lang="it-IT" sz="1100" b="1" dirty="0" smtClean="0">
                <a:solidFill>
                  <a:srgbClr val="336699"/>
                </a:solidFill>
                <a:effectLst>
                  <a:outerShdw blurRad="38100" dist="38100" dir="2700000" algn="tl">
                    <a:srgbClr val="C0C0C0"/>
                  </a:outerShdw>
                </a:effectLst>
                <a:latin typeface="+mn-lt"/>
              </a:rPr>
              <a:t>accettabili </a:t>
            </a: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dei </a:t>
            </a:r>
            <a:r>
              <a:rPr lang="it-IT" sz="1100" b="1" dirty="0">
                <a:solidFill>
                  <a:srgbClr val="FF0000"/>
                </a:solidFill>
                <a:effectLst>
                  <a:outerShdw blurRad="38100" dist="38100" dir="2700000" algn="tl">
                    <a:srgbClr val="C0C0C0"/>
                  </a:outerShdw>
                </a:effectLst>
                <a:latin typeface="+mn-lt"/>
              </a:rPr>
              <a:t>Livelli di servizio </a:t>
            </a:r>
            <a:r>
              <a:rPr lang="it-IT" sz="1100" b="1" dirty="0">
                <a:solidFill>
                  <a:srgbClr val="336699"/>
                </a:solidFill>
                <a:effectLst>
                  <a:outerShdw blurRad="38100" dist="38100" dir="2700000" algn="tl">
                    <a:srgbClr val="C0C0C0"/>
                  </a:outerShdw>
                </a:effectLst>
                <a:latin typeface="+mn-lt"/>
              </a:rPr>
              <a:t>IT </a:t>
            </a:r>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Definizione </a:t>
            </a:r>
            <a:r>
              <a:rPr lang="it-IT" sz="1100" b="1" dirty="0">
                <a:solidFill>
                  <a:srgbClr val="336699"/>
                </a:solidFill>
                <a:effectLst>
                  <a:outerShdw blurRad="38100" dist="38100" dir="2700000" algn="tl">
                    <a:srgbClr val="C0C0C0"/>
                  </a:outerShdw>
                </a:effectLst>
                <a:latin typeface="+mn-lt"/>
              </a:rPr>
              <a:t>delle </a:t>
            </a:r>
            <a:r>
              <a:rPr lang="it-IT" sz="1100" b="1" dirty="0">
                <a:solidFill>
                  <a:srgbClr val="FF0000"/>
                </a:solidFill>
                <a:effectLst>
                  <a:outerShdw blurRad="38100" dist="38100" dir="2700000" algn="tl">
                    <a:srgbClr val="C0C0C0"/>
                  </a:outerShdw>
                </a:effectLst>
                <a:latin typeface="+mn-lt"/>
              </a:rPr>
              <a:t>modalità e dei processi di relazione </a:t>
            </a:r>
            <a:r>
              <a:rPr lang="it-IT" sz="1100" b="1" dirty="0">
                <a:solidFill>
                  <a:srgbClr val="336699"/>
                </a:solidFill>
                <a:effectLst>
                  <a:outerShdw blurRad="38100" dist="38100" dir="2700000" algn="tl">
                    <a:srgbClr val="C0C0C0"/>
                  </a:outerShdw>
                </a:effectLst>
                <a:latin typeface="+mn-lt"/>
              </a:rPr>
              <a:t>tra </a:t>
            </a:r>
            <a:r>
              <a:rPr lang="it-IT" sz="1100" b="1" dirty="0" smtClean="0">
                <a:solidFill>
                  <a:srgbClr val="336699"/>
                </a:solidFill>
                <a:effectLst>
                  <a:outerShdw blurRad="38100" dist="38100" dir="2700000" algn="tl">
                    <a:srgbClr val="C0C0C0"/>
                  </a:outerShdw>
                </a:effectLst>
                <a:latin typeface="+mn-lt"/>
              </a:rPr>
              <a:t>clienti </a:t>
            </a:r>
            <a:r>
              <a:rPr lang="it-IT" sz="1100" b="1" dirty="0">
                <a:solidFill>
                  <a:srgbClr val="336699"/>
                </a:solidFill>
                <a:effectLst>
                  <a:outerShdw blurRad="38100" dist="38100" dir="2700000" algn="tl">
                    <a:srgbClr val="C0C0C0"/>
                  </a:outerShdw>
                </a:effectLst>
                <a:latin typeface="+mn-lt"/>
              </a:rPr>
              <a:t>e società IT in-house </a:t>
            </a:r>
            <a:endParaRPr lang="it-IT" sz="1100" b="1" dirty="0" smtClean="0">
              <a:solidFill>
                <a:srgbClr val="336699"/>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err="1" smtClean="0">
                <a:solidFill>
                  <a:srgbClr val="336699"/>
                </a:solidFill>
                <a:effectLst>
                  <a:outerShdw blurRad="38100" dist="38100" dir="2700000" algn="tl">
                    <a:srgbClr val="C0C0C0"/>
                  </a:outerShdw>
                </a:effectLst>
                <a:latin typeface="+mn-lt"/>
              </a:rPr>
              <a:t>Gestioone</a:t>
            </a:r>
            <a:r>
              <a:rPr lang="it-IT" sz="1100" b="1" dirty="0" smtClean="0">
                <a:solidFill>
                  <a:srgbClr val="336699"/>
                </a:solidFill>
                <a:effectLst>
                  <a:outerShdw blurRad="38100" dist="38100" dir="2700000" algn="tl">
                    <a:srgbClr val="C0C0C0"/>
                  </a:outerShdw>
                </a:effectLst>
                <a:latin typeface="+mn-lt"/>
              </a:rPr>
              <a:t> </a:t>
            </a:r>
            <a:r>
              <a:rPr lang="it-IT" sz="1100" b="1" dirty="0">
                <a:solidFill>
                  <a:srgbClr val="336699"/>
                </a:solidFill>
                <a:effectLst>
                  <a:outerShdw blurRad="38100" dist="38100" dir="2700000" algn="tl">
                    <a:srgbClr val="C0C0C0"/>
                  </a:outerShdw>
                </a:effectLst>
                <a:latin typeface="+mn-lt"/>
              </a:rPr>
              <a:t>degli </a:t>
            </a:r>
            <a:r>
              <a:rPr lang="it-IT" sz="1100" b="1" dirty="0">
                <a:solidFill>
                  <a:srgbClr val="FF0000"/>
                </a:solidFill>
                <a:effectLst>
                  <a:outerShdw blurRad="38100" dist="38100" dir="2700000" algn="tl">
                    <a:srgbClr val="C0C0C0"/>
                  </a:outerShdw>
                </a:effectLst>
                <a:latin typeface="+mn-lt"/>
              </a:rPr>
              <a:t>Asset 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Gestione </a:t>
            </a:r>
            <a:r>
              <a:rPr lang="it-IT" sz="1100" b="1" dirty="0">
                <a:solidFill>
                  <a:srgbClr val="FF0000"/>
                </a:solidFill>
                <a:effectLst>
                  <a:outerShdw blurRad="38100" dist="38100" dir="2700000" algn="tl">
                    <a:srgbClr val="C0C0C0"/>
                  </a:outerShdw>
                </a:effectLst>
                <a:latin typeface="+mn-lt"/>
              </a:rPr>
              <a:t>risorse IT </a:t>
            </a:r>
            <a:endParaRPr lang="it-IT" sz="1100" b="1" dirty="0" smtClean="0">
              <a:solidFill>
                <a:srgbClr val="FF0000"/>
              </a:solidFill>
              <a:effectLst>
                <a:outerShdw blurRad="38100" dist="38100" dir="2700000" algn="tl">
                  <a:srgbClr val="C0C0C0"/>
                </a:outerShdw>
              </a:effectLst>
              <a:latin typeface="+mn-lt"/>
            </a:endParaRPr>
          </a:p>
          <a:p>
            <a:pPr marL="171450" indent="-171450">
              <a:buFont typeface="Wingdings" panose="05000000000000000000" pitchFamily="2" charset="2"/>
              <a:buChar char="Ø"/>
            </a:pPr>
            <a:r>
              <a:rPr lang="it-IT" sz="1100" b="1" dirty="0" smtClean="0">
                <a:solidFill>
                  <a:srgbClr val="336699"/>
                </a:solidFill>
                <a:effectLst>
                  <a:outerShdw blurRad="38100" dist="38100" dir="2700000" algn="tl">
                    <a:srgbClr val="C0C0C0"/>
                  </a:outerShdw>
                </a:effectLst>
                <a:latin typeface="+mn-lt"/>
              </a:rPr>
              <a:t>Gestione </a:t>
            </a:r>
            <a:r>
              <a:rPr lang="it-IT" sz="1100" b="1" dirty="0">
                <a:solidFill>
                  <a:srgbClr val="336699"/>
                </a:solidFill>
                <a:effectLst>
                  <a:outerShdw blurRad="38100" dist="38100" dir="2700000" algn="tl">
                    <a:srgbClr val="C0C0C0"/>
                  </a:outerShdw>
                </a:effectLst>
                <a:latin typeface="+mn-lt"/>
              </a:rPr>
              <a:t>dei </a:t>
            </a:r>
            <a:r>
              <a:rPr lang="it-IT" sz="1100" b="1" dirty="0">
                <a:solidFill>
                  <a:srgbClr val="FF0000"/>
                </a:solidFill>
                <a:effectLst>
                  <a:outerShdw blurRad="38100" dist="38100" dir="2700000" algn="tl">
                    <a:srgbClr val="C0C0C0"/>
                  </a:outerShdw>
                </a:effectLst>
                <a:latin typeface="+mn-lt"/>
              </a:rPr>
              <a:t>processi IT </a:t>
            </a:r>
          </a:p>
          <a:p>
            <a:pPr marL="171450" indent="-171450">
              <a:buFont typeface="Arial" panose="020B0604020202020204" pitchFamily="34" charset="0"/>
              <a:buChar char="•"/>
            </a:pPr>
            <a:endParaRPr lang="it-IT" sz="1100" dirty="0"/>
          </a:p>
        </p:txBody>
      </p:sp>
      <p:sp>
        <p:nvSpPr>
          <p:cNvPr id="5" name="CasellaDiTesto 4"/>
          <p:cNvSpPr txBox="1"/>
          <p:nvPr/>
        </p:nvSpPr>
        <p:spPr>
          <a:xfrm>
            <a:off x="4679120" y="3473579"/>
            <a:ext cx="4155816" cy="2246769"/>
          </a:xfrm>
          <a:prstGeom prst="rect">
            <a:avLst/>
          </a:prstGeom>
          <a:noFill/>
        </p:spPr>
        <p:txBody>
          <a:bodyPr wrap="square" rtlCol="0">
            <a:spAutoFit/>
          </a:bodyPr>
          <a:lstStyle/>
          <a:p>
            <a:r>
              <a:rPr lang="it-IT" sz="1400" dirty="0" smtClean="0">
                <a:solidFill>
                  <a:schemeClr val="accent1">
                    <a:lumMod val="75000"/>
                  </a:schemeClr>
                </a:solidFill>
              </a:rPr>
              <a:t>Nota da </a:t>
            </a:r>
            <a:r>
              <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ASSINTER </a:t>
            </a:r>
            <a:r>
              <a:rPr lang="it-IT" sz="14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«Ricerca </a:t>
            </a:r>
            <a:r>
              <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rPr>
              <a:t>2014-15 presso le Società Pubbliche </a:t>
            </a:r>
            <a:r>
              <a:rPr lang="it-IT" sz="1400" b="1" dirty="0" smtClean="0">
                <a:solidFill>
                  <a:srgbClr val="CC3300"/>
                </a:solidFill>
                <a:effectLst>
                  <a:outerShdw blurRad="38100" dist="38100" dir="2700000" algn="tl">
                    <a:srgbClr val="DDDDDD"/>
                  </a:outerShdw>
                </a:effectLst>
                <a:latin typeface="Avenir Book"/>
                <a:ea typeface="ＭＳ Ｐゴシック" charset="-128"/>
                <a:cs typeface="ＭＳ Ｐゴシック" charset="-128"/>
              </a:rPr>
              <a:t>ICT»:</a:t>
            </a:r>
            <a:endParaRPr lang="it-IT" sz="1400" b="1" dirty="0">
              <a:solidFill>
                <a:srgbClr val="CC3300"/>
              </a:solidFill>
              <a:effectLst>
                <a:outerShdw blurRad="38100" dist="38100" dir="2700000" algn="tl">
                  <a:srgbClr val="DDDDDD"/>
                </a:outerShdw>
              </a:effectLst>
              <a:latin typeface="Avenir Book"/>
              <a:ea typeface="ＭＳ Ｐゴシック" charset="-128"/>
              <a:cs typeface="ＭＳ Ｐゴシック" charset="-128"/>
            </a:endParaRPr>
          </a:p>
          <a:p>
            <a:r>
              <a:rPr lang="it-IT" sz="1400" dirty="0" smtClean="0">
                <a:solidFill>
                  <a:schemeClr val="accent1">
                    <a:lumMod val="75000"/>
                  </a:schemeClr>
                </a:solidFill>
              </a:rPr>
              <a:t>«Nell’applicazione quotidiana, </a:t>
            </a:r>
            <a:r>
              <a:rPr lang="it-IT" sz="1400" dirty="0">
                <a:solidFill>
                  <a:schemeClr val="accent1">
                    <a:lumMod val="75000"/>
                  </a:schemeClr>
                </a:solidFill>
              </a:rPr>
              <a:t>in molte realtà, alla società IT in-house </a:t>
            </a:r>
            <a:r>
              <a:rPr lang="it-IT" sz="1400" b="1" dirty="0">
                <a:solidFill>
                  <a:srgbClr val="C00000"/>
                </a:solidFill>
              </a:rPr>
              <a:t>è delegata de facto la definizione di linee </a:t>
            </a:r>
            <a:r>
              <a:rPr lang="it-IT" sz="1400" b="1" dirty="0" smtClean="0">
                <a:solidFill>
                  <a:srgbClr val="C00000"/>
                </a:solidFill>
              </a:rPr>
              <a:t>guida e dei </a:t>
            </a:r>
            <a:r>
              <a:rPr lang="it-IT" sz="1400" b="1" dirty="0">
                <a:solidFill>
                  <a:srgbClr val="C00000"/>
                </a:solidFill>
              </a:rPr>
              <a:t>piani </a:t>
            </a:r>
            <a:r>
              <a:rPr lang="it-IT" sz="1400" dirty="0" smtClean="0">
                <a:solidFill>
                  <a:schemeClr val="accent1">
                    <a:lumMod val="75000"/>
                  </a:schemeClr>
                </a:solidFill>
              </a:rPr>
              <a:t>che </a:t>
            </a:r>
            <a:r>
              <a:rPr lang="it-IT" sz="1400" dirty="0">
                <a:solidFill>
                  <a:schemeClr val="accent1">
                    <a:lumMod val="75000"/>
                  </a:schemeClr>
                </a:solidFill>
              </a:rPr>
              <a:t>poi sono veicolati dai soggetti formalmente responsabili all’interno dell’Ente pubblico, i quali, senza l’apporto della IT in-house, non disporrebbero delle competenze necessarie all’interno </a:t>
            </a:r>
            <a:r>
              <a:rPr lang="it-IT" sz="1400" dirty="0" smtClean="0">
                <a:solidFill>
                  <a:schemeClr val="accent1">
                    <a:lumMod val="75000"/>
                  </a:schemeClr>
                </a:solidFill>
              </a:rPr>
              <a:t>dell’Amministrazione» </a:t>
            </a:r>
            <a:endParaRPr lang="it-IT" sz="1400" dirty="0">
              <a:solidFill>
                <a:schemeClr val="accent1">
                  <a:lumMod val="75000"/>
                </a:schemeClr>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64" y="764704"/>
            <a:ext cx="3627128" cy="2567581"/>
          </a:xfrm>
          <a:prstGeom prst="rect">
            <a:avLst/>
          </a:prstGeom>
        </p:spPr>
      </p:pic>
    </p:spTree>
    <p:extLst>
      <p:ext uri="{BB962C8B-B14F-4D97-AF65-F5344CB8AC3E}">
        <p14:creationId xmlns:p14="http://schemas.microsoft.com/office/powerpoint/2010/main" val="32827034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uppo 1"/>
          <p:cNvGrpSpPr>
            <a:grpSpLocks/>
          </p:cNvGrpSpPr>
          <p:nvPr/>
        </p:nvGrpSpPr>
        <p:grpSpPr bwMode="auto">
          <a:xfrm>
            <a:off x="2771800" y="1268760"/>
            <a:ext cx="2808312" cy="1944216"/>
            <a:chOff x="1835150" y="692150"/>
            <a:chExt cx="5562600" cy="4276725"/>
          </a:xfrm>
        </p:grpSpPr>
        <p:sp>
          <p:nvSpPr>
            <p:cNvPr id="6" name="Elaborazione alternativa 5"/>
            <p:cNvSpPr/>
            <p:nvPr/>
          </p:nvSpPr>
          <p:spPr bwMode="auto">
            <a:xfrm rot="2640000">
              <a:off x="2478088" y="692150"/>
              <a:ext cx="4276725" cy="4276725"/>
            </a:xfrm>
            <a:prstGeom prst="flowChartAlternateProcess">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it-IT" sz="600"/>
            </a:p>
          </p:txBody>
        </p:sp>
        <p:grpSp>
          <p:nvGrpSpPr>
            <p:cNvPr id="36871" name="Gruppo 1"/>
            <p:cNvGrpSpPr>
              <a:grpSpLocks/>
            </p:cNvGrpSpPr>
            <p:nvPr/>
          </p:nvGrpSpPr>
          <p:grpSpPr bwMode="auto">
            <a:xfrm>
              <a:off x="1835150" y="1004888"/>
              <a:ext cx="5562600" cy="3432175"/>
              <a:chOff x="1863725" y="1004888"/>
              <a:chExt cx="5562600" cy="3432175"/>
            </a:xfrm>
          </p:grpSpPr>
          <p:sp>
            <p:nvSpPr>
              <p:cNvPr id="26" name="Oval 17"/>
              <p:cNvSpPr>
                <a:spLocks noChangeArrowheads="1"/>
              </p:cNvSpPr>
              <p:nvPr/>
            </p:nvSpPr>
            <p:spPr bwMode="auto">
              <a:xfrm>
                <a:off x="4406233" y="1004888"/>
                <a:ext cx="2880636" cy="1799819"/>
              </a:xfrm>
              <a:prstGeom prst="ellipse">
                <a:avLst/>
              </a:prstGeom>
              <a:solidFill>
                <a:schemeClr val="accent6">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50000"/>
                  </a:spcBef>
                  <a:buFontTx/>
                  <a:buChar char="•"/>
                  <a:defRPr/>
                </a:pPr>
                <a:endParaRPr lang="it-IT" sz="900" b="1" dirty="0" smtClean="0">
                  <a:solidFill>
                    <a:srgbClr val="CC0000"/>
                  </a:solidFill>
                  <a:effectLst>
                    <a:outerShdw blurRad="38100" dist="38100" dir="2700000" algn="tl">
                      <a:srgbClr val="000000"/>
                    </a:outerShdw>
                  </a:effectLst>
                </a:endParaRPr>
              </a:p>
              <a:p>
                <a:pPr algn="ctr">
                  <a:defRPr/>
                </a:pPr>
                <a:endParaRPr lang="it-IT" sz="600" dirty="0" smtClean="0">
                  <a:solidFill>
                    <a:srgbClr val="CC0000"/>
                  </a:solidFill>
                </a:endParaRPr>
              </a:p>
            </p:txBody>
          </p:sp>
          <p:sp>
            <p:nvSpPr>
              <p:cNvPr id="27" name="Oval 17"/>
              <p:cNvSpPr>
                <a:spLocks noChangeArrowheads="1"/>
              </p:cNvSpPr>
              <p:nvPr/>
            </p:nvSpPr>
            <p:spPr bwMode="auto">
              <a:xfrm>
                <a:off x="1952517" y="2637244"/>
                <a:ext cx="2880636" cy="1799819"/>
              </a:xfrm>
              <a:prstGeom prst="ellipse">
                <a:avLst/>
              </a:prstGeom>
              <a:solidFill>
                <a:srgbClr val="C000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50000"/>
                  </a:spcBef>
                  <a:buFontTx/>
                  <a:buChar char="•"/>
                  <a:defRPr/>
                </a:pPr>
                <a:endParaRPr lang="it-IT" sz="900" b="1" smtClean="0">
                  <a:solidFill>
                    <a:srgbClr val="CC0000"/>
                  </a:solidFill>
                  <a:effectLst>
                    <a:outerShdw blurRad="38100" dist="38100" dir="2700000" algn="tl">
                      <a:srgbClr val="000000"/>
                    </a:outerShdw>
                  </a:effectLst>
                </a:endParaRPr>
              </a:p>
              <a:p>
                <a:pPr algn="ctr">
                  <a:defRPr/>
                </a:pPr>
                <a:endParaRPr lang="it-IT" sz="600" smtClean="0">
                  <a:solidFill>
                    <a:srgbClr val="CC0000"/>
                  </a:solidFill>
                </a:endParaRPr>
              </a:p>
            </p:txBody>
          </p:sp>
          <p:sp>
            <p:nvSpPr>
              <p:cNvPr id="28" name="Oval 17"/>
              <p:cNvSpPr>
                <a:spLocks noChangeArrowheads="1"/>
              </p:cNvSpPr>
              <p:nvPr/>
            </p:nvSpPr>
            <p:spPr bwMode="auto">
              <a:xfrm>
                <a:off x="4512053" y="2637195"/>
                <a:ext cx="2880636" cy="1799819"/>
              </a:xfrm>
              <a:prstGeom prst="ellipse">
                <a:avLst/>
              </a:prstGeom>
              <a:solidFill>
                <a:schemeClr val="accent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50000"/>
                  </a:spcBef>
                  <a:buFontTx/>
                  <a:buChar char="•"/>
                  <a:defRPr/>
                </a:pPr>
                <a:endParaRPr lang="it-IT" sz="900" b="1" smtClean="0">
                  <a:solidFill>
                    <a:srgbClr val="CC0000"/>
                  </a:solidFill>
                  <a:effectLst>
                    <a:outerShdw blurRad="38100" dist="38100" dir="2700000" algn="tl">
                      <a:srgbClr val="000000"/>
                    </a:outerShdw>
                  </a:effectLst>
                </a:endParaRPr>
              </a:p>
              <a:p>
                <a:pPr algn="ctr">
                  <a:defRPr/>
                </a:pPr>
                <a:endParaRPr lang="it-IT" sz="600" smtClean="0">
                  <a:solidFill>
                    <a:srgbClr val="CC0000"/>
                  </a:solidFill>
                </a:endParaRPr>
              </a:p>
            </p:txBody>
          </p:sp>
          <p:sp>
            <p:nvSpPr>
              <p:cNvPr id="3" name="Oval 17"/>
              <p:cNvSpPr>
                <a:spLocks noChangeArrowheads="1"/>
              </p:cNvSpPr>
              <p:nvPr/>
            </p:nvSpPr>
            <p:spPr bwMode="auto">
              <a:xfrm>
                <a:off x="1863725" y="1053027"/>
                <a:ext cx="2880636" cy="1799819"/>
              </a:xfrm>
              <a:prstGeom prst="ellipse">
                <a:avLst/>
              </a:prstGeom>
              <a:solidFill>
                <a:srgbClr val="D09E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50000"/>
                  </a:spcBef>
                  <a:buFontTx/>
                  <a:buChar char="•"/>
                  <a:defRPr/>
                </a:pPr>
                <a:endParaRPr lang="it-IT" sz="900" b="1" smtClean="0">
                  <a:solidFill>
                    <a:srgbClr val="CC0000"/>
                  </a:solidFill>
                  <a:effectLst>
                    <a:outerShdw blurRad="38100" dist="38100" dir="2700000" algn="tl">
                      <a:srgbClr val="000000"/>
                    </a:outerShdw>
                  </a:effectLst>
                </a:endParaRPr>
              </a:p>
              <a:p>
                <a:pPr algn="ctr">
                  <a:defRPr/>
                </a:pPr>
                <a:endParaRPr lang="it-IT" sz="600" smtClean="0">
                  <a:solidFill>
                    <a:srgbClr val="CC0000"/>
                  </a:solidFill>
                </a:endParaRPr>
              </a:p>
            </p:txBody>
          </p:sp>
          <p:sp>
            <p:nvSpPr>
              <p:cNvPr id="130055" name="Text Box 7"/>
              <p:cNvSpPr txBox="1">
                <a:spLocks noChangeArrowheads="1"/>
              </p:cNvSpPr>
              <p:nvPr/>
            </p:nvSpPr>
            <p:spPr bwMode="auto">
              <a:xfrm>
                <a:off x="1863725" y="1539875"/>
                <a:ext cx="2882900" cy="592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50000"/>
                  </a:spcBef>
                  <a:defRPr/>
                </a:pPr>
                <a:r>
                  <a:rPr lang="it-IT" sz="1100" b="1" dirty="0">
                    <a:solidFill>
                      <a:schemeClr val="bg1"/>
                    </a:solidFill>
                    <a:effectLst>
                      <a:outerShdw blurRad="38100" dist="38100" dir="2700000" algn="tl">
                        <a:srgbClr val="C0C0C0"/>
                      </a:outerShdw>
                    </a:effectLst>
                  </a:rPr>
                  <a:t>pensiero computazionale</a:t>
                </a:r>
              </a:p>
            </p:txBody>
          </p:sp>
          <p:sp>
            <p:nvSpPr>
              <p:cNvPr id="130060" name="Text Box 12"/>
              <p:cNvSpPr txBox="1">
                <a:spLocks noChangeArrowheads="1"/>
              </p:cNvSpPr>
              <p:nvPr/>
            </p:nvSpPr>
            <p:spPr bwMode="auto">
              <a:xfrm>
                <a:off x="4406900" y="1484313"/>
                <a:ext cx="2878138" cy="6477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defRPr/>
                </a:pPr>
                <a:r>
                  <a:rPr lang="it-IT" sz="1100" b="1" dirty="0" smtClean="0">
                    <a:solidFill>
                      <a:schemeClr val="bg1"/>
                    </a:solidFill>
                    <a:effectLst>
                      <a:outerShdw blurRad="38100" dist="38100" dir="2700000" algn="tl">
                        <a:srgbClr val="C0C0C0"/>
                      </a:outerShdw>
                    </a:effectLst>
                  </a:rPr>
                  <a:t>patrimonio</a:t>
                </a:r>
              </a:p>
              <a:p>
                <a:pPr algn="ctr">
                  <a:defRPr/>
                </a:pPr>
                <a:r>
                  <a:rPr lang="it-IT" sz="1100" b="1" dirty="0" smtClean="0">
                    <a:solidFill>
                      <a:schemeClr val="bg1"/>
                    </a:solidFill>
                    <a:effectLst>
                      <a:outerShdw blurRad="38100" dist="38100" dir="2700000" algn="tl">
                        <a:srgbClr val="C0C0C0"/>
                      </a:outerShdw>
                    </a:effectLst>
                  </a:rPr>
                  <a:t>informativo</a:t>
                </a:r>
              </a:p>
            </p:txBody>
          </p:sp>
          <p:sp>
            <p:nvSpPr>
              <p:cNvPr id="130058" name="Text Box 10"/>
              <p:cNvSpPr txBox="1">
                <a:spLocks noChangeArrowheads="1"/>
              </p:cNvSpPr>
              <p:nvPr/>
            </p:nvSpPr>
            <p:spPr bwMode="auto">
              <a:xfrm>
                <a:off x="4545013" y="3270250"/>
                <a:ext cx="2881312" cy="59055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50000"/>
                  </a:spcBef>
                  <a:defRPr/>
                </a:pPr>
                <a:r>
                  <a:rPr lang="it-IT" sz="1100" b="1" dirty="0">
                    <a:solidFill>
                      <a:schemeClr val="bg1"/>
                    </a:solidFill>
                    <a:effectLst>
                      <a:outerShdw blurRad="38100" dist="38100" dir="2700000" algn="tl">
                        <a:srgbClr val="C0C0C0"/>
                      </a:outerShdw>
                    </a:effectLst>
                  </a:rPr>
                  <a:t>Infrastruttura digitale regionale </a:t>
                </a:r>
              </a:p>
            </p:txBody>
          </p:sp>
          <p:sp>
            <p:nvSpPr>
              <p:cNvPr id="15" name="Text Box 12"/>
              <p:cNvSpPr txBox="1">
                <a:spLocks noChangeArrowheads="1"/>
              </p:cNvSpPr>
              <p:nvPr/>
            </p:nvSpPr>
            <p:spPr bwMode="auto">
              <a:xfrm>
                <a:off x="1863725" y="3214688"/>
                <a:ext cx="2881313" cy="6461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000">
                    <a:solidFill>
                      <a:schemeClr val="tx1"/>
                    </a:solidFill>
                    <a:latin typeface="Arial" panose="020B0604020202020204" pitchFamily="34" charset="0"/>
                    <a:ea typeface="ＭＳ Ｐゴシック" panose="020B0600070205080204" pitchFamily="34" charset="-128"/>
                  </a:defRPr>
                </a:lvl2pPr>
                <a:lvl3pPr eaLnBrk="0" hangingPunct="0">
                  <a:defRPr sz="1000">
                    <a:solidFill>
                      <a:schemeClr val="tx1"/>
                    </a:solidFill>
                    <a:latin typeface="Arial" panose="020B0604020202020204" pitchFamily="34" charset="0"/>
                    <a:ea typeface="ＭＳ Ｐゴシック" panose="020B0600070205080204" pitchFamily="34" charset="-128"/>
                  </a:defRPr>
                </a:lvl3pPr>
                <a:lvl4pPr eaLnBrk="0" hangingPunct="0">
                  <a:defRPr sz="1000">
                    <a:solidFill>
                      <a:schemeClr val="tx1"/>
                    </a:solidFill>
                    <a:latin typeface="Arial" panose="020B0604020202020204" pitchFamily="34" charset="0"/>
                    <a:ea typeface="ＭＳ Ｐゴシック" panose="020B0600070205080204" pitchFamily="34" charset="-128"/>
                  </a:defRPr>
                </a:lvl4pPr>
                <a:lvl5pPr eaLnBrk="0" hangingPunct="0">
                  <a:defRPr sz="1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defRPr/>
                </a:pPr>
                <a:r>
                  <a:rPr lang="it-IT" sz="1100" b="1" dirty="0" err="1">
                    <a:solidFill>
                      <a:schemeClr val="bg1"/>
                    </a:solidFill>
                    <a:effectLst>
                      <a:outerShdw blurRad="38100" dist="38100" dir="2700000" algn="tl">
                        <a:srgbClr val="C0C0C0"/>
                      </a:outerShdw>
                    </a:effectLst>
                  </a:rPr>
                  <a:t>spillover</a:t>
                </a:r>
                <a:r>
                  <a:rPr lang="it-IT" sz="1100" b="1" dirty="0">
                    <a:solidFill>
                      <a:schemeClr val="bg1"/>
                    </a:solidFill>
                    <a:effectLst>
                      <a:outerShdw blurRad="38100" dist="38100" dir="2700000" algn="tl">
                        <a:srgbClr val="C0C0C0"/>
                      </a:outerShdw>
                    </a:effectLst>
                  </a:rPr>
                  <a:t> </a:t>
                </a:r>
                <a:br>
                  <a:rPr lang="it-IT" sz="1100" b="1" dirty="0">
                    <a:solidFill>
                      <a:schemeClr val="bg1"/>
                    </a:solidFill>
                    <a:effectLst>
                      <a:outerShdw blurRad="38100" dist="38100" dir="2700000" algn="tl">
                        <a:srgbClr val="C0C0C0"/>
                      </a:outerShdw>
                    </a:effectLst>
                  </a:rPr>
                </a:br>
                <a:r>
                  <a:rPr lang="it-IT" sz="1100" b="1" dirty="0" smtClean="0">
                    <a:solidFill>
                      <a:schemeClr val="bg1"/>
                    </a:solidFill>
                    <a:effectLst>
                      <a:outerShdw blurRad="38100" dist="38100" dir="2700000" algn="tl">
                        <a:srgbClr val="C0C0C0"/>
                      </a:outerShdw>
                    </a:effectLst>
                  </a:rPr>
                  <a:t>industriale  </a:t>
                </a:r>
                <a:endParaRPr lang="it-IT" sz="1100" b="1" dirty="0">
                  <a:solidFill>
                    <a:schemeClr val="bg1"/>
                  </a:solidFill>
                  <a:effectLst>
                    <a:outerShdw blurRad="38100" dist="38100" dir="2700000" algn="tl">
                      <a:srgbClr val="C0C0C0"/>
                    </a:outerShdw>
                  </a:effectLst>
                </a:endParaRPr>
              </a:p>
            </p:txBody>
          </p:sp>
        </p:grpSp>
      </p:grpSp>
      <p:sp>
        <p:nvSpPr>
          <p:cNvPr id="17" name="Rettangolo 16"/>
          <p:cNvSpPr>
            <a:spLocks noChangeArrowheads="1"/>
          </p:cNvSpPr>
          <p:nvPr/>
        </p:nvSpPr>
        <p:spPr bwMode="auto">
          <a:xfrm>
            <a:off x="-36513" y="0"/>
            <a:ext cx="304801" cy="270827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9525">
            <a:noFill/>
            <a:round/>
            <a:headEnd/>
            <a:tailEnd/>
          </a:ln>
        </p:spPr>
        <p:txBody>
          <a:bodyPr vert="eaVert"/>
          <a:lstStyle/>
          <a:p>
            <a:pPr>
              <a:defRPr/>
            </a:pPr>
            <a:r>
              <a:rPr lang="it-IT" sz="1400" b="1" dirty="0" smtClean="0">
                <a:solidFill>
                  <a:schemeClr val="bg1"/>
                </a:solidFill>
                <a:effectLst>
                  <a:outerShdw blurRad="38100" dist="38100" dir="2700000" algn="tl">
                    <a:srgbClr val="000000"/>
                  </a:outerShdw>
                </a:effectLst>
                <a:latin typeface="Arial" charset="0"/>
                <a:ea typeface="ＭＳ Ｐゴシック" charset="-128"/>
                <a:cs typeface="ＭＳ Ｐゴシック" charset="-128"/>
              </a:rPr>
              <a:t>ASSET</a:t>
            </a:r>
            <a:endParaRPr lang="it-IT" sz="1400" b="1"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106653" name="Rectangle 157"/>
          <p:cNvSpPr>
            <a:spLocks noGrp="1" noChangeArrowheads="1"/>
          </p:cNvSpPr>
          <p:nvPr>
            <p:ph type="title" idx="4294967295"/>
          </p:nvPr>
        </p:nvSpPr>
        <p:spPr>
          <a:xfrm>
            <a:off x="827088" y="153988"/>
            <a:ext cx="8229600" cy="850900"/>
          </a:xfrm>
        </p:spPr>
        <p:txBody>
          <a:bodyPr/>
          <a:lstStyle/>
          <a:p>
            <a:pPr>
              <a:defRPr/>
            </a:pPr>
            <a:r>
              <a:rPr lang="it-IT" b="1" dirty="0" smtClean="0">
                <a:solidFill>
                  <a:srgbClr val="CC0000"/>
                </a:solidFill>
                <a:effectLst>
                  <a:outerShdw blurRad="38100" dist="38100" dir="2700000" algn="tl">
                    <a:srgbClr val="C0C0C0"/>
                  </a:outerShdw>
                </a:effectLst>
                <a:latin typeface="Avenir Book"/>
                <a:ea typeface="ＭＳ Ｐゴシック" panose="020B0600070205080204" pitchFamily="34" charset="-128"/>
              </a:rPr>
              <a:t>Asset di InnovaPuglia</a:t>
            </a:r>
          </a:p>
        </p:txBody>
      </p:sp>
      <p:sp>
        <p:nvSpPr>
          <p:cNvPr id="160770" name="Rectangle 2"/>
          <p:cNvSpPr>
            <a:spLocks noGrp="1"/>
          </p:cNvSpPr>
          <p:nvPr>
            <p:ph type="body" idx="4294967295"/>
          </p:nvPr>
        </p:nvSpPr>
        <p:spPr>
          <a:xfrm>
            <a:off x="395536" y="3645024"/>
            <a:ext cx="8229600" cy="1727200"/>
          </a:xfrm>
        </p:spPr>
        <p:txBody>
          <a:bodyPr/>
          <a:lstStyle/>
          <a:p>
            <a:pPr marL="0" indent="0" algn="ctr">
              <a:buNone/>
              <a:tabLst>
                <a:tab pos="542925" algn="l"/>
              </a:tabLst>
              <a:defRPr/>
            </a:pPr>
            <a:r>
              <a:rPr lang="it-IT" sz="1800" b="1" dirty="0">
                <a:solidFill>
                  <a:srgbClr val="CC0000"/>
                </a:solidFill>
                <a:latin typeface="Avenir Book"/>
                <a:ea typeface="ＭＳ Ｐゴシック" panose="020B0600070205080204" pitchFamily="34" charset="-128"/>
                <a:cs typeface="+mn-cs"/>
              </a:rPr>
              <a:t>Patrimonio strategico della società </a:t>
            </a:r>
            <a:r>
              <a:rPr lang="it-IT" sz="1600" b="1"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
            </a:r>
            <a:br>
              <a:rPr lang="it-IT" sz="1600" b="1"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br>
            <a:r>
              <a:rPr lang="it-IT" sz="1600"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alla </a:t>
            </a:r>
            <a:r>
              <a:rPr lang="it-IT" sz="1600" dirty="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base della scelta del socio Regione Puglia di dotarsi di una struttura in house per lo sviluppo strategico dell’ICT</a:t>
            </a:r>
            <a:endParaRPr lang="it-IT" sz="1600"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endParaRPr>
          </a:p>
          <a:p>
            <a:pPr marL="0" indent="0" algn="ctr">
              <a:buNone/>
              <a:tabLst>
                <a:tab pos="542925" algn="l"/>
              </a:tabLst>
              <a:defRPr/>
            </a:pPr>
            <a:r>
              <a:rPr lang="it-IT" sz="1600" dirty="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è</a:t>
            </a:r>
            <a:r>
              <a:rPr lang="it-IT" sz="1600"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  nelle </a:t>
            </a:r>
            <a:r>
              <a:rPr lang="it-IT" sz="1800" b="1" dirty="0">
                <a:solidFill>
                  <a:srgbClr val="CC0000"/>
                </a:solidFill>
                <a:latin typeface="Avenir Book"/>
                <a:ea typeface="ＭＳ Ｐゴシック" panose="020B0600070205080204" pitchFamily="34" charset="-128"/>
                <a:cs typeface="+mn-cs"/>
              </a:rPr>
              <a:t>Risorse Umane, Organizzative, Informative e Infrastrutturali </a:t>
            </a:r>
            <a:r>
              <a:rPr lang="it-IT" sz="1600" dirty="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che costituiscono il background imprescindibile per l’attuazione di tutte le azioni necessarie al concreto raggiungimento degli </a:t>
            </a:r>
            <a:r>
              <a:rPr lang="it-IT" sz="1600" dirty="0" smtClean="0">
                <a:solidFill>
                  <a:srgbClr val="000090"/>
                </a:solidFill>
                <a:effectLst>
                  <a:outerShdw blurRad="38100" dist="38100" dir="2700000" algn="tl">
                    <a:srgbClr val="C0C0C0"/>
                  </a:outerShdw>
                </a:effectLst>
                <a:latin typeface="Avenir Book"/>
                <a:ea typeface="ＭＳ Ｐゴシック" panose="020B0600070205080204" pitchFamily="34" charset="-128"/>
                <a:cs typeface="Avenir Book"/>
              </a:rPr>
              <a:t>obiettivi.</a:t>
            </a:r>
          </a:p>
        </p:txBody>
      </p:sp>
    </p:spTree>
    <p:extLst>
      <p:ext uri="{BB962C8B-B14F-4D97-AF65-F5344CB8AC3E}">
        <p14:creationId xmlns:p14="http://schemas.microsoft.com/office/powerpoint/2010/main" val="1760116815"/>
      </p:ext>
    </p:extLst>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18334</TotalTime>
  <Words>8446</Words>
  <Application>Microsoft Office PowerPoint</Application>
  <PresentationFormat>Presentazione su schermo (4:3)</PresentationFormat>
  <Paragraphs>1523</Paragraphs>
  <Slides>62</Slides>
  <Notes>62</Notes>
  <HiddenSlides>0</HiddenSlides>
  <MMClips>0</MMClips>
  <ScaleCrop>false</ScaleCrop>
  <HeadingPairs>
    <vt:vector size="6" baseType="variant">
      <vt:variant>
        <vt:lpstr>Caratteri utilizzati</vt:lpstr>
      </vt:variant>
      <vt:variant>
        <vt:i4>9</vt:i4>
      </vt:variant>
      <vt:variant>
        <vt:lpstr>Tema</vt:lpstr>
      </vt:variant>
      <vt:variant>
        <vt:i4>7</vt:i4>
      </vt:variant>
      <vt:variant>
        <vt:lpstr>Titoli diapositive</vt:lpstr>
      </vt:variant>
      <vt:variant>
        <vt:i4>62</vt:i4>
      </vt:variant>
    </vt:vector>
  </HeadingPairs>
  <TitlesOfParts>
    <vt:vector size="78" baseType="lpstr">
      <vt:lpstr>MS PGothic</vt:lpstr>
      <vt:lpstr>MS PGothic</vt:lpstr>
      <vt:lpstr>SimSun</vt:lpstr>
      <vt:lpstr>Arial</vt:lpstr>
      <vt:lpstr>Arial Rounded MT Bold</vt:lpstr>
      <vt:lpstr>Avenir Book</vt:lpstr>
      <vt:lpstr>Calibri</vt:lpstr>
      <vt:lpstr>Times New Roman</vt:lpstr>
      <vt:lpstr>Wingdings</vt:lpstr>
      <vt:lpstr>Presentazione vuota</vt:lpstr>
      <vt:lpstr>Tema di Office</vt:lpstr>
      <vt:lpstr>Personalizza struttura</vt:lpstr>
      <vt:lpstr>1_Tema di Office</vt:lpstr>
      <vt:lpstr>2_Tema di Office</vt:lpstr>
      <vt:lpstr>3_Tema di Office</vt:lpstr>
      <vt:lpstr>4_Tema di Office</vt:lpstr>
      <vt:lpstr>Presentazione standard di PowerPoint</vt:lpstr>
      <vt:lpstr>Presentazione standard di PowerPoint</vt:lpstr>
      <vt:lpstr>Presentazione standard di PowerPoint</vt:lpstr>
      <vt:lpstr>Obiettivi</vt:lpstr>
      <vt:lpstr>Presentazione standard di PowerPoint</vt:lpstr>
      <vt:lpstr>Presentazione standard di PowerPoint</vt:lpstr>
      <vt:lpstr>Presentazione standard di PowerPoint</vt:lpstr>
      <vt:lpstr>Presentazione standard di PowerPoint</vt:lpstr>
      <vt:lpstr>Asset di InnovaPuglia</vt:lpstr>
      <vt:lpstr>Presentazione standard di PowerPoint</vt:lpstr>
      <vt:lpstr>Presentazione standard di PowerPoint</vt:lpstr>
      <vt:lpstr>Presentazione standard di PowerPoint</vt:lpstr>
      <vt:lpstr>Presentazione standard di PowerPoint</vt:lpstr>
      <vt:lpstr>Le risorse umane Competenze digitali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Sistema Puglia lavoro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Obiettivi</vt:lpstr>
      <vt:lpstr>Linee di intervento</vt:lpstr>
      <vt:lpstr>Aree funzionali</vt:lpstr>
      <vt:lpstr>Le risorse economiche</vt:lpstr>
      <vt:lpstr>Le risorse economiche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Utente della copia di valutazione di Office 2004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della copia di valutazione di Office 2004</dc:creator>
  <cp:lastModifiedBy>utente</cp:lastModifiedBy>
  <cp:revision>558</cp:revision>
  <cp:lastPrinted>2016-01-27T09:43:11Z</cp:lastPrinted>
  <dcterms:created xsi:type="dcterms:W3CDTF">2014-02-19T10:35:54Z</dcterms:created>
  <dcterms:modified xsi:type="dcterms:W3CDTF">2016-01-27T14:32:39Z</dcterms:modified>
</cp:coreProperties>
</file>